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9" r:id="rId1"/>
    <p:sldMasterId id="2147484034" r:id="rId2"/>
  </p:sldMasterIdLst>
  <p:sldIdLst>
    <p:sldId id="256" r:id="rId3"/>
    <p:sldId id="257" r:id="rId4"/>
    <p:sldId id="258"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83442"/>
    <a:srgbClr val="FA50E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6" d="100"/>
          <a:sy n="56" d="100"/>
        </p:scale>
        <p:origin x="84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4530"/>
            <a:ext cx="9144000" cy="2387600"/>
          </a:xfrm>
        </p:spPr>
        <p:txBody>
          <a:bodyPr anchor="b">
            <a:normAutofit/>
          </a:bodyPr>
          <a:lstStyle>
            <a:lvl1pPr algn="ctr">
              <a:defRPr sz="6000"/>
            </a:lvl1pPr>
          </a:lstStyle>
          <a:p>
            <a:r>
              <a:rPr lang="tr-TR"/>
              <a:t>Asıl başlık stilini düzenlemek için tıklayın</a:t>
            </a:r>
            <a:endParaRPr lang="en-US" dirty="0"/>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tx1">
                    <a:lumMod val="75000"/>
                    <a:lumOff val="25000"/>
                  </a:schemeClr>
                </a:solidFill>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9451186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a:p>
        </p:txBody>
      </p:sp>
      <p:sp>
        <p:nvSpPr>
          <p:cNvPr id="3" name="Vertical Text Placeholder 2"/>
          <p:cNvSpPr>
            <a:spLocks noGrp="1"/>
          </p:cNvSpPr>
          <p:nvPr>
            <p:ph type="body" orient="vert" idx="1"/>
          </p:nvPr>
        </p:nvSpPr>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3537928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0362"/>
            <a:ext cx="2628900" cy="5811838"/>
          </a:xfrm>
        </p:spPr>
        <p:txBody>
          <a:bodyPr vert="eaVert"/>
          <a:lstStyle/>
          <a:p>
            <a:r>
              <a:rPr lang="tr-TR"/>
              <a:t>Asıl başlık stilini düzenlemek için tıklayın</a:t>
            </a:r>
            <a:endParaRPr lang="en-US"/>
          </a:p>
        </p:txBody>
      </p:sp>
      <p:sp>
        <p:nvSpPr>
          <p:cNvPr id="3" name="Vertical Text Placeholder 2"/>
          <p:cNvSpPr>
            <a:spLocks noGrp="1"/>
          </p:cNvSpPr>
          <p:nvPr>
            <p:ph type="body" orient="vert" idx="1"/>
          </p:nvPr>
        </p:nvSpPr>
        <p:spPr>
          <a:xfrm>
            <a:off x="838200" y="360362"/>
            <a:ext cx="7734300" cy="5811837"/>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3020037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tr-TR"/>
              <a:t>Asıl başlık stilini düzenlemek için tıklayın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6688412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8367767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2517816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1647824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9B16D98D-CC3D-4450-ACF4-E28351BDB1E7}" type="datetimeFigureOut">
              <a:rPr lang="tr-TR" smtClean="0"/>
              <a:t>13.03.2019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31146623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7" name="Date Placeholder 2"/>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3"/>
          <p:cNvSpPr>
            <a:spLocks noGrp="1"/>
          </p:cNvSpPr>
          <p:nvPr>
            <p:ph type="ftr" sz="quarter" idx="11"/>
          </p:nvPr>
        </p:nvSpPr>
        <p:spPr/>
        <p:txBody>
          <a:bodyPr/>
          <a:lstStyle/>
          <a:p>
            <a:endParaRPr lang="tr-TR"/>
          </a:p>
        </p:txBody>
      </p:sp>
      <p:sp>
        <p:nvSpPr>
          <p:cNvPr id="6" name="Slide Number Placeholder 4"/>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3361314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2"/>
          <p:cNvSpPr>
            <a:spLocks noGrp="1"/>
          </p:cNvSpPr>
          <p:nvPr>
            <p:ph type="ftr" sz="quarter" idx="11"/>
          </p:nvPr>
        </p:nvSpPr>
        <p:spPr/>
        <p:txBody>
          <a:bodyPr/>
          <a:lstStyle/>
          <a:p>
            <a:endParaRPr lang="tr-TR"/>
          </a:p>
        </p:txBody>
      </p:sp>
      <p:sp>
        <p:nvSpPr>
          <p:cNvPr id="6" name="Slide Number Placeholder 3"/>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0795193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tr-TR"/>
              <a:t>Asıl başlık stilini düzenlemek için tıklayın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7"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5"/>
          <p:cNvSpPr>
            <a:spLocks noGrp="1"/>
          </p:cNvSpPr>
          <p:nvPr>
            <p:ph type="ftr" sz="quarter" idx="11"/>
          </p:nvPr>
        </p:nvSpPr>
        <p:spPr/>
        <p:txBody>
          <a:bodyPr/>
          <a:lstStyle/>
          <a:p>
            <a:endParaRPr lang="tr-TR"/>
          </a:p>
        </p:txBody>
      </p:sp>
      <p:sp>
        <p:nvSpPr>
          <p:cNvPr id="6"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5460583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8308894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0658801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Yazılı Panoramik Resim">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0030069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tr-TR"/>
              <a:t>Asıl başlık stilini düzenlemek için tıklayın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35011431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tr-TR"/>
              <a:t>Asıl başlık stilini düzenlemek için tıklayın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tr-TR"/>
              <a:t>Asıl metin stillerini düzenle</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3514544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tr-TR"/>
              <a:t>Asıl başlık stilini düzenlemek için tıklayın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3158438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Sütu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7313899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Resim Sütu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tr-TR"/>
              <a:t>Asıl başlık stilini düzenlemek için tıklayın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a:t>Resim eklemek için simgeye tıklayın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4"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304890139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nchor="t" anchorCtr="0"/>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38221257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587059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831850" y="1712423"/>
            <a:ext cx="10515600" cy="2851208"/>
          </a:xfrm>
        </p:spPr>
        <p:txBody>
          <a:bodyPr anchor="b">
            <a:normAutofit/>
          </a:bodyPr>
          <a:lstStyle>
            <a:lvl1pPr>
              <a:defRPr sz="6000" b="0"/>
            </a:lvl1pPr>
          </a:lstStyle>
          <a:p>
            <a:r>
              <a:rPr lang="tr-TR"/>
              <a:t>Asıl başlık stilini düzenlemek için tıklayın</a:t>
            </a:r>
            <a:endParaRPr lang="en-US" dirty="0"/>
          </a:p>
        </p:txBody>
      </p:sp>
      <p:sp>
        <p:nvSpPr>
          <p:cNvPr id="3" name="Text Placeholder 2"/>
          <p:cNvSpPr>
            <a:spLocks noGrp="1"/>
          </p:cNvSpPr>
          <p:nvPr>
            <p:ph type="body" idx="1"/>
          </p:nvPr>
        </p:nvSpPr>
        <p:spPr>
          <a:xfrm>
            <a:off x="831850" y="4552633"/>
            <a:ext cx="10515600" cy="1500187"/>
          </a:xfrm>
        </p:spPr>
        <p:txBody>
          <a:bodyPr anchor="t">
            <a:normAutofit/>
          </a:bodyPr>
          <a:lstStyle>
            <a:lvl1pPr marL="0" indent="0">
              <a:buNone/>
              <a:defRPr sz="24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a:t>
            </a:r>
          </a:p>
        </p:txBody>
      </p:sp>
      <p:sp>
        <p:nvSpPr>
          <p:cNvPr id="4" name="Date Placeholder 3"/>
          <p:cNvSpPr>
            <a:spLocks noGrp="1"/>
          </p:cNvSpPr>
          <p:nvPr>
            <p:ph type="dt" sz="half" idx="10"/>
          </p:nvPr>
        </p:nvSpPr>
        <p:spPr/>
        <p:txBody>
          <a:bodyPr/>
          <a:lstStyle/>
          <a:p>
            <a:fld id="{9B16D98D-CC3D-4450-ACF4-E28351BDB1E7}" type="datetimeFigureOut">
              <a:rPr lang="tr-TR" smtClean="0"/>
              <a:t>13.03.2019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33031394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845127"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172200" y="1828800"/>
            <a:ext cx="5181600" cy="4351337"/>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204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arşılaştırma">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45127" y="1681850"/>
            <a:ext cx="5156200" cy="825699"/>
          </a:xfrm>
        </p:spPr>
        <p:txBody>
          <a:bodyPr anchor="b">
            <a:normAutofit/>
          </a:bodyP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4" name="Content Placeholder 3"/>
          <p:cNvSpPr>
            <a:spLocks noGrp="1"/>
          </p:cNvSpPr>
          <p:nvPr>
            <p:ph sz="half" idx="2"/>
          </p:nvPr>
        </p:nvSpPr>
        <p:spPr>
          <a:xfrm>
            <a:off x="845127" y="2507550"/>
            <a:ext cx="5156200"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172200" y="1681851"/>
            <a:ext cx="5181601" cy="825698"/>
          </a:xfrm>
        </p:spPr>
        <p:txBody>
          <a:bodyPr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a:t>
            </a:r>
          </a:p>
        </p:txBody>
      </p:sp>
      <p:sp>
        <p:nvSpPr>
          <p:cNvPr id="6" name="Content Placeholder 5"/>
          <p:cNvSpPr>
            <a:spLocks noGrp="1"/>
          </p:cNvSpPr>
          <p:nvPr>
            <p:ph sz="quarter" idx="4"/>
          </p:nvPr>
        </p:nvSpPr>
        <p:spPr>
          <a:xfrm>
            <a:off x="6172200" y="2507550"/>
            <a:ext cx="5181601" cy="3680525"/>
          </a:xfrm>
        </p:spPr>
        <p:txBody>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a:p>
        </p:txBody>
      </p:sp>
      <p:sp>
        <p:nvSpPr>
          <p:cNvPr id="7" name="Date Placeholder 6"/>
          <p:cNvSpPr>
            <a:spLocks noGrp="1"/>
          </p:cNvSpPr>
          <p:nvPr>
            <p:ph type="dt" sz="half" idx="10"/>
          </p:nvPr>
        </p:nvSpPr>
        <p:spPr/>
        <p:txBody>
          <a:bodyPr/>
          <a:lstStyle/>
          <a:p>
            <a:fld id="{9B16D98D-CC3D-4450-ACF4-E28351BDB1E7}" type="datetimeFigureOut">
              <a:rPr lang="tr-TR" smtClean="0"/>
              <a:t>13.03.2019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529BCC2D-1F7A-4EA1-A775-AC31E14145E2}" type="slidenum">
              <a:rPr lang="tr-TR" smtClean="0"/>
              <a:t>‹#›</a:t>
            </a:fld>
            <a:endParaRPr lang="tr-TR"/>
          </a:p>
        </p:txBody>
      </p:sp>
      <p:sp>
        <p:nvSpPr>
          <p:cNvPr id="10" name="Title 9"/>
          <p:cNvSpPr>
            <a:spLocks noGrp="1"/>
          </p:cNvSpPr>
          <p:nvPr>
            <p:ph type="title"/>
          </p:nvPr>
        </p:nvSpPr>
        <p:spPr/>
        <p:txBody>
          <a:bodyPr/>
          <a:lstStyle/>
          <a:p>
            <a:r>
              <a:rPr lang="tr-TR"/>
              <a:t>Asıl başlık stilini düzenlemek için tıklayın</a:t>
            </a:r>
            <a:endParaRPr lang="en-US" dirty="0"/>
          </a:p>
        </p:txBody>
      </p:sp>
    </p:spTree>
    <p:extLst>
      <p:ext uri="{BB962C8B-B14F-4D97-AF65-F5344CB8AC3E}">
        <p14:creationId xmlns:p14="http://schemas.microsoft.com/office/powerpoint/2010/main" val="10581463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Yalnızca Başlı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B16D98D-CC3D-4450-ACF4-E28351BDB1E7}" type="datetimeFigureOut">
              <a:rPr lang="tr-TR" smtClean="0"/>
              <a:t>13.03.2019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529BCC2D-1F7A-4EA1-A775-AC31E14145E2}" type="slidenum">
              <a:rPr lang="tr-TR" smtClean="0"/>
              <a:t>‹#›</a:t>
            </a:fld>
            <a:endParaRPr lang="tr-TR"/>
          </a:p>
        </p:txBody>
      </p:sp>
      <p:sp>
        <p:nvSpPr>
          <p:cNvPr id="6" name="Title 5"/>
          <p:cNvSpPr>
            <a:spLocks noGrp="1"/>
          </p:cNvSpPr>
          <p:nvPr>
            <p:ph type="title"/>
          </p:nvPr>
        </p:nvSpPr>
        <p:spPr/>
        <p:txBody>
          <a:bodyPr/>
          <a:lstStyle/>
          <a:p>
            <a:r>
              <a:rPr lang="tr-TR"/>
              <a:t>Asıl başlık stilini düzenlemek için tıklayın</a:t>
            </a:r>
            <a:endParaRPr lang="en-US"/>
          </a:p>
        </p:txBody>
      </p:sp>
    </p:spTree>
    <p:extLst>
      <p:ext uri="{BB962C8B-B14F-4D97-AF65-F5344CB8AC3E}">
        <p14:creationId xmlns:p14="http://schemas.microsoft.com/office/powerpoint/2010/main" val="13610213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16D98D-CC3D-4450-ACF4-E28351BDB1E7}" type="datetimeFigureOut">
              <a:rPr lang="tr-TR" smtClean="0"/>
              <a:t>13.03.2019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804666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197"/>
          </a:xfrm>
        </p:spPr>
        <p:txBody>
          <a:bodyPr anchor="b">
            <a:normAutofit/>
          </a:bodyPr>
          <a:lstStyle>
            <a:lvl1pPr>
              <a:defRPr sz="3200" b="0"/>
            </a:lvl1pPr>
          </a:lstStyle>
          <a:p>
            <a:r>
              <a:rPr lang="tr-TR"/>
              <a:t>Asıl başlık stilini düzenlemek için tıklayın</a:t>
            </a:r>
            <a:endParaRPr lang="en-US" dirty="0"/>
          </a:p>
        </p:txBody>
      </p:sp>
      <p:sp>
        <p:nvSpPr>
          <p:cNvPr id="3" name="Content Placeholder 2"/>
          <p:cNvSpPr>
            <a:spLocks noGrp="1"/>
          </p:cNvSpPr>
          <p:nvPr>
            <p:ph idx="1"/>
          </p:nvPr>
        </p:nvSpPr>
        <p:spPr>
          <a:xfrm>
            <a:off x="5181600" y="990600"/>
            <a:ext cx="6172200" cy="4876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841248" y="2057399"/>
            <a:ext cx="3931920" cy="3810001"/>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240869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841248" y="457200"/>
            <a:ext cx="3931920" cy="1600200"/>
          </a:xfrm>
        </p:spPr>
        <p:txBody>
          <a:bodyPr anchor="b">
            <a:normAutofit/>
          </a:bodyPr>
          <a:lstStyle>
            <a:lvl1pPr>
              <a:defRPr sz="3200" b="0"/>
            </a:lvl1pPr>
          </a:lstStyle>
          <a:p>
            <a:r>
              <a:rPr lang="tr-TR"/>
              <a:t>Asıl başlık stilini düzenlemek için tıklayın</a:t>
            </a:r>
            <a:endParaRPr lang="en-US" dirty="0"/>
          </a:p>
        </p:txBody>
      </p:sp>
      <p:sp>
        <p:nvSpPr>
          <p:cNvPr id="3" name="Picture Placeholder 2"/>
          <p:cNvSpPr>
            <a:spLocks noGrp="1"/>
          </p:cNvSpPr>
          <p:nvPr>
            <p:ph type="pic" idx="1"/>
          </p:nvPr>
        </p:nvSpPr>
        <p:spPr>
          <a:xfrm>
            <a:off x="5181600" y="990600"/>
            <a:ext cx="6172200" cy="4876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841248" y="2057400"/>
            <a:ext cx="3931920" cy="3810000"/>
          </a:xfrm>
        </p:spPr>
        <p:txBody>
          <a:bodyPr>
            <a:normAutofit/>
          </a:bodyPr>
          <a:lstStyle>
            <a:lvl1pPr marL="0" indent="0">
              <a:lnSpc>
                <a:spcPct val="90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a:t>
            </a:r>
          </a:p>
        </p:txBody>
      </p:sp>
      <p:sp>
        <p:nvSpPr>
          <p:cNvPr id="5" name="Date Placeholder 4"/>
          <p:cNvSpPr>
            <a:spLocks noGrp="1"/>
          </p:cNvSpPr>
          <p:nvPr>
            <p:ph type="dt" sz="half" idx="10"/>
          </p:nvPr>
        </p:nvSpPr>
        <p:spPr/>
        <p:txBody>
          <a:bodyPr/>
          <a:lstStyle/>
          <a:p>
            <a:fld id="{9B16D98D-CC3D-4450-ACF4-E28351BDB1E7}" type="datetimeFigureOut">
              <a:rPr lang="tr-TR" smtClean="0"/>
              <a:t>13.03.2019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529BCC2D-1F7A-4EA1-A775-AC31E14145E2}" type="slidenum">
              <a:rPr lang="tr-TR" smtClean="0"/>
              <a:t>‹#›</a:t>
            </a:fld>
            <a:endParaRPr lang="tr-TR"/>
          </a:p>
        </p:txBody>
      </p:sp>
    </p:spTree>
    <p:extLst>
      <p:ext uri="{BB962C8B-B14F-4D97-AF65-F5344CB8AC3E}">
        <p14:creationId xmlns:p14="http://schemas.microsoft.com/office/powerpoint/2010/main" val="19100997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45127" y="365760"/>
            <a:ext cx="10515600" cy="1325562"/>
          </a:xfrm>
          <a:prstGeom prst="rect">
            <a:avLst/>
          </a:prstGeom>
        </p:spPr>
        <p:txBody>
          <a:bodyPr vert="horz" lIns="91440" tIns="45720" rIns="91440" bIns="45720" rtlCol="0" anchor="ctr">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845127" y="1828800"/>
            <a:ext cx="10515600" cy="4351337"/>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100">
                <a:solidFill>
                  <a:schemeClr val="tx1">
                    <a:lumMod val="65000"/>
                    <a:lumOff val="35000"/>
                  </a:schemeClr>
                </a:solidFill>
              </a:defRPr>
            </a:lvl1pPr>
          </a:lstStyle>
          <a:p>
            <a:fld id="{9B16D98D-CC3D-4450-ACF4-E28351BDB1E7}" type="datetimeFigureOut">
              <a:rPr lang="tr-TR" smtClean="0"/>
              <a:t>13.03.2019</a:t>
            </a:fld>
            <a:endParaRPr lang="tr-T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100">
                <a:solidFill>
                  <a:schemeClr val="tx1">
                    <a:lumMod val="65000"/>
                    <a:lumOff val="35000"/>
                  </a:schemeClr>
                </a:solidFill>
              </a:defRPr>
            </a:lvl1pPr>
          </a:lstStyle>
          <a:p>
            <a:endParaRPr lang="tr-TR"/>
          </a:p>
        </p:txBody>
      </p:sp>
      <p:sp>
        <p:nvSpPr>
          <p:cNvPr id="6" name="Slide Number Placeholder 5"/>
          <p:cNvSpPr>
            <a:spLocks noGrp="1"/>
          </p:cNvSpPr>
          <p:nvPr>
            <p:ph type="sldNum" sz="quarter" idx="4"/>
          </p:nvPr>
        </p:nvSpPr>
        <p:spPr>
          <a:xfrm>
            <a:off x="8617527" y="6356350"/>
            <a:ext cx="2743200" cy="365125"/>
          </a:xfrm>
          <a:prstGeom prst="rect">
            <a:avLst/>
          </a:prstGeom>
        </p:spPr>
        <p:txBody>
          <a:bodyPr vert="horz" lIns="91440" tIns="45720" rIns="91440" bIns="45720" rtlCol="0" anchor="ctr"/>
          <a:lstStyle>
            <a:lvl1pPr algn="r">
              <a:defRPr sz="1100">
                <a:solidFill>
                  <a:schemeClr val="tx1">
                    <a:tint val="75000"/>
                  </a:schemeClr>
                </a:solidFill>
              </a:defRPr>
            </a:lvl1pPr>
          </a:lstStyle>
          <a:p>
            <a:fld id="{529BCC2D-1F7A-4EA1-A775-AC31E14145E2}" type="slidenum">
              <a:rPr lang="tr-TR" smtClean="0"/>
              <a:t>‹#›</a:t>
            </a:fld>
            <a:endParaRPr lang="tr-TR"/>
          </a:p>
        </p:txBody>
      </p:sp>
    </p:spTree>
    <p:extLst>
      <p:ext uri="{BB962C8B-B14F-4D97-AF65-F5344CB8AC3E}">
        <p14:creationId xmlns:p14="http://schemas.microsoft.com/office/powerpoint/2010/main" val="3385863988"/>
      </p:ext>
    </p:extLst>
  </p:cSld>
  <p:clrMap bg1="lt1" tx1="dk1" bg2="lt2" tx2="dk2" accent1="accent1" accent2="accent2" accent3="accent3" accent4="accent4" accent5="accent5" accent6="accent6" hlink="hlink" folHlink="folHlink"/>
  <p:sldLayoutIdLst>
    <p:sldLayoutId id="2147483970" r:id="rId1"/>
    <p:sldLayoutId id="2147483971" r:id="rId2"/>
    <p:sldLayoutId id="2147483972" r:id="rId3"/>
    <p:sldLayoutId id="2147483973" r:id="rId4"/>
    <p:sldLayoutId id="2147483974" r:id="rId5"/>
    <p:sldLayoutId id="2147483975" r:id="rId6"/>
    <p:sldLayoutId id="2147483976" r:id="rId7"/>
    <p:sldLayoutId id="2147483977" r:id="rId8"/>
    <p:sldLayoutId id="2147483978" r:id="rId9"/>
    <p:sldLayoutId id="2147483979" r:id="rId10"/>
    <p:sldLayoutId id="21474839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Wingdings 2" pitchFamily="18" charset="2"/>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Wingdings 2"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Wingdings 2" pitchFamily="18" charset="2"/>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Wingdings 2" pitchFamily="18" charset="2"/>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Wingdings 2" pitchFamily="18" charset="2"/>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tr-TR"/>
              <a:t>Asıl metin stillerini düzenle</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9B16D98D-CC3D-4450-ACF4-E28351BDB1E7}" type="datetimeFigureOut">
              <a:rPr lang="tr-TR" smtClean="0"/>
              <a:t>13.03.2019</a:t>
            </a:fld>
            <a:endParaRPr lang="tr-TR"/>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tr-TR"/>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29BCC2D-1F7A-4EA1-A775-AC31E14145E2}" type="slidenum">
              <a:rPr lang="tr-TR" smtClean="0"/>
              <a:t>‹#›</a:t>
            </a:fld>
            <a:endParaRPr lang="tr-TR"/>
          </a:p>
        </p:txBody>
      </p:sp>
    </p:spTree>
    <p:extLst>
      <p:ext uri="{BB962C8B-B14F-4D97-AF65-F5344CB8AC3E}">
        <p14:creationId xmlns:p14="http://schemas.microsoft.com/office/powerpoint/2010/main" val="2989041093"/>
      </p:ext>
    </p:extLst>
  </p:cSld>
  <p:clrMap bg1="dk1" tx1="lt1" bg2="dk2" tx2="lt2" accent1="accent1" accent2="accent2" accent3="accent3" accent4="accent4" accent5="accent5" accent6="accent6" hlink="hlink" folHlink="folHlink"/>
  <p:sldLayoutIdLst>
    <p:sldLayoutId id="2147484035" r:id="rId1"/>
    <p:sldLayoutId id="2147484036" r:id="rId2"/>
    <p:sldLayoutId id="2147484037" r:id="rId3"/>
    <p:sldLayoutId id="2147484038" r:id="rId4"/>
    <p:sldLayoutId id="2147484039" r:id="rId5"/>
    <p:sldLayoutId id="2147484040" r:id="rId6"/>
    <p:sldLayoutId id="2147484041" r:id="rId7"/>
    <p:sldLayoutId id="2147484042" r:id="rId8"/>
    <p:sldLayoutId id="2147484043" r:id="rId9"/>
    <p:sldLayoutId id="2147484044" r:id="rId10"/>
    <p:sldLayoutId id="2147484045" r:id="rId11"/>
    <p:sldLayoutId id="2147484046" r:id="rId12"/>
    <p:sldLayoutId id="2147484047" r:id="rId13"/>
    <p:sldLayoutId id="2147484048" r:id="rId14"/>
    <p:sldLayoutId id="2147484049" r:id="rId15"/>
    <p:sldLayoutId id="2147484050" r:id="rId16"/>
    <p:sldLayoutId id="2147484051"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4337DFC-2BFC-4C0E-8FB5-2F1A3E6682D7}"/>
              </a:ext>
            </a:extLst>
          </p:cNvPr>
          <p:cNvSpPr>
            <a:spLocks noGrp="1"/>
          </p:cNvSpPr>
          <p:nvPr>
            <p:ph type="ctrTitle"/>
          </p:nvPr>
        </p:nvSpPr>
        <p:spPr>
          <a:xfrm>
            <a:off x="1524000" y="1486257"/>
            <a:ext cx="9144000" cy="4168094"/>
          </a:xfrm>
        </p:spPr>
        <p:txBody>
          <a:bodyPr>
            <a:normAutofit fontScale="90000"/>
          </a:bodyPr>
          <a:lstStyle/>
          <a:p>
            <a:pPr algn="ctr"/>
            <a:r>
              <a:rPr lang="tr-TR" dirty="0" smtClean="0"/>
              <a:t>PSİKROTROF BAKTERİ ENZİMLERİ</a:t>
            </a:r>
            <a:r>
              <a:rPr lang="tr-TR" dirty="0" smtClean="0"/>
              <a:t>NİN</a:t>
            </a:r>
            <a:r>
              <a:rPr lang="tr-TR" dirty="0" smtClean="0"/>
              <a:t> </a:t>
            </a:r>
            <a:r>
              <a:rPr lang="tr-TR" dirty="0"/>
              <a:t>SÜT VE SÜT </a:t>
            </a:r>
            <a:r>
              <a:rPr lang="tr-TR" dirty="0" smtClean="0"/>
              <a:t>ÜRÜNLERİNDEKİ ETKİLERİ</a:t>
            </a:r>
            <a:r>
              <a:rPr lang="tr-TR" dirty="0"/>
              <a:t/>
            </a:r>
            <a:br>
              <a:rPr lang="tr-TR" dirty="0"/>
            </a:br>
            <a:endParaRPr lang="tr-TR" dirty="0"/>
          </a:p>
        </p:txBody>
      </p:sp>
    </p:spTree>
    <p:extLst>
      <p:ext uri="{BB962C8B-B14F-4D97-AF65-F5344CB8AC3E}">
        <p14:creationId xmlns:p14="http://schemas.microsoft.com/office/powerpoint/2010/main" val="41255488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CFAB17E-0947-4718-AC5F-4FFFDF8D487F}"/>
              </a:ext>
            </a:extLst>
          </p:cNvPr>
          <p:cNvSpPr>
            <a:spLocks noGrp="1"/>
          </p:cNvSpPr>
          <p:nvPr>
            <p:ph idx="1"/>
          </p:nvPr>
        </p:nvSpPr>
        <p:spPr>
          <a:xfrm>
            <a:off x="1103312" y="606490"/>
            <a:ext cx="9207015" cy="5641909"/>
          </a:xfrm>
        </p:spPr>
        <p:txBody>
          <a:bodyPr>
            <a:normAutofit fontScale="92500" lnSpcReduction="10000"/>
          </a:bodyPr>
          <a:lstStyle/>
          <a:p>
            <a:r>
              <a:rPr lang="tr-TR" dirty="0"/>
              <a:t>Süt ve süt ürünlerindeki proteinlerin enzimler aracılığıyla parçalanmasına (</a:t>
            </a:r>
            <a:r>
              <a:rPr lang="tr-TR" dirty="0" err="1"/>
              <a:t>degradasyonuna</a:t>
            </a:r>
            <a:r>
              <a:rPr lang="tr-TR" dirty="0"/>
              <a:t>) değinen </a:t>
            </a:r>
            <a:r>
              <a:rPr lang="tr-TR" dirty="0" err="1"/>
              <a:t>çlışmaların</a:t>
            </a:r>
            <a:r>
              <a:rPr lang="tr-TR" dirty="0"/>
              <a:t> odağında kazein fraksiyonları vardır. Peynir altı suyu proteinleri daha az dikkat çekmiştir. </a:t>
            </a:r>
            <a:r>
              <a:rPr lang="tr-TR" dirty="0" err="1"/>
              <a:t>Psikrotrof</a:t>
            </a:r>
            <a:r>
              <a:rPr lang="tr-TR" dirty="0"/>
              <a:t> orijinli </a:t>
            </a:r>
            <a:r>
              <a:rPr lang="tr-TR" dirty="0" err="1"/>
              <a:t>proteinazlar</a:t>
            </a:r>
            <a:r>
              <a:rPr lang="tr-TR" dirty="0"/>
              <a:t> ilk etkilerini ısıl işlem öncesi çiğ sütün soğukta saklanması sırasında gösterir. </a:t>
            </a:r>
            <a:r>
              <a:rPr lang="tr-TR" dirty="0" err="1"/>
              <a:t>Law</a:t>
            </a:r>
            <a:r>
              <a:rPr lang="tr-TR" dirty="0"/>
              <a:t> ve ark. (1977,19979a), 10</a:t>
            </a:r>
            <a:r>
              <a:rPr lang="tr-TR" baseline="30000" dirty="0"/>
              <a:t>7</a:t>
            </a:r>
            <a:r>
              <a:rPr lang="tr-TR" dirty="0"/>
              <a:t> </a:t>
            </a:r>
            <a:r>
              <a:rPr lang="tr-TR" dirty="0" err="1"/>
              <a:t>cfu</a:t>
            </a:r>
            <a:r>
              <a:rPr lang="tr-TR" dirty="0"/>
              <a:t>/ml ve daha yüksek seviyeye dek gelişen </a:t>
            </a:r>
            <a:r>
              <a:rPr lang="tr-TR" dirty="0" err="1"/>
              <a:t>Pseudomonas</a:t>
            </a:r>
            <a:r>
              <a:rPr lang="tr-TR" dirty="0"/>
              <a:t> türleri ile </a:t>
            </a:r>
            <a:r>
              <a:rPr lang="tr-TR" dirty="0" err="1"/>
              <a:t>Acinetobacter</a:t>
            </a:r>
            <a:r>
              <a:rPr lang="tr-TR" dirty="0"/>
              <a:t> türlerinin </a:t>
            </a:r>
            <a:r>
              <a:rPr lang="el-GR" dirty="0"/>
              <a:t>β</a:t>
            </a:r>
            <a:r>
              <a:rPr lang="tr-TR" dirty="0"/>
              <a:t>- ve </a:t>
            </a:r>
            <a:r>
              <a:rPr lang="el-GR" dirty="0"/>
              <a:t>κ</a:t>
            </a:r>
            <a:r>
              <a:rPr lang="tr-TR" dirty="0"/>
              <a:t>- kazeini parçalamaya yetecek kadar </a:t>
            </a:r>
            <a:r>
              <a:rPr lang="tr-TR" dirty="0" err="1"/>
              <a:t>proteinaz</a:t>
            </a:r>
            <a:r>
              <a:rPr lang="tr-TR" dirty="0"/>
              <a:t> ürettiklerini belirlemişlerdir. Sonuçlar, </a:t>
            </a:r>
            <a:r>
              <a:rPr lang="tr-TR" dirty="0" err="1"/>
              <a:t>poliakrilamid</a:t>
            </a:r>
            <a:r>
              <a:rPr lang="tr-TR" dirty="0"/>
              <a:t>-jel </a:t>
            </a:r>
            <a:r>
              <a:rPr lang="tr-TR" dirty="0" err="1"/>
              <a:t>elektroforez’i</a:t>
            </a:r>
            <a:r>
              <a:rPr lang="tr-TR" dirty="0"/>
              <a:t> (PAGE) ve nişasta </a:t>
            </a:r>
            <a:r>
              <a:rPr lang="tr-TR" dirty="0" err="1"/>
              <a:t>elektroforezi</a:t>
            </a:r>
            <a:r>
              <a:rPr lang="tr-TR" dirty="0"/>
              <a:t> (SGE) ile elde edilmiştir.</a:t>
            </a:r>
          </a:p>
          <a:p>
            <a:r>
              <a:rPr lang="tr-TR" dirty="0"/>
              <a:t> </a:t>
            </a:r>
            <a:r>
              <a:rPr lang="tr-TR" dirty="0" err="1"/>
              <a:t>Pseudomonas</a:t>
            </a:r>
            <a:r>
              <a:rPr lang="tr-TR" dirty="0"/>
              <a:t> türlerinin geliştiği sütler UHT yöntemi ile sterilize edilip 20 ºC de saklandığında sterilizasyondan önce sırasıyla 5x10</a:t>
            </a:r>
            <a:r>
              <a:rPr lang="tr-TR" baseline="30000" dirty="0"/>
              <a:t>7</a:t>
            </a:r>
            <a:r>
              <a:rPr lang="tr-TR" dirty="0"/>
              <a:t> ve 8x10</a:t>
            </a:r>
            <a:r>
              <a:rPr lang="tr-TR" baseline="30000" dirty="0"/>
              <a:t>6</a:t>
            </a:r>
            <a:r>
              <a:rPr lang="tr-TR" dirty="0"/>
              <a:t>  </a:t>
            </a:r>
            <a:r>
              <a:rPr lang="tr-TR" dirty="0" err="1"/>
              <a:t>cfu</a:t>
            </a:r>
            <a:r>
              <a:rPr lang="tr-TR" dirty="0"/>
              <a:t>/ml içeren sütler yine sırasıyla 10-14 gün ve 8-10 gün sonra jelleşmiştirler. 8x10</a:t>
            </a:r>
            <a:r>
              <a:rPr lang="tr-TR" baseline="30000" dirty="0"/>
              <a:t>5 </a:t>
            </a:r>
            <a:r>
              <a:rPr lang="tr-TR" dirty="0" err="1"/>
              <a:t>cfu</a:t>
            </a:r>
            <a:r>
              <a:rPr lang="tr-TR" dirty="0"/>
              <a:t>/ml içeren sütlerde </a:t>
            </a:r>
            <a:r>
              <a:rPr lang="tr-TR" dirty="0" err="1"/>
              <a:t>sediment</a:t>
            </a:r>
            <a:r>
              <a:rPr lang="tr-TR" dirty="0"/>
              <a:t> oluşmasına rağmen 8x10</a:t>
            </a:r>
            <a:r>
              <a:rPr lang="tr-TR" baseline="30000" dirty="0"/>
              <a:t>5 </a:t>
            </a:r>
            <a:r>
              <a:rPr lang="tr-TR" dirty="0" err="1"/>
              <a:t>cfu</a:t>
            </a:r>
            <a:r>
              <a:rPr lang="tr-TR" dirty="0"/>
              <a:t>/ml </a:t>
            </a:r>
            <a:r>
              <a:rPr lang="tr-TR" dirty="0" err="1"/>
              <a:t>Pseudomonas</a:t>
            </a:r>
            <a:r>
              <a:rPr lang="tr-TR" dirty="0"/>
              <a:t> türü içeren sütler sterilizasyondan sonra en az 20 hafta sıvı kalmışlardır. Jelleşmiş UHT sütlerde </a:t>
            </a:r>
            <a:r>
              <a:rPr lang="el-GR" dirty="0"/>
              <a:t>β</a:t>
            </a:r>
            <a:r>
              <a:rPr lang="tr-TR" dirty="0"/>
              <a:t>- ve </a:t>
            </a:r>
            <a:r>
              <a:rPr lang="el-GR" dirty="0"/>
              <a:t>κ</a:t>
            </a:r>
            <a:r>
              <a:rPr lang="tr-TR" dirty="0"/>
              <a:t>- kazeinler geniş ölçüde parçalanmış ve</a:t>
            </a:r>
            <a:r>
              <a:rPr lang="el-GR" dirty="0"/>
              <a:t> </a:t>
            </a:r>
            <a:r>
              <a:rPr lang="el-GR" i="1" dirty="0"/>
              <a:t>α</a:t>
            </a:r>
            <a:r>
              <a:rPr lang="tr-TR" i="1" baseline="-25000" dirty="0"/>
              <a:t>s1</a:t>
            </a:r>
            <a:r>
              <a:rPr lang="tr-TR" dirty="0"/>
              <a:t> – kazeinde bir kısım kayıp görülmüştür. Peynir altı suyu proteinlerinde ise belirgin düzeyde parçalama görülmemiştir. </a:t>
            </a:r>
            <a:r>
              <a:rPr lang="tr-TR" b="1" dirty="0" err="1"/>
              <a:t>Law</a:t>
            </a:r>
            <a:r>
              <a:rPr lang="tr-TR" b="1" dirty="0"/>
              <a:t> ve ark. (1977), </a:t>
            </a:r>
            <a:r>
              <a:rPr lang="tr-TR" dirty="0" err="1"/>
              <a:t>ekstraselülar</a:t>
            </a:r>
            <a:r>
              <a:rPr lang="tr-TR" dirty="0"/>
              <a:t> </a:t>
            </a:r>
            <a:r>
              <a:rPr lang="tr-TR" dirty="0" err="1"/>
              <a:t>proteinazların</a:t>
            </a:r>
            <a:r>
              <a:rPr lang="tr-TR" dirty="0"/>
              <a:t> rolünü </a:t>
            </a:r>
            <a:r>
              <a:rPr lang="tr-TR" dirty="0" err="1"/>
              <a:t>Pseudomonas</a:t>
            </a:r>
            <a:r>
              <a:rPr lang="tr-TR" dirty="0"/>
              <a:t> </a:t>
            </a:r>
            <a:r>
              <a:rPr lang="tr-TR" dirty="0" err="1"/>
              <a:t>ssp’nin</a:t>
            </a:r>
            <a:r>
              <a:rPr lang="tr-TR" dirty="0"/>
              <a:t> hücre içermeyen </a:t>
            </a:r>
            <a:r>
              <a:rPr lang="tr-TR" dirty="0" err="1"/>
              <a:t>supernatant</a:t>
            </a:r>
            <a:r>
              <a:rPr lang="tr-TR" dirty="0"/>
              <a:t> kültürlerini kullanarak göstermişlerdir. </a:t>
            </a:r>
            <a:endParaRPr lang="tr-TR" i="1" baseline="-25000" dirty="0"/>
          </a:p>
        </p:txBody>
      </p:sp>
    </p:spTree>
    <p:extLst>
      <p:ext uri="{BB962C8B-B14F-4D97-AF65-F5344CB8AC3E}">
        <p14:creationId xmlns:p14="http://schemas.microsoft.com/office/powerpoint/2010/main" val="11548451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B4C769F-3E2F-4EE6-B80F-B145E24C89C0}"/>
              </a:ext>
            </a:extLst>
          </p:cNvPr>
          <p:cNvSpPr>
            <a:spLocks noGrp="1"/>
          </p:cNvSpPr>
          <p:nvPr>
            <p:ph idx="1"/>
          </p:nvPr>
        </p:nvSpPr>
        <p:spPr>
          <a:xfrm>
            <a:off x="1103312" y="475862"/>
            <a:ext cx="8946541" cy="5772538"/>
          </a:xfrm>
        </p:spPr>
        <p:txBody>
          <a:bodyPr/>
          <a:lstStyle/>
          <a:p>
            <a:r>
              <a:rPr lang="tr-TR" b="1" dirty="0" err="1"/>
              <a:t>Bengtsson</a:t>
            </a:r>
            <a:r>
              <a:rPr lang="tr-TR" b="1" dirty="0"/>
              <a:t> </a:t>
            </a:r>
            <a:r>
              <a:rPr lang="tr-TR" b="1" dirty="0" err="1"/>
              <a:t>Gardhage</a:t>
            </a:r>
            <a:r>
              <a:rPr lang="tr-TR" b="1" dirty="0"/>
              <a:t> ve </a:t>
            </a:r>
            <a:r>
              <a:rPr lang="tr-TR" b="1" dirty="0" err="1"/>
              <a:t>Isaksson</a:t>
            </a:r>
            <a:r>
              <a:rPr lang="tr-TR" b="1" dirty="0"/>
              <a:t> (1973) </a:t>
            </a:r>
            <a:r>
              <a:rPr lang="tr-TR" dirty="0"/>
              <a:t>ise ısıya dirençli </a:t>
            </a:r>
            <a:r>
              <a:rPr lang="tr-TR" dirty="0" err="1"/>
              <a:t>Pseudomonas</a:t>
            </a:r>
            <a:r>
              <a:rPr lang="tr-TR" dirty="0"/>
              <a:t> </a:t>
            </a:r>
            <a:r>
              <a:rPr lang="tr-TR" dirty="0" err="1"/>
              <a:t>proteazının</a:t>
            </a:r>
            <a:r>
              <a:rPr lang="tr-TR" dirty="0"/>
              <a:t> varlığında UHT sterilize sütün pıhtılaştığını tespit etmişlerdir. </a:t>
            </a:r>
            <a:r>
              <a:rPr lang="el-GR" dirty="0"/>
              <a:t>κ</a:t>
            </a:r>
            <a:r>
              <a:rPr lang="tr-TR" dirty="0"/>
              <a:t>- kazein parçalanması; </a:t>
            </a:r>
            <a:r>
              <a:rPr lang="tr-TR" dirty="0" err="1"/>
              <a:t>sialik</a:t>
            </a:r>
            <a:r>
              <a:rPr lang="tr-TR" dirty="0"/>
              <a:t> </a:t>
            </a:r>
            <a:r>
              <a:rPr lang="tr-TR" dirty="0" err="1"/>
              <a:t>asitin</a:t>
            </a:r>
            <a:r>
              <a:rPr lang="tr-TR" dirty="0"/>
              <a:t> saklama sırasında süte salıverilmesi şeklinde açıklanmıştır. Bilindiği gibi </a:t>
            </a:r>
            <a:r>
              <a:rPr lang="tr-TR" dirty="0" err="1"/>
              <a:t>sialik</a:t>
            </a:r>
            <a:r>
              <a:rPr lang="tr-TR" dirty="0"/>
              <a:t> </a:t>
            </a:r>
            <a:r>
              <a:rPr lang="tr-TR" dirty="0" err="1"/>
              <a:t>asitin</a:t>
            </a:r>
            <a:r>
              <a:rPr lang="tr-TR" dirty="0"/>
              <a:t> açığa çıkması </a:t>
            </a:r>
            <a:r>
              <a:rPr lang="tr-TR" dirty="0" err="1"/>
              <a:t>glikomakropeptit</a:t>
            </a:r>
            <a:r>
              <a:rPr lang="tr-TR" dirty="0"/>
              <a:t> salıverilmesini de beraberinde getirir</a:t>
            </a:r>
          </a:p>
          <a:p>
            <a:r>
              <a:rPr lang="tr-TR" dirty="0"/>
              <a:t>Yapılan benzer çalışmalarda araştırmacılar kazeinin </a:t>
            </a:r>
            <a:r>
              <a:rPr lang="tr-TR" dirty="0" err="1"/>
              <a:t>pseudomonaz</a:t>
            </a:r>
            <a:r>
              <a:rPr lang="tr-TR" dirty="0"/>
              <a:t> ‘</a:t>
            </a:r>
            <a:r>
              <a:rPr lang="tr-TR" dirty="0" err="1"/>
              <a:t>ın</a:t>
            </a:r>
            <a:r>
              <a:rPr lang="tr-TR" dirty="0"/>
              <a:t> </a:t>
            </a:r>
            <a:r>
              <a:rPr lang="tr-TR" dirty="0" err="1"/>
              <a:t>proteolitik</a:t>
            </a:r>
            <a:r>
              <a:rPr lang="tr-TR" dirty="0"/>
              <a:t> türleri tarafından parçalandığını bildirmişlerdir. Bazı </a:t>
            </a:r>
            <a:r>
              <a:rPr lang="tr-TR" dirty="0" err="1"/>
              <a:t>suşlar</a:t>
            </a:r>
            <a:r>
              <a:rPr lang="tr-TR" dirty="0"/>
              <a:t> </a:t>
            </a:r>
            <a:r>
              <a:rPr lang="el-GR" dirty="0"/>
              <a:t>β</a:t>
            </a:r>
            <a:r>
              <a:rPr lang="tr-TR" dirty="0"/>
              <a:t>-</a:t>
            </a:r>
            <a:r>
              <a:rPr lang="tr-TR" dirty="0" err="1"/>
              <a:t>lactoglobulin</a:t>
            </a:r>
            <a:r>
              <a:rPr lang="tr-TR" dirty="0"/>
              <a:t> ve </a:t>
            </a:r>
            <a:r>
              <a:rPr lang="el-GR" dirty="0"/>
              <a:t>α</a:t>
            </a:r>
            <a:r>
              <a:rPr lang="tr-TR" dirty="0"/>
              <a:t>-</a:t>
            </a:r>
            <a:r>
              <a:rPr lang="tr-TR" dirty="0" err="1"/>
              <a:t>lactoalbumin</a:t>
            </a:r>
            <a:r>
              <a:rPr lang="tr-TR" dirty="0"/>
              <a:t> gibi peynir altı suyu proteinlerini hidrolize etmişlerdir. </a:t>
            </a:r>
            <a:r>
              <a:rPr lang="tr-TR" dirty="0" err="1"/>
              <a:t>Pseudomonas</a:t>
            </a:r>
            <a:r>
              <a:rPr lang="tr-TR" dirty="0"/>
              <a:t> </a:t>
            </a:r>
            <a:r>
              <a:rPr lang="tr-TR" dirty="0" err="1"/>
              <a:t>izolatlarından</a:t>
            </a:r>
            <a:r>
              <a:rPr lang="tr-TR" dirty="0"/>
              <a:t> birinin yarattığı </a:t>
            </a:r>
            <a:r>
              <a:rPr lang="tr-TR" dirty="0" err="1"/>
              <a:t>proteoliz</a:t>
            </a:r>
            <a:r>
              <a:rPr lang="tr-TR" dirty="0"/>
              <a:t> UHT işlemi uygulanan sütlerde, kazein fraksiyonları ile peynir altı suyu proteinlerinde </a:t>
            </a:r>
            <a:r>
              <a:rPr lang="tr-TR" dirty="0" err="1"/>
              <a:t>pespit</a:t>
            </a:r>
            <a:r>
              <a:rPr lang="tr-TR" dirty="0"/>
              <a:t> edilmiştir. </a:t>
            </a:r>
          </a:p>
          <a:p>
            <a:r>
              <a:rPr lang="tr-TR" dirty="0"/>
              <a:t>Önemli seviyede kazein </a:t>
            </a:r>
            <a:r>
              <a:rPr lang="tr-TR" dirty="0" err="1"/>
              <a:t>hidrolizasyonu</a:t>
            </a:r>
            <a:r>
              <a:rPr lang="tr-TR" dirty="0"/>
              <a:t> tespit edilmiş olan UHT sütlerin, bakteriyel popülasyon düzeyi yüksek olan çiğ sütlerden işlenenler olduğu ve UHT işleminden kısa bir süre sonra sütlerin pıhtılaştığı ortaya konmuştur. </a:t>
            </a:r>
          </a:p>
          <a:p>
            <a:pPr lvl="1"/>
            <a:endParaRPr lang="tr-TR" dirty="0"/>
          </a:p>
          <a:p>
            <a:pPr lvl="1"/>
            <a:endParaRPr lang="tr-TR" dirty="0"/>
          </a:p>
          <a:p>
            <a:pPr lvl="1"/>
            <a:endParaRPr lang="tr-TR" dirty="0"/>
          </a:p>
        </p:txBody>
      </p:sp>
      <p:sp>
        <p:nvSpPr>
          <p:cNvPr id="9" name="Rectangle 3">
            <a:extLst>
              <a:ext uri="{FF2B5EF4-FFF2-40B4-BE49-F238E27FC236}">
                <a16:creationId xmlns="" xmlns:a16="http://schemas.microsoft.com/office/drawing/2014/main" id="{8B48B6F1-4100-47C3-89D7-5DFE0044B9A9}"/>
              </a:ext>
            </a:extLst>
          </p:cNvPr>
          <p:cNvSpPr>
            <a:spLocks noChangeArrowheads="1"/>
          </p:cNvSpPr>
          <p:nvPr/>
        </p:nvSpPr>
        <p:spPr bwMode="auto">
          <a:xfrm>
            <a:off x="4052888" y="39751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tr-TR" altLang="tr-TR" sz="1800" b="0" i="0" u="none" strike="noStrike" cap="none" normalizeH="0" baseline="0">
                <a:ln>
                  <a:noFill/>
                </a:ln>
                <a:solidFill>
                  <a:schemeClr val="tx1"/>
                </a:solidFill>
                <a:effectLst/>
                <a:latin typeface="Arial" panose="020B0604020202020204" pitchFamily="34" charset="0"/>
              </a:rPr>
              <a:t/>
            </a:r>
            <a:br>
              <a:rPr kumimoji="0" lang="tr-TR" altLang="tr-TR" sz="1800" b="0" i="0" u="none" strike="noStrike" cap="none" normalizeH="0" baseline="0">
                <a:ln>
                  <a:noFill/>
                </a:ln>
                <a:solidFill>
                  <a:schemeClr val="tx1"/>
                </a:solidFill>
                <a:effectLst/>
                <a:latin typeface="Arial" panose="020B0604020202020204" pitchFamily="34" charset="0"/>
              </a:rPr>
            </a:br>
            <a:endParaRPr kumimoji="0" lang="tr-TR" altLang="tr-T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1859845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A0351E87-E2DC-4AC9-9FB0-8F3526736B0B}"/>
              </a:ext>
            </a:extLst>
          </p:cNvPr>
          <p:cNvSpPr>
            <a:spLocks noGrp="1"/>
          </p:cNvSpPr>
          <p:nvPr>
            <p:ph idx="1"/>
          </p:nvPr>
        </p:nvSpPr>
        <p:spPr>
          <a:xfrm>
            <a:off x="998377" y="410546"/>
            <a:ext cx="10105052" cy="5837853"/>
          </a:xfrm>
        </p:spPr>
        <p:txBody>
          <a:bodyPr>
            <a:normAutofit lnSpcReduction="10000"/>
          </a:bodyPr>
          <a:lstStyle/>
          <a:p>
            <a:r>
              <a:rPr lang="tr-TR" b="1" dirty="0" err="1"/>
              <a:t>Cousins</a:t>
            </a:r>
            <a:r>
              <a:rPr lang="tr-TR" b="1" dirty="0"/>
              <a:t> ve Mart (1977a), </a:t>
            </a:r>
            <a:r>
              <a:rPr lang="tr-TR" dirty="0" err="1"/>
              <a:t>flavobakterium</a:t>
            </a:r>
            <a:r>
              <a:rPr lang="tr-TR" dirty="0"/>
              <a:t>, </a:t>
            </a:r>
            <a:r>
              <a:rPr lang="tr-TR" dirty="0" err="1"/>
              <a:t>Pseudomonas</a:t>
            </a:r>
            <a:r>
              <a:rPr lang="tr-TR" dirty="0"/>
              <a:t>, 3 farklı  </a:t>
            </a:r>
            <a:r>
              <a:rPr lang="tr-TR" dirty="0" err="1"/>
              <a:t>Lactobacillus</a:t>
            </a:r>
            <a:r>
              <a:rPr lang="tr-TR" dirty="0"/>
              <a:t> türü ve </a:t>
            </a:r>
            <a:r>
              <a:rPr lang="tr-TR" dirty="0" err="1"/>
              <a:t>Micrococus</a:t>
            </a:r>
            <a:r>
              <a:rPr lang="tr-TR" dirty="0"/>
              <a:t> gibi doğal </a:t>
            </a:r>
            <a:r>
              <a:rPr lang="tr-TR" dirty="0" err="1"/>
              <a:t>psikrotrof</a:t>
            </a:r>
            <a:r>
              <a:rPr lang="tr-TR" dirty="0"/>
              <a:t> floranın etkisi veya </a:t>
            </a:r>
            <a:r>
              <a:rPr lang="tr-TR" dirty="0" err="1"/>
              <a:t>psikrotrof</a:t>
            </a:r>
            <a:r>
              <a:rPr lang="tr-TR" dirty="0"/>
              <a:t> türlerin süte aşılanması sonucu gelişmelerini takiben sütün pıhtılaşmasını  daha düşük sıcaklıklarda (63-85ºC) incelemişlerdir. Doğal flora ve </a:t>
            </a:r>
            <a:r>
              <a:rPr lang="tr-TR" dirty="0" err="1"/>
              <a:t>Pseudomonas</a:t>
            </a:r>
            <a:r>
              <a:rPr lang="tr-TR" dirty="0"/>
              <a:t> </a:t>
            </a:r>
            <a:r>
              <a:rPr lang="tr-TR" dirty="0" err="1"/>
              <a:t>izolatları</a:t>
            </a:r>
            <a:r>
              <a:rPr lang="tr-TR" dirty="0"/>
              <a:t> ile aşılananlarda sayı sırasıyla ,7x10</a:t>
            </a:r>
            <a:r>
              <a:rPr lang="tr-TR" baseline="30000" dirty="0"/>
              <a:t>6</a:t>
            </a:r>
            <a:r>
              <a:rPr lang="tr-TR" dirty="0"/>
              <a:t> ve 4x10</a:t>
            </a:r>
            <a:r>
              <a:rPr lang="tr-TR" baseline="30000" dirty="0"/>
              <a:t>7 </a:t>
            </a:r>
            <a:r>
              <a:rPr lang="tr-TR" dirty="0" err="1"/>
              <a:t>cfu</a:t>
            </a:r>
            <a:r>
              <a:rPr lang="tr-TR" dirty="0"/>
              <a:t>/ml seviyesine </a:t>
            </a:r>
            <a:r>
              <a:rPr lang="tr-TR" dirty="0" err="1"/>
              <a:t>ulasştıkalrında</a:t>
            </a:r>
            <a:r>
              <a:rPr lang="tr-TR" dirty="0"/>
              <a:t> sütü kararsız hale getirmişlerdir. Araştırıcılar sütün özelliklerindeki değişmeleri </a:t>
            </a:r>
            <a:r>
              <a:rPr lang="el-GR" dirty="0"/>
              <a:t>β</a:t>
            </a:r>
            <a:r>
              <a:rPr lang="tr-TR" dirty="0"/>
              <a:t> ve a</a:t>
            </a:r>
            <a:r>
              <a:rPr lang="tr-TR" baseline="-25000" dirty="0"/>
              <a:t>s  </a:t>
            </a:r>
            <a:r>
              <a:rPr lang="tr-TR" dirty="0"/>
              <a:t>kazeinlerin parçalanmasına bağlamışlardır ve bunu teyit etmişlerdir. Aynı araştırıcılar sütün doğal florasının </a:t>
            </a:r>
            <a:r>
              <a:rPr lang="el-GR" dirty="0"/>
              <a:t>β</a:t>
            </a:r>
            <a:r>
              <a:rPr lang="tr-TR" dirty="0"/>
              <a:t> kazeini parçaladığını, oysa bazı </a:t>
            </a:r>
          </a:p>
          <a:p>
            <a:r>
              <a:rPr lang="tr-TR" dirty="0" err="1"/>
              <a:t>Pseudomonas</a:t>
            </a:r>
            <a:r>
              <a:rPr lang="tr-TR" dirty="0"/>
              <a:t> ve </a:t>
            </a:r>
            <a:r>
              <a:rPr lang="tr-TR" dirty="0" err="1"/>
              <a:t>Flavobacterium</a:t>
            </a:r>
            <a:r>
              <a:rPr lang="tr-TR" dirty="0"/>
              <a:t> </a:t>
            </a:r>
            <a:r>
              <a:rPr lang="tr-TR" dirty="0" err="1"/>
              <a:t>izolatlarının</a:t>
            </a:r>
            <a:r>
              <a:rPr lang="tr-TR" dirty="0"/>
              <a:t> hem </a:t>
            </a:r>
            <a:r>
              <a:rPr lang="el-GR" dirty="0"/>
              <a:t>β</a:t>
            </a:r>
            <a:r>
              <a:rPr lang="tr-TR" dirty="0"/>
              <a:t> hem de a</a:t>
            </a:r>
            <a:r>
              <a:rPr lang="tr-TR" baseline="-25000" dirty="0"/>
              <a:t>s   </a:t>
            </a:r>
            <a:r>
              <a:rPr lang="tr-TR" dirty="0"/>
              <a:t>kazeini </a:t>
            </a:r>
            <a:r>
              <a:rPr lang="tr-TR" dirty="0" err="1"/>
              <a:t>hizrolize</a:t>
            </a:r>
            <a:r>
              <a:rPr lang="tr-TR" dirty="0"/>
              <a:t> ettiğini göstermişlerdir. </a:t>
            </a:r>
            <a:r>
              <a:rPr lang="tr-TR" b="1" dirty="0"/>
              <a:t>Yılmaz (2007), </a:t>
            </a:r>
            <a:r>
              <a:rPr lang="tr-TR" dirty="0"/>
              <a:t>incelediği UHT süt örneklerinde depolamanın 60. gününden itibaren koku, lezzet hatalarının fark edildiğini, paket dibinde tortu oluşumuna rastladığını bildirmiştir. </a:t>
            </a:r>
            <a:r>
              <a:rPr lang="tr-TR" dirty="0" err="1"/>
              <a:t>Araştırıcıayrıca</a:t>
            </a:r>
            <a:r>
              <a:rPr lang="tr-TR" dirty="0"/>
              <a:t> sütlerde sarımsı renk oluşumunun </a:t>
            </a:r>
            <a:r>
              <a:rPr lang="tr-TR" dirty="0" err="1"/>
              <a:t>Flavobacterium</a:t>
            </a:r>
            <a:r>
              <a:rPr lang="tr-TR" dirty="0"/>
              <a:t> </a:t>
            </a:r>
            <a:r>
              <a:rPr lang="tr-TR" dirty="0" err="1"/>
              <a:t>genusu</a:t>
            </a:r>
            <a:r>
              <a:rPr lang="tr-TR" dirty="0"/>
              <a:t> türlerinden ileri gelebileceğini belirtirken bunu çiğ sütlerdeki </a:t>
            </a:r>
            <a:r>
              <a:rPr lang="tr-TR" dirty="0" err="1"/>
              <a:t>flavobacterium</a:t>
            </a:r>
            <a:r>
              <a:rPr lang="tr-TR" dirty="0"/>
              <a:t> sayısının 6.5205 </a:t>
            </a:r>
            <a:r>
              <a:rPr lang="tr-TR" dirty="0" err="1"/>
              <a:t>log</a:t>
            </a:r>
            <a:r>
              <a:rPr lang="tr-TR" dirty="0"/>
              <a:t> </a:t>
            </a:r>
            <a:r>
              <a:rPr lang="tr-TR" dirty="0" err="1"/>
              <a:t>cfu</a:t>
            </a:r>
            <a:r>
              <a:rPr lang="tr-TR" dirty="0"/>
              <a:t>/ml düzeyinde tespit edilmesi ile ilişkilendirmiştir.</a:t>
            </a:r>
          </a:p>
          <a:p>
            <a:r>
              <a:rPr lang="tr-TR" b="1" dirty="0"/>
              <a:t>De </a:t>
            </a:r>
            <a:r>
              <a:rPr lang="tr-TR" b="1" dirty="0" err="1"/>
              <a:t>Beukelar</a:t>
            </a:r>
            <a:r>
              <a:rPr lang="tr-TR" b="1" dirty="0"/>
              <a:t> ve ark. (1977), </a:t>
            </a:r>
            <a:r>
              <a:rPr lang="tr-TR" dirty="0"/>
              <a:t>yağsız sütte </a:t>
            </a:r>
            <a:r>
              <a:rPr lang="tr-TR" dirty="0" err="1"/>
              <a:t>psikrotrof</a:t>
            </a:r>
            <a:r>
              <a:rPr lang="tr-TR" dirty="0"/>
              <a:t> </a:t>
            </a:r>
            <a:r>
              <a:rPr lang="tr-TR" dirty="0" err="1"/>
              <a:t>izolatların</a:t>
            </a:r>
            <a:r>
              <a:rPr lang="tr-TR" dirty="0"/>
              <a:t> neden olduğu </a:t>
            </a:r>
            <a:r>
              <a:rPr lang="el-GR" dirty="0"/>
              <a:t>β</a:t>
            </a:r>
            <a:r>
              <a:rPr lang="tr-TR" dirty="0"/>
              <a:t> ve a</a:t>
            </a:r>
            <a:r>
              <a:rPr lang="tr-TR" baseline="-25000" dirty="0"/>
              <a:t>s  </a:t>
            </a:r>
            <a:r>
              <a:rPr lang="tr-TR" dirty="0"/>
              <a:t>kazeinlerin iyon değişim </a:t>
            </a:r>
            <a:r>
              <a:rPr lang="tr-TR" dirty="0" err="1"/>
              <a:t>kramatografisi</a:t>
            </a:r>
            <a:r>
              <a:rPr lang="tr-TR" dirty="0"/>
              <a:t>  yolu ile belirlenebileceğini göstermişlerdir. Ancak bu işlem uygulanırken peynir altı suyu proteinlerinin  herhangi bir parçalamaya uğramadığını söylemek gerekir. </a:t>
            </a:r>
            <a:endParaRPr lang="tr-TR" b="1" dirty="0"/>
          </a:p>
        </p:txBody>
      </p:sp>
    </p:spTree>
    <p:extLst>
      <p:ext uri="{BB962C8B-B14F-4D97-AF65-F5344CB8AC3E}">
        <p14:creationId xmlns:p14="http://schemas.microsoft.com/office/powerpoint/2010/main" val="5556498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9E5F6C0-004C-4196-8C72-86FC1ADE8270}"/>
              </a:ext>
            </a:extLst>
          </p:cNvPr>
          <p:cNvSpPr>
            <a:spLocks noGrp="1"/>
          </p:cNvSpPr>
          <p:nvPr>
            <p:ph idx="1"/>
          </p:nvPr>
        </p:nvSpPr>
        <p:spPr>
          <a:xfrm>
            <a:off x="1103312" y="373224"/>
            <a:ext cx="8946541" cy="5875175"/>
          </a:xfrm>
        </p:spPr>
        <p:txBody>
          <a:bodyPr/>
          <a:lstStyle/>
          <a:p>
            <a:r>
              <a:rPr lang="tr-TR" b="1" dirty="0" err="1"/>
              <a:t>Miura</a:t>
            </a:r>
            <a:r>
              <a:rPr lang="tr-TR" b="1" dirty="0"/>
              <a:t>, </a:t>
            </a:r>
            <a:r>
              <a:rPr lang="tr-TR" b="1" dirty="0" err="1"/>
              <a:t>Mikami</a:t>
            </a:r>
            <a:r>
              <a:rPr lang="tr-TR" b="1" dirty="0"/>
              <a:t> ve </a:t>
            </a:r>
            <a:r>
              <a:rPr lang="tr-TR" b="1" dirty="0" err="1"/>
              <a:t>Ishioroshi</a:t>
            </a:r>
            <a:r>
              <a:rPr lang="tr-TR" b="1" dirty="0"/>
              <a:t> (1977), </a:t>
            </a:r>
            <a:r>
              <a:rPr lang="tr-TR" dirty="0"/>
              <a:t>kazeinin önce büyük moleküller ağırlıklı ürünlere, sonrada giderek azalan moleküler ağırlıklı </a:t>
            </a:r>
            <a:r>
              <a:rPr lang="tr-TR" dirty="0" err="1"/>
              <a:t>fragmentlere</a:t>
            </a:r>
            <a:r>
              <a:rPr lang="tr-TR" dirty="0"/>
              <a:t> dönüştüğünü göstermek için </a:t>
            </a:r>
            <a:r>
              <a:rPr lang="tr-TR" dirty="0" err="1"/>
              <a:t>ultrafiltrasyon</a:t>
            </a:r>
            <a:r>
              <a:rPr lang="tr-TR" dirty="0"/>
              <a:t>, jel </a:t>
            </a:r>
            <a:r>
              <a:rPr lang="tr-TR" dirty="0" err="1"/>
              <a:t>filtrasyonu</a:t>
            </a:r>
            <a:r>
              <a:rPr lang="tr-TR" dirty="0"/>
              <a:t> ve </a:t>
            </a:r>
            <a:r>
              <a:rPr lang="tr-TR" dirty="0" err="1"/>
              <a:t>hel</a:t>
            </a:r>
            <a:r>
              <a:rPr lang="tr-TR" dirty="0"/>
              <a:t> </a:t>
            </a:r>
            <a:r>
              <a:rPr lang="tr-TR" dirty="0" err="1"/>
              <a:t>elektroforezi</a:t>
            </a:r>
            <a:r>
              <a:rPr lang="tr-TR" dirty="0"/>
              <a:t> uygulamışlardır. Araştırmacılar </a:t>
            </a:r>
            <a:r>
              <a:rPr lang="tr-TR" dirty="0" err="1"/>
              <a:t>Flavobacterium</a:t>
            </a:r>
            <a:r>
              <a:rPr lang="tr-TR" dirty="0"/>
              <a:t> </a:t>
            </a:r>
            <a:r>
              <a:rPr lang="tr-TR" dirty="0" err="1"/>
              <a:t>proteinazının</a:t>
            </a:r>
            <a:r>
              <a:rPr lang="tr-TR" dirty="0"/>
              <a:t> </a:t>
            </a:r>
            <a:r>
              <a:rPr lang="tr-TR" dirty="0" err="1"/>
              <a:t>Pseudomonas</a:t>
            </a:r>
            <a:r>
              <a:rPr lang="tr-TR" dirty="0"/>
              <a:t> </a:t>
            </a:r>
            <a:r>
              <a:rPr lang="tr-TR" dirty="0" err="1"/>
              <a:t>proteinazına</a:t>
            </a:r>
            <a:r>
              <a:rPr lang="tr-TR" dirty="0"/>
              <a:t> göre daha geniş ölçekte parçalanmaya neden olduğunu öne sürmüşlerdir. Soğutulmuş sütte </a:t>
            </a:r>
            <a:r>
              <a:rPr lang="tr-TR" dirty="0" err="1"/>
              <a:t>identifiye</a:t>
            </a:r>
            <a:r>
              <a:rPr lang="tr-TR" dirty="0"/>
              <a:t> edilmemiş </a:t>
            </a:r>
            <a:r>
              <a:rPr lang="tr-TR" dirty="0" err="1"/>
              <a:t>psikrotrof</a:t>
            </a:r>
            <a:r>
              <a:rPr lang="tr-TR" dirty="0"/>
              <a:t> bir floranın 10</a:t>
            </a:r>
            <a:r>
              <a:rPr lang="tr-TR" baseline="30000" dirty="0"/>
              <a:t>5-</a:t>
            </a:r>
            <a:r>
              <a:rPr lang="tr-TR" dirty="0"/>
              <a:t>10</a:t>
            </a:r>
            <a:r>
              <a:rPr lang="tr-TR" baseline="30000" dirty="0"/>
              <a:t>6</a:t>
            </a:r>
            <a:r>
              <a:rPr lang="tr-TR" dirty="0"/>
              <a:t> </a:t>
            </a:r>
            <a:r>
              <a:rPr lang="tr-TR" dirty="0" err="1"/>
              <a:t>cfu</a:t>
            </a:r>
            <a:r>
              <a:rPr lang="tr-TR" dirty="0"/>
              <a:t>/ml düzeyinde bulunması durumunda 5000-20000 molekül ağırlıklı </a:t>
            </a:r>
            <a:r>
              <a:rPr lang="tr-TR" dirty="0" err="1"/>
              <a:t>peptitlerden</a:t>
            </a:r>
            <a:r>
              <a:rPr lang="tr-TR" dirty="0"/>
              <a:t> oluşturabildikleri </a:t>
            </a:r>
            <a:r>
              <a:rPr lang="tr-TR" b="1" dirty="0" err="1"/>
              <a:t>Feuillat</a:t>
            </a:r>
            <a:r>
              <a:rPr lang="tr-TR" b="1" dirty="0"/>
              <a:t>, Le </a:t>
            </a:r>
            <a:r>
              <a:rPr lang="tr-TR" b="1" dirty="0" err="1"/>
              <a:t>Guennec</a:t>
            </a:r>
            <a:r>
              <a:rPr lang="tr-TR" b="1" dirty="0"/>
              <a:t> ve </a:t>
            </a:r>
            <a:r>
              <a:rPr lang="tr-TR" b="1" dirty="0" err="1"/>
              <a:t>Olsson</a:t>
            </a:r>
            <a:r>
              <a:rPr lang="tr-TR" b="1" dirty="0"/>
              <a:t> (1976)</a:t>
            </a:r>
            <a:r>
              <a:rPr lang="tr-TR" dirty="0"/>
              <a:t>  tarafından gösterilmiştir. </a:t>
            </a:r>
          </a:p>
          <a:p>
            <a:r>
              <a:rPr lang="tr-TR" dirty="0"/>
              <a:t>Ancak </a:t>
            </a:r>
            <a:r>
              <a:rPr lang="tr-TR" b="1" dirty="0" err="1"/>
              <a:t>Feuillat</a:t>
            </a:r>
            <a:r>
              <a:rPr lang="tr-TR" b="1" dirty="0"/>
              <a:t> ve arkadaşları (1976), </a:t>
            </a:r>
            <a:r>
              <a:rPr lang="tr-TR" dirty="0"/>
              <a:t>görece düşük </a:t>
            </a:r>
            <a:r>
              <a:rPr lang="tr-TR" dirty="0" err="1"/>
              <a:t>psikrotrof</a:t>
            </a:r>
            <a:r>
              <a:rPr lang="tr-TR" dirty="0"/>
              <a:t> popülasyonların her zaman ve koşulda tespit edilebilir kazein parçalanmasına neden olmadıklarını da bildirmişlerdir. Araştırıcılara göre bu olgu ancak türlerin aktif etkinlik göstermeleri veya önemli miktarda </a:t>
            </a:r>
            <a:r>
              <a:rPr lang="tr-TR" dirty="0" err="1"/>
              <a:t>proteinaz</a:t>
            </a:r>
            <a:r>
              <a:rPr lang="tr-TR" dirty="0"/>
              <a:t> üretmeleri durumunda mümkündür. Bu da bakterinin yeteneği ile ilgilidir.</a:t>
            </a:r>
          </a:p>
          <a:p>
            <a:endParaRPr lang="tr-TR" dirty="0"/>
          </a:p>
        </p:txBody>
      </p:sp>
    </p:spTree>
    <p:extLst>
      <p:ext uri="{BB962C8B-B14F-4D97-AF65-F5344CB8AC3E}">
        <p14:creationId xmlns:p14="http://schemas.microsoft.com/office/powerpoint/2010/main" val="18767428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0AB3610-BB39-463E-8DFA-EEDCC6B218FE}"/>
              </a:ext>
            </a:extLst>
          </p:cNvPr>
          <p:cNvSpPr>
            <a:spLocks noGrp="1"/>
          </p:cNvSpPr>
          <p:nvPr>
            <p:ph idx="1"/>
          </p:nvPr>
        </p:nvSpPr>
        <p:spPr>
          <a:xfrm>
            <a:off x="671804" y="503854"/>
            <a:ext cx="9378049" cy="5744546"/>
          </a:xfrm>
        </p:spPr>
        <p:txBody>
          <a:bodyPr>
            <a:normAutofit lnSpcReduction="10000"/>
          </a:bodyPr>
          <a:lstStyle/>
          <a:p>
            <a:r>
              <a:rPr lang="tr-TR" b="1" dirty="0" err="1"/>
              <a:t>Skean</a:t>
            </a:r>
            <a:r>
              <a:rPr lang="tr-TR" b="1" dirty="0"/>
              <a:t> ve </a:t>
            </a:r>
            <a:r>
              <a:rPr lang="tr-TR" b="1" dirty="0" err="1"/>
              <a:t>Overcast</a:t>
            </a:r>
            <a:r>
              <a:rPr lang="tr-TR" b="1" dirty="0"/>
              <a:t> (1960), </a:t>
            </a:r>
            <a:r>
              <a:rPr lang="tr-TR" dirty="0"/>
              <a:t>düşük sıcaklıklarda pastörize sütte saf kültür şeklinde geliştirilen </a:t>
            </a:r>
            <a:r>
              <a:rPr lang="tr-TR" i="1" dirty="0" err="1"/>
              <a:t>Ps.fluorescens</a:t>
            </a:r>
            <a:r>
              <a:rPr lang="tr-TR" dirty="0"/>
              <a:t>, </a:t>
            </a:r>
            <a:r>
              <a:rPr lang="tr-TR" i="1" dirty="0" err="1"/>
              <a:t>Ps.fragi</a:t>
            </a:r>
            <a:r>
              <a:rPr lang="tr-TR" i="1" dirty="0"/>
              <a:t> </a:t>
            </a:r>
            <a:r>
              <a:rPr lang="tr-TR" dirty="0"/>
              <a:t>ve </a:t>
            </a:r>
            <a:r>
              <a:rPr lang="tr-TR" i="1" dirty="0" err="1"/>
              <a:t>Ps.putrefaciens’in</a:t>
            </a:r>
            <a:r>
              <a:rPr lang="tr-TR" i="1" dirty="0"/>
              <a:t> </a:t>
            </a:r>
            <a:r>
              <a:rPr lang="tr-TR" dirty="0" err="1"/>
              <a:t>proteolitik</a:t>
            </a:r>
            <a:r>
              <a:rPr lang="tr-TR" dirty="0"/>
              <a:t> </a:t>
            </a:r>
            <a:r>
              <a:rPr lang="tr-TR" dirty="0" err="1"/>
              <a:t>suşları</a:t>
            </a:r>
            <a:r>
              <a:rPr lang="tr-TR" dirty="0"/>
              <a:t> tarafından peynir altı suyu proteinlerinin ve kazeinin hidrolize edildiğini göstermelerinden sonra 10</a:t>
            </a:r>
            <a:r>
              <a:rPr lang="tr-TR" baseline="30000" dirty="0"/>
              <a:t>7</a:t>
            </a:r>
            <a:r>
              <a:rPr lang="tr-TR" dirty="0"/>
              <a:t>-10</a:t>
            </a:r>
            <a:r>
              <a:rPr lang="tr-TR" baseline="30000" dirty="0"/>
              <a:t>8 </a:t>
            </a:r>
            <a:r>
              <a:rPr lang="tr-TR" dirty="0" err="1"/>
              <a:t>cfu</a:t>
            </a:r>
            <a:r>
              <a:rPr lang="tr-TR" dirty="0"/>
              <a:t>/ml düzeyi gibi çok ciddi pastörizasyon sonrası bulaşma olayında da bu tip bozulmaların ortaya çıkabileceği ve çoğalan G negatif </a:t>
            </a:r>
            <a:r>
              <a:rPr lang="tr-TR" dirty="0" err="1"/>
              <a:t>psikrotrof</a:t>
            </a:r>
            <a:r>
              <a:rPr lang="tr-TR" dirty="0"/>
              <a:t> bakteriler tarafından sütlerde kazein parçalanmasının önemli boyutlara ulaşacağı bildirilmiştir </a:t>
            </a:r>
            <a:r>
              <a:rPr lang="tr-TR" b="1" dirty="0"/>
              <a:t>(</a:t>
            </a:r>
            <a:r>
              <a:rPr lang="tr-TR" b="1" dirty="0" err="1"/>
              <a:t>DrIiessen</a:t>
            </a:r>
            <a:r>
              <a:rPr lang="tr-TR" b="1" dirty="0"/>
              <a:t>, 1976). </a:t>
            </a:r>
          </a:p>
          <a:p>
            <a:pPr marL="0" indent="0">
              <a:buNone/>
            </a:pPr>
            <a:r>
              <a:rPr lang="tr-TR" b="1" dirty="0">
                <a:solidFill>
                  <a:schemeClr val="bg2">
                    <a:lumMod val="50000"/>
                  </a:schemeClr>
                </a:solidFill>
              </a:rPr>
              <a:t>4.1.2. </a:t>
            </a:r>
            <a:r>
              <a:rPr lang="tr-TR" b="1" dirty="0" err="1">
                <a:solidFill>
                  <a:schemeClr val="bg2">
                    <a:lumMod val="50000"/>
                  </a:schemeClr>
                </a:solidFill>
              </a:rPr>
              <a:t>Proteinazların</a:t>
            </a:r>
            <a:r>
              <a:rPr lang="tr-TR" b="1" dirty="0">
                <a:solidFill>
                  <a:schemeClr val="bg2">
                    <a:lumMod val="50000"/>
                  </a:schemeClr>
                </a:solidFill>
              </a:rPr>
              <a:t> Isıya karşı Dayanıklılıkları </a:t>
            </a:r>
          </a:p>
          <a:p>
            <a:r>
              <a:rPr lang="tr-TR" dirty="0" err="1"/>
              <a:t>Proteinazlar</a:t>
            </a:r>
            <a:r>
              <a:rPr lang="tr-TR" dirty="0"/>
              <a:t> çiğ sütte bir miktar protein parçalanmasına neden oluyor gibi </a:t>
            </a:r>
            <a:r>
              <a:rPr lang="tr-TR" dirty="0" err="1"/>
              <a:t>görünüyorsada</a:t>
            </a:r>
            <a:r>
              <a:rPr lang="tr-TR" dirty="0"/>
              <a:t> bunların depolanmış ısıl işlem görmüş süt ve süt ürünleri üzerindeki etkileri ekonomik olarak daha büyük öneme sahiptir. </a:t>
            </a:r>
            <a:r>
              <a:rPr lang="tr-TR" dirty="0" err="1"/>
              <a:t>Psikrotrofların</a:t>
            </a:r>
            <a:r>
              <a:rPr lang="tr-TR" dirty="0"/>
              <a:t> sentezlediği </a:t>
            </a:r>
            <a:r>
              <a:rPr lang="tr-TR" dirty="0" err="1"/>
              <a:t>proteinazların</a:t>
            </a:r>
            <a:r>
              <a:rPr lang="tr-TR" dirty="0"/>
              <a:t> bir çoğu ciddi ısıl işlemlere dayanıklıdır. </a:t>
            </a:r>
            <a:r>
              <a:rPr lang="tr-TR" b="1" dirty="0"/>
              <a:t>Adams, </a:t>
            </a:r>
            <a:r>
              <a:rPr lang="tr-TR" b="1" dirty="0" err="1"/>
              <a:t>Barach</a:t>
            </a:r>
            <a:r>
              <a:rPr lang="tr-TR" b="1" dirty="0"/>
              <a:t> ve </a:t>
            </a:r>
            <a:r>
              <a:rPr lang="tr-TR" b="1" dirty="0" err="1"/>
              <a:t>Speck</a:t>
            </a:r>
            <a:r>
              <a:rPr lang="tr-TR" b="1" dirty="0"/>
              <a:t> (1975), </a:t>
            </a:r>
            <a:r>
              <a:rPr lang="tr-TR" dirty="0" err="1"/>
              <a:t>Pseudomonas</a:t>
            </a:r>
            <a:r>
              <a:rPr lang="tr-TR" dirty="0"/>
              <a:t> sp. MC 60 </a:t>
            </a:r>
            <a:r>
              <a:rPr lang="tr-TR" dirty="0" err="1"/>
              <a:t>suşuna</a:t>
            </a:r>
            <a:r>
              <a:rPr lang="tr-TR" dirty="0"/>
              <a:t> ait </a:t>
            </a:r>
            <a:r>
              <a:rPr lang="tr-TR" dirty="0" err="1"/>
              <a:t>proteinazın</a:t>
            </a:r>
            <a:r>
              <a:rPr lang="tr-TR" dirty="0"/>
              <a:t> </a:t>
            </a:r>
            <a:r>
              <a:rPr lang="tr-TR" i="1" dirty="0" err="1"/>
              <a:t>Bacillus</a:t>
            </a:r>
            <a:r>
              <a:rPr lang="tr-TR" i="1" dirty="0"/>
              <a:t> </a:t>
            </a:r>
            <a:r>
              <a:rPr lang="tr-TR" i="1" dirty="0" err="1"/>
              <a:t>stearothermophilus</a:t>
            </a:r>
            <a:r>
              <a:rPr lang="tr-TR" i="1" dirty="0"/>
              <a:t> </a:t>
            </a:r>
            <a:r>
              <a:rPr lang="tr-TR" dirty="0"/>
              <a:t>sporlarına göre ısıya 4000 kat daha fazla dayanıklı olduğunu hesaplamışlardır. </a:t>
            </a:r>
            <a:r>
              <a:rPr lang="tr-TR" b="1" dirty="0" err="1"/>
              <a:t>Cogan</a:t>
            </a:r>
            <a:r>
              <a:rPr lang="tr-TR" b="1" dirty="0"/>
              <a:t> (1977), </a:t>
            </a:r>
            <a:r>
              <a:rPr lang="tr-TR" dirty="0"/>
              <a:t>nispeten düşük sıcaklıklarda bazı </a:t>
            </a:r>
            <a:r>
              <a:rPr lang="tr-TR" dirty="0" err="1"/>
              <a:t>psikrotrof</a:t>
            </a:r>
            <a:r>
              <a:rPr lang="tr-TR" dirty="0"/>
              <a:t> kökenli </a:t>
            </a:r>
            <a:r>
              <a:rPr lang="tr-TR" dirty="0" err="1"/>
              <a:t>proteinazlar</a:t>
            </a:r>
            <a:r>
              <a:rPr lang="tr-TR" dirty="0"/>
              <a:t> için D değerini (enzim aktivitesinin %90 azaldığı süre) </a:t>
            </a:r>
            <a:r>
              <a:rPr lang="tr-TR" dirty="0" err="1"/>
              <a:t>litaratürdeki</a:t>
            </a:r>
            <a:r>
              <a:rPr lang="tr-TR" dirty="0"/>
              <a:t> verilenlerden yararlanarak bulmuşlardır. </a:t>
            </a:r>
            <a:endParaRPr lang="tr-TR" i="1" dirty="0"/>
          </a:p>
        </p:txBody>
      </p:sp>
    </p:spTree>
    <p:extLst>
      <p:ext uri="{BB962C8B-B14F-4D97-AF65-F5344CB8AC3E}">
        <p14:creationId xmlns:p14="http://schemas.microsoft.com/office/powerpoint/2010/main" val="426384871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FA02052-7E71-4040-B75C-5D19A3DDBC50}"/>
              </a:ext>
            </a:extLst>
          </p:cNvPr>
          <p:cNvSpPr>
            <a:spLocks noGrp="1"/>
          </p:cNvSpPr>
          <p:nvPr>
            <p:ph idx="1"/>
          </p:nvPr>
        </p:nvSpPr>
        <p:spPr>
          <a:xfrm>
            <a:off x="513184" y="401216"/>
            <a:ext cx="10478277" cy="6326154"/>
          </a:xfrm>
        </p:spPr>
        <p:txBody>
          <a:bodyPr>
            <a:normAutofit fontScale="85000" lnSpcReduction="20000"/>
          </a:bodyPr>
          <a:lstStyle/>
          <a:p>
            <a:r>
              <a:rPr lang="tr-TR" sz="2400" dirty="0"/>
              <a:t>140 ve 150 ºC sıcaklıkta </a:t>
            </a:r>
            <a:r>
              <a:rPr lang="tr-TR" sz="2400" i="1" dirty="0" err="1"/>
              <a:t>Ps.flourescens</a:t>
            </a:r>
            <a:r>
              <a:rPr lang="tr-TR" sz="2400" i="1" dirty="0"/>
              <a:t> </a:t>
            </a:r>
            <a:r>
              <a:rPr lang="tr-TR" sz="2400" dirty="0"/>
              <a:t>AR11 </a:t>
            </a:r>
            <a:r>
              <a:rPr lang="tr-TR" sz="2400" dirty="0" err="1"/>
              <a:t>proteinazının</a:t>
            </a:r>
            <a:r>
              <a:rPr lang="tr-TR" sz="2400" dirty="0"/>
              <a:t> tampon ortamında D değerleri sırasıyla 30 ve 60 saniyedir, ayrıca UHT sterilize sütlerde belirlenen </a:t>
            </a:r>
            <a:r>
              <a:rPr lang="tr-TR" sz="2400" dirty="0" err="1"/>
              <a:t>psikrotrof</a:t>
            </a:r>
            <a:r>
              <a:rPr lang="tr-TR" sz="2400" dirty="0"/>
              <a:t> kökenli </a:t>
            </a:r>
            <a:r>
              <a:rPr lang="tr-TR" sz="2400" dirty="0" err="1"/>
              <a:t>proteinazların</a:t>
            </a:r>
            <a:r>
              <a:rPr lang="tr-TR" sz="2400" dirty="0"/>
              <a:t> bir çoğunun benzer şekilde sıcaklığa dayanıklı olduğu ortaya konmuştur.</a:t>
            </a:r>
          </a:p>
          <a:p>
            <a:r>
              <a:rPr lang="tr-TR" sz="2400" dirty="0" err="1"/>
              <a:t>Psikrotrof</a:t>
            </a:r>
            <a:r>
              <a:rPr lang="tr-TR" sz="2400" dirty="0"/>
              <a:t> </a:t>
            </a:r>
            <a:r>
              <a:rPr lang="tr-TR" sz="2400" dirty="0" err="1"/>
              <a:t>proteinazların</a:t>
            </a:r>
            <a:r>
              <a:rPr lang="tr-TR" sz="2400" dirty="0"/>
              <a:t> </a:t>
            </a:r>
            <a:r>
              <a:rPr lang="tr-TR" sz="2400" dirty="0" err="1"/>
              <a:t>ulltra</a:t>
            </a:r>
            <a:r>
              <a:rPr lang="tr-TR" sz="2400" dirty="0"/>
              <a:t> yüksek sıcaklıklara karşı belirgin dayanıklı olmalarına rağmen, yakın zamandaki bildirimler bu enzimlerin etkisiz kılınmasında daha düşük sıcaklık işlemlerinin daha etkili olabileceği gösterilmiştir. Örneğin MC60 </a:t>
            </a:r>
            <a:r>
              <a:rPr lang="tr-TR" sz="2400" dirty="0" err="1"/>
              <a:t>proteinazı</a:t>
            </a:r>
            <a:r>
              <a:rPr lang="tr-TR" sz="2400" dirty="0"/>
              <a:t> için D değeri (55 ºC) yaklaşık 40 dakika olarak bulunmuştur. Ancak uygulanan süre uzamaktadır.</a:t>
            </a:r>
          </a:p>
          <a:p>
            <a:pPr marL="0" indent="0">
              <a:buNone/>
            </a:pPr>
            <a:r>
              <a:rPr lang="tr-TR" b="1" dirty="0">
                <a:solidFill>
                  <a:schemeClr val="bg2">
                    <a:lumMod val="50000"/>
                  </a:schemeClr>
                </a:solidFill>
              </a:rPr>
              <a:t>4.1.3. </a:t>
            </a:r>
            <a:r>
              <a:rPr lang="tr-TR" b="1" dirty="0" err="1">
                <a:solidFill>
                  <a:schemeClr val="bg2">
                    <a:lumMod val="50000"/>
                  </a:schemeClr>
                </a:solidFill>
              </a:rPr>
              <a:t>Proteinaz</a:t>
            </a:r>
            <a:r>
              <a:rPr lang="tr-TR" b="1" dirty="0">
                <a:solidFill>
                  <a:schemeClr val="bg2">
                    <a:lumMod val="50000"/>
                  </a:schemeClr>
                </a:solidFill>
              </a:rPr>
              <a:t> Üretimini Etkileyen Faktörler</a:t>
            </a:r>
          </a:p>
          <a:p>
            <a:r>
              <a:rPr lang="tr-TR" sz="2400" dirty="0"/>
              <a:t>Bakteriyel </a:t>
            </a:r>
            <a:r>
              <a:rPr lang="tr-TR" sz="2400" dirty="0" err="1"/>
              <a:t>eksoprotein</a:t>
            </a:r>
            <a:r>
              <a:rPr lang="tr-TR" sz="2400" dirty="0"/>
              <a:t> sentezinin kontrolü yakın zamanda geniş olarak incelenmiş ve </a:t>
            </a:r>
            <a:r>
              <a:rPr lang="tr-TR" sz="2400" dirty="0" err="1"/>
              <a:t>Bacillus</a:t>
            </a:r>
            <a:r>
              <a:rPr lang="tr-TR" sz="2400" dirty="0"/>
              <a:t> cinsi uzun uzun </a:t>
            </a:r>
            <a:r>
              <a:rPr lang="tr-TR" sz="2400" dirty="0" err="1"/>
              <a:t>tatışılmıştır</a:t>
            </a:r>
            <a:r>
              <a:rPr lang="tr-TR" sz="2400" dirty="0"/>
              <a:t>. Hızlı gelişen kültürlerde gelişimin post-</a:t>
            </a:r>
            <a:r>
              <a:rPr lang="tr-TR" sz="2400" dirty="0" err="1"/>
              <a:t>eksponansiel</a:t>
            </a:r>
            <a:r>
              <a:rPr lang="tr-TR" sz="2400" dirty="0"/>
              <a:t> (üstel gelişim fazı sonrası) fazında maksimum </a:t>
            </a:r>
            <a:r>
              <a:rPr lang="tr-TR" sz="2400" dirty="0" err="1"/>
              <a:t>ekstraselüler</a:t>
            </a:r>
            <a:r>
              <a:rPr lang="tr-TR" sz="2400" dirty="0"/>
              <a:t> enzimler üreten bakterilerde devam eden sentezin kontrol </a:t>
            </a:r>
            <a:r>
              <a:rPr lang="tr-TR" sz="2400" dirty="0" err="1"/>
              <a:t>mekanimasını</a:t>
            </a:r>
            <a:r>
              <a:rPr lang="tr-TR" sz="2400" dirty="0"/>
              <a:t> açıklamak için önerilen model göz önünde tutulmuştur. </a:t>
            </a:r>
          </a:p>
          <a:p>
            <a:r>
              <a:rPr lang="tr-TR" sz="2400" dirty="0"/>
              <a:t>Bakteriyel </a:t>
            </a:r>
            <a:r>
              <a:rPr lang="tr-TR" sz="2400" dirty="0" err="1"/>
              <a:t>proteinaz</a:t>
            </a:r>
            <a:r>
              <a:rPr lang="tr-TR" sz="2400" dirty="0"/>
              <a:t> sentezi için kolay kullanılabilir C kaynaklarına gereksinim duyduğu bildirilmiştir. </a:t>
            </a:r>
            <a:r>
              <a:rPr lang="tr-TR" sz="2400" dirty="0" err="1"/>
              <a:t>Proteinaz</a:t>
            </a:r>
            <a:r>
              <a:rPr lang="tr-TR" sz="2400" dirty="0"/>
              <a:t> üretimi düşük moleküler ağırlıklı azotun varlığında teşvik edilmektedir. Bu sonuçlar aminoasitler tarafından </a:t>
            </a:r>
            <a:r>
              <a:rPr lang="tr-TR" sz="2400" i="1" dirty="0" err="1"/>
              <a:t>Micrococcus</a:t>
            </a:r>
            <a:r>
              <a:rPr lang="tr-TR" sz="2400" i="1" dirty="0"/>
              <a:t> </a:t>
            </a:r>
            <a:r>
              <a:rPr lang="tr-TR" sz="2400" i="1" dirty="0" err="1"/>
              <a:t>freudenreichii</a:t>
            </a:r>
            <a:r>
              <a:rPr lang="tr-TR" sz="2400" i="1" dirty="0"/>
              <a:t> </a:t>
            </a:r>
            <a:r>
              <a:rPr lang="tr-TR" sz="2400" dirty="0" err="1"/>
              <a:t>proteinazının</a:t>
            </a:r>
            <a:r>
              <a:rPr lang="tr-TR" sz="2400" dirty="0"/>
              <a:t> oluşumunun teşvik edilmesi ve bunun C kaynakları tarafından bastırılması ile genel olarak uyuşmaktadır.</a:t>
            </a:r>
          </a:p>
          <a:p>
            <a:r>
              <a:rPr lang="tr-TR" sz="2400" i="1" dirty="0" err="1"/>
              <a:t>Serratia</a:t>
            </a:r>
            <a:r>
              <a:rPr lang="tr-TR" sz="2400" i="1" dirty="0"/>
              <a:t> </a:t>
            </a:r>
            <a:r>
              <a:rPr lang="tr-TR" sz="2400" i="1" dirty="0" err="1"/>
              <a:t>marcescens</a:t>
            </a:r>
            <a:r>
              <a:rPr lang="tr-TR" sz="2400" i="1" dirty="0"/>
              <a:t> </a:t>
            </a:r>
            <a:r>
              <a:rPr lang="tr-TR" sz="2400" dirty="0"/>
              <a:t>e ait bir </a:t>
            </a:r>
            <a:r>
              <a:rPr lang="tr-TR" sz="2400" dirty="0" err="1"/>
              <a:t>proteinazın</a:t>
            </a:r>
            <a:r>
              <a:rPr lang="tr-TR" sz="2400" dirty="0"/>
              <a:t> sentezi sırasında albüminin parçalanması ile açığa çıkan </a:t>
            </a:r>
            <a:r>
              <a:rPr lang="tr-TR" sz="2400" dirty="0" err="1"/>
              <a:t>lösin</a:t>
            </a:r>
            <a:r>
              <a:rPr lang="tr-TR" sz="2400" dirty="0"/>
              <a:t> aminoasidinin önemli etkisi olduğu belirlenmiştir. </a:t>
            </a:r>
          </a:p>
          <a:p>
            <a:pPr marL="0" indent="0">
              <a:buNone/>
            </a:pPr>
            <a:endParaRPr lang="tr-TR" i="1" dirty="0"/>
          </a:p>
        </p:txBody>
      </p:sp>
    </p:spTree>
    <p:extLst>
      <p:ext uri="{BB962C8B-B14F-4D97-AF65-F5344CB8AC3E}">
        <p14:creationId xmlns:p14="http://schemas.microsoft.com/office/powerpoint/2010/main" val="33959968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1054BC9D-D0F3-462A-ABBC-03C5228C6A2C}"/>
              </a:ext>
            </a:extLst>
          </p:cNvPr>
          <p:cNvSpPr>
            <a:spLocks noGrp="1"/>
          </p:cNvSpPr>
          <p:nvPr>
            <p:ph idx="1"/>
          </p:nvPr>
        </p:nvSpPr>
        <p:spPr>
          <a:xfrm>
            <a:off x="774442" y="457200"/>
            <a:ext cx="9275412" cy="5791199"/>
          </a:xfrm>
        </p:spPr>
        <p:txBody>
          <a:bodyPr/>
          <a:lstStyle/>
          <a:p>
            <a:r>
              <a:rPr lang="tr-TR" dirty="0"/>
              <a:t>Bir çalışmada çiğ sütten izole edilen </a:t>
            </a:r>
            <a:r>
              <a:rPr lang="tr-TR" i="1" dirty="0" err="1"/>
              <a:t>Serratia</a:t>
            </a:r>
            <a:r>
              <a:rPr lang="tr-TR" i="1" dirty="0"/>
              <a:t> </a:t>
            </a:r>
            <a:r>
              <a:rPr lang="tr-TR" i="1" dirty="0" err="1"/>
              <a:t>marcescens</a:t>
            </a:r>
            <a:r>
              <a:rPr lang="tr-TR" i="1" dirty="0"/>
              <a:t> ve </a:t>
            </a:r>
            <a:r>
              <a:rPr lang="tr-TR" i="1" dirty="0" err="1"/>
              <a:t>Enterobacter</a:t>
            </a:r>
            <a:r>
              <a:rPr lang="tr-TR" i="1" dirty="0"/>
              <a:t> </a:t>
            </a:r>
            <a:r>
              <a:rPr lang="tr-TR" i="1" dirty="0" err="1"/>
              <a:t>amnigenus</a:t>
            </a:r>
            <a:r>
              <a:rPr lang="tr-TR" i="1" dirty="0"/>
              <a:t> </a:t>
            </a:r>
            <a:r>
              <a:rPr lang="tr-TR" dirty="0"/>
              <a:t>un özellikle içme sütlerinde protein parçalanmasından sorumlu olduğu belirlenen </a:t>
            </a:r>
            <a:r>
              <a:rPr lang="tr-TR" b="1" dirty="0" err="1"/>
              <a:t>tripsin</a:t>
            </a:r>
            <a:r>
              <a:rPr lang="tr-TR" b="1" dirty="0"/>
              <a:t> ve a </a:t>
            </a:r>
            <a:r>
              <a:rPr lang="tr-TR" b="1" dirty="0" err="1"/>
              <a:t>kimotripsin</a:t>
            </a:r>
            <a:r>
              <a:rPr lang="tr-TR" b="1" dirty="0"/>
              <a:t> </a:t>
            </a:r>
            <a:r>
              <a:rPr lang="tr-TR" dirty="0"/>
              <a:t>enzimlerini ürettikleri tespit edilmiştir. </a:t>
            </a:r>
          </a:p>
          <a:p>
            <a:r>
              <a:rPr lang="tr-TR" dirty="0" err="1"/>
              <a:t>Proteinaz</a:t>
            </a:r>
            <a:r>
              <a:rPr lang="tr-TR" dirty="0"/>
              <a:t> üretimini etkileyen bir diğer faktör fiziksel çevredir. </a:t>
            </a:r>
            <a:r>
              <a:rPr lang="tr-TR" i="1" dirty="0" err="1"/>
              <a:t>Ps.flourescens</a:t>
            </a:r>
            <a:r>
              <a:rPr lang="tr-TR" i="1" dirty="0"/>
              <a:t> </a:t>
            </a:r>
            <a:r>
              <a:rPr lang="tr-TR" dirty="0"/>
              <a:t>kültürlerinin 20 ºC de geliştirildiklerinde en yüksek </a:t>
            </a:r>
            <a:r>
              <a:rPr lang="tr-TR" dirty="0" err="1"/>
              <a:t>proteolitik</a:t>
            </a:r>
            <a:r>
              <a:rPr lang="tr-TR" dirty="0"/>
              <a:t> özelliklere ulaştığını aynı özelliklerin 5 veya 30 ºC de en aza indiğini göstermiştir. Yılmaz (2007), UHT süte işlenen çiğ sütten izole ve </a:t>
            </a:r>
            <a:r>
              <a:rPr lang="tr-TR" dirty="0" err="1"/>
              <a:t>identifiye</a:t>
            </a:r>
            <a:r>
              <a:rPr lang="tr-TR" dirty="0"/>
              <a:t> ettiği </a:t>
            </a:r>
            <a:r>
              <a:rPr lang="tr-TR" dirty="0" err="1"/>
              <a:t>Pseudomonas</a:t>
            </a:r>
            <a:r>
              <a:rPr lang="tr-TR" dirty="0"/>
              <a:t> türlerinden </a:t>
            </a:r>
            <a:r>
              <a:rPr lang="tr-TR" i="1" dirty="0" err="1"/>
              <a:t>Ps.flourescens</a:t>
            </a:r>
            <a:r>
              <a:rPr lang="tr-TR" i="1" dirty="0"/>
              <a:t> in </a:t>
            </a:r>
            <a:r>
              <a:rPr lang="tr-TR" dirty="0" err="1"/>
              <a:t>suşlarında</a:t>
            </a:r>
            <a:r>
              <a:rPr lang="tr-TR" dirty="0"/>
              <a:t> </a:t>
            </a:r>
            <a:r>
              <a:rPr lang="tr-TR" b="1" dirty="0" err="1"/>
              <a:t>leusin</a:t>
            </a:r>
            <a:r>
              <a:rPr lang="tr-TR" b="1" dirty="0"/>
              <a:t> </a:t>
            </a:r>
            <a:r>
              <a:rPr lang="tr-TR" b="1" dirty="0" err="1"/>
              <a:t>akrilamidaz</a:t>
            </a:r>
            <a:r>
              <a:rPr lang="tr-TR" b="1" dirty="0"/>
              <a:t>, asit </a:t>
            </a:r>
            <a:r>
              <a:rPr lang="tr-TR" b="1" dirty="0" err="1"/>
              <a:t>fosfotaz</a:t>
            </a:r>
            <a:r>
              <a:rPr lang="tr-TR" b="1" dirty="0"/>
              <a:t> ve sistin </a:t>
            </a:r>
            <a:r>
              <a:rPr lang="tr-TR" b="1" dirty="0" err="1"/>
              <a:t>akrilamidaz</a:t>
            </a:r>
            <a:r>
              <a:rPr lang="tr-TR" b="1" dirty="0"/>
              <a:t> </a:t>
            </a:r>
            <a:r>
              <a:rPr lang="tr-TR" dirty="0"/>
              <a:t>enzimlerini belirlemiştir. </a:t>
            </a:r>
          </a:p>
          <a:p>
            <a:r>
              <a:rPr lang="tr-TR" dirty="0"/>
              <a:t>Sütle ilgili olmamasına rağmen yapılan bir çalışmada elde edilen bulgulardan yola çıkarak süt tanklarında zaman zaman uygulanan karıştırma işleminin engellenmesi veya en aza indirilmesi ile </a:t>
            </a:r>
            <a:r>
              <a:rPr lang="tr-TR" dirty="0" err="1"/>
              <a:t>aerob</a:t>
            </a:r>
            <a:r>
              <a:rPr lang="tr-TR" dirty="0"/>
              <a:t> olan </a:t>
            </a:r>
            <a:r>
              <a:rPr lang="tr-TR" dirty="0" err="1"/>
              <a:t>psikrotrofların</a:t>
            </a:r>
            <a:r>
              <a:rPr lang="tr-TR" dirty="0"/>
              <a:t> etkinlikleri ve enzim sentezlemeleri engellenebilir.</a:t>
            </a:r>
          </a:p>
        </p:txBody>
      </p:sp>
    </p:spTree>
    <p:extLst>
      <p:ext uri="{BB962C8B-B14F-4D97-AF65-F5344CB8AC3E}">
        <p14:creationId xmlns:p14="http://schemas.microsoft.com/office/powerpoint/2010/main" val="41580965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194BBE6-DCD7-4F36-AC68-72FD35DDAE55}"/>
              </a:ext>
            </a:extLst>
          </p:cNvPr>
          <p:cNvSpPr>
            <a:spLocks noGrp="1"/>
          </p:cNvSpPr>
          <p:nvPr>
            <p:ph idx="1"/>
          </p:nvPr>
        </p:nvSpPr>
        <p:spPr>
          <a:xfrm>
            <a:off x="494522" y="307910"/>
            <a:ext cx="9555332" cy="5943599"/>
          </a:xfrm>
        </p:spPr>
        <p:txBody>
          <a:bodyPr>
            <a:normAutofit fontScale="92500" lnSpcReduction="20000"/>
          </a:bodyPr>
          <a:lstStyle/>
          <a:p>
            <a:pPr marL="0" indent="0">
              <a:buNone/>
            </a:pPr>
            <a:r>
              <a:rPr lang="tr-TR" b="1" dirty="0">
                <a:solidFill>
                  <a:schemeClr val="bg2">
                    <a:lumMod val="50000"/>
                  </a:schemeClr>
                </a:solidFill>
              </a:rPr>
              <a:t>4.1.4. </a:t>
            </a:r>
            <a:r>
              <a:rPr lang="tr-TR" b="1" dirty="0" err="1">
                <a:solidFill>
                  <a:schemeClr val="bg2">
                    <a:lumMod val="50000"/>
                  </a:schemeClr>
                </a:solidFill>
              </a:rPr>
              <a:t>Psikrotrof</a:t>
            </a:r>
            <a:r>
              <a:rPr lang="tr-TR" b="1" dirty="0">
                <a:solidFill>
                  <a:schemeClr val="bg2">
                    <a:lumMod val="50000"/>
                  </a:schemeClr>
                </a:solidFill>
              </a:rPr>
              <a:t> </a:t>
            </a:r>
            <a:r>
              <a:rPr lang="tr-TR" b="1" dirty="0" err="1">
                <a:solidFill>
                  <a:schemeClr val="bg2">
                    <a:lumMod val="50000"/>
                  </a:schemeClr>
                </a:solidFill>
              </a:rPr>
              <a:t>Bakterilen</a:t>
            </a:r>
            <a:r>
              <a:rPr lang="tr-TR" b="1" dirty="0">
                <a:solidFill>
                  <a:schemeClr val="bg2">
                    <a:lumMod val="50000"/>
                  </a:schemeClr>
                </a:solidFill>
              </a:rPr>
              <a:t> Kültürlü Süt Ürünleri Üzerindeki Etkileri</a:t>
            </a:r>
          </a:p>
          <a:p>
            <a:r>
              <a:rPr lang="tr-TR" b="1" dirty="0" err="1"/>
              <a:t>Feuillat</a:t>
            </a:r>
            <a:r>
              <a:rPr lang="tr-TR" b="1" dirty="0"/>
              <a:t> ve arkadaşları (1976), </a:t>
            </a:r>
            <a:r>
              <a:rPr lang="tr-TR" dirty="0"/>
              <a:t>yaptıkları çalışmada uzun süre soğutulmuş sütten peynir yapımı sırasında peynir altı suyuna fazla miktarda protein ve azotlu bileşiklerin geçtiğini tespit etmişlerdir. Bu sütlerin, yaklaşık 10</a:t>
            </a:r>
            <a:r>
              <a:rPr lang="tr-TR" baseline="30000" dirty="0"/>
              <a:t>6</a:t>
            </a:r>
            <a:r>
              <a:rPr lang="tr-TR" dirty="0"/>
              <a:t> </a:t>
            </a:r>
            <a:r>
              <a:rPr lang="tr-TR" dirty="0" err="1"/>
              <a:t>cfu</a:t>
            </a:r>
            <a:r>
              <a:rPr lang="tr-TR" dirty="0"/>
              <a:t>/ml </a:t>
            </a:r>
            <a:r>
              <a:rPr lang="tr-TR" dirty="0" err="1"/>
              <a:t>psikrotrof</a:t>
            </a:r>
            <a:r>
              <a:rPr lang="tr-TR" dirty="0"/>
              <a:t> bakteri içerdiği ve peynir yapımı sırasında bir ısıtma işlemi geçirdiği bildirilmiştir. Daha sonra bu sütlerden yumuşak peynir yapılmıştır. Tahmin edildiği gibi </a:t>
            </a:r>
            <a:r>
              <a:rPr lang="tr-TR" dirty="0" err="1"/>
              <a:t>proteoliz</a:t>
            </a:r>
            <a:r>
              <a:rPr lang="tr-TR" dirty="0"/>
              <a:t> sonucunda protein parçalanma ürünlerinin bir kısmı peynir altı suyuna geçmiş ve pıhtıda %5 seviyesinde </a:t>
            </a:r>
            <a:r>
              <a:rPr lang="tr-TR" dirty="0" err="1"/>
              <a:t>kurumadde</a:t>
            </a:r>
            <a:r>
              <a:rPr lang="tr-TR" dirty="0"/>
              <a:t> kayıpları ortaya çıkmıştır. </a:t>
            </a:r>
          </a:p>
          <a:p>
            <a:r>
              <a:rPr lang="tr-TR" dirty="0" err="1"/>
              <a:t>Psikrotrofların</a:t>
            </a:r>
            <a:r>
              <a:rPr lang="tr-TR" dirty="0"/>
              <a:t> yumuşak peynir üzerinde olumsuz etkileri olduğuna ilişkin kanıtlar </a:t>
            </a:r>
            <a:r>
              <a:rPr lang="tr-TR" dirty="0" err="1"/>
              <a:t>olsada</a:t>
            </a:r>
            <a:r>
              <a:rPr lang="tr-TR" dirty="0"/>
              <a:t> </a:t>
            </a:r>
            <a:r>
              <a:rPr lang="tr-TR" dirty="0" err="1"/>
              <a:t>starter</a:t>
            </a:r>
            <a:r>
              <a:rPr lang="tr-TR" dirty="0"/>
              <a:t> kültürlerin önemli miktarda laktik asit üretmelerinin bunda etkili olduğu bir gerçektir. Küçük molekül ağırlıklı </a:t>
            </a:r>
            <a:r>
              <a:rPr lang="tr-TR" dirty="0" err="1"/>
              <a:t>peptitleri</a:t>
            </a:r>
            <a:r>
              <a:rPr lang="tr-TR" dirty="0"/>
              <a:t> aminoasit kaynağı olarak kullanmalarına rağmen </a:t>
            </a:r>
            <a:r>
              <a:rPr lang="tr-TR" b="1" dirty="0"/>
              <a:t>(</a:t>
            </a:r>
            <a:r>
              <a:rPr lang="tr-TR" b="1" dirty="0" err="1"/>
              <a:t>Law</a:t>
            </a:r>
            <a:r>
              <a:rPr lang="tr-TR" b="1" dirty="0"/>
              <a:t>, 1977, 1978)</a:t>
            </a:r>
            <a:r>
              <a:rPr lang="tr-TR" dirty="0"/>
              <a:t>, </a:t>
            </a:r>
            <a:r>
              <a:rPr lang="tr-TR" dirty="0" err="1"/>
              <a:t>starter</a:t>
            </a:r>
            <a:r>
              <a:rPr lang="tr-TR" dirty="0"/>
              <a:t> kültürde kullanılan streptokok ve </a:t>
            </a:r>
            <a:r>
              <a:rPr lang="tr-TR" dirty="0" err="1"/>
              <a:t>laktobasillerin</a:t>
            </a:r>
            <a:r>
              <a:rPr lang="tr-TR" dirty="0"/>
              <a:t> besin bakımından müşkülpesent oldukları ve gelişme için önceden oluşmuş bazı aminoasitlere gerek duydukları bilinmektedir. Bu gözlemler 10</a:t>
            </a:r>
            <a:r>
              <a:rPr lang="tr-TR" baseline="30000" dirty="0"/>
              <a:t>6</a:t>
            </a:r>
            <a:r>
              <a:rPr lang="tr-TR" dirty="0"/>
              <a:t> </a:t>
            </a:r>
            <a:r>
              <a:rPr lang="tr-TR" dirty="0" err="1"/>
              <a:t>cfu</a:t>
            </a:r>
            <a:r>
              <a:rPr lang="tr-TR" dirty="0"/>
              <a:t>/ml </a:t>
            </a:r>
            <a:r>
              <a:rPr lang="tr-TR" dirty="0" err="1"/>
              <a:t>kazeinolitik</a:t>
            </a:r>
            <a:r>
              <a:rPr lang="tr-TR" dirty="0"/>
              <a:t> </a:t>
            </a:r>
            <a:r>
              <a:rPr lang="tr-TR" dirty="0" err="1"/>
              <a:t>psikrotrof</a:t>
            </a:r>
            <a:r>
              <a:rPr lang="tr-TR" dirty="0"/>
              <a:t> bakteri içeren depolanmış çiğ sütlerden </a:t>
            </a:r>
            <a:r>
              <a:rPr lang="tr-TR" dirty="0" err="1"/>
              <a:t>Cheddar</a:t>
            </a:r>
            <a:r>
              <a:rPr lang="tr-TR" dirty="0"/>
              <a:t> peyniri yapımı için daha az zamana gerek duyulmasının nedenini açıklamaktadır.</a:t>
            </a:r>
          </a:p>
          <a:p>
            <a:r>
              <a:rPr lang="tr-TR" b="1" dirty="0" err="1"/>
              <a:t>Cousin</a:t>
            </a:r>
            <a:r>
              <a:rPr lang="tr-TR" b="1" dirty="0"/>
              <a:t> ve </a:t>
            </a:r>
            <a:r>
              <a:rPr lang="tr-TR" b="1" dirty="0" err="1"/>
              <a:t>Marth</a:t>
            </a:r>
            <a:r>
              <a:rPr lang="tr-TR" b="1" dirty="0"/>
              <a:t>, (1977 d)</a:t>
            </a:r>
            <a:r>
              <a:rPr lang="tr-TR" dirty="0"/>
              <a:t> </a:t>
            </a:r>
            <a:r>
              <a:rPr lang="tr-TR" dirty="0" err="1"/>
              <a:t>psikrotrof</a:t>
            </a:r>
            <a:r>
              <a:rPr lang="tr-TR" dirty="0"/>
              <a:t> bakteri gelişmiş olan sütlerde yapılan </a:t>
            </a:r>
            <a:r>
              <a:rPr lang="tr-TR" dirty="0" err="1"/>
              <a:t>Cottage</a:t>
            </a:r>
            <a:r>
              <a:rPr lang="tr-TR" dirty="0"/>
              <a:t> peynirinde tipik tadın olmadığını ancak bunun kesin olarak </a:t>
            </a:r>
            <a:r>
              <a:rPr lang="tr-TR" dirty="0" err="1"/>
              <a:t>proteinazla</a:t>
            </a:r>
            <a:r>
              <a:rPr lang="tr-TR" dirty="0"/>
              <a:t> ilgili olmayıp, bu tip bozulmanın depolama yapılmadan da görülebildiğini belirtmişlerdir. Benzer bulguların soğukta saklanmış sütlerden </a:t>
            </a:r>
            <a:r>
              <a:rPr lang="tr-TR" dirty="0" err="1"/>
              <a:t>yaplan</a:t>
            </a:r>
            <a:r>
              <a:rPr lang="tr-TR" dirty="0"/>
              <a:t> yoğurtta algılanan acılık için de geçerli olduğuna dikkat çekilmiştir.</a:t>
            </a:r>
          </a:p>
        </p:txBody>
      </p:sp>
    </p:spTree>
    <p:extLst>
      <p:ext uri="{BB962C8B-B14F-4D97-AF65-F5344CB8AC3E}">
        <p14:creationId xmlns:p14="http://schemas.microsoft.com/office/powerpoint/2010/main" val="19192055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38EE69C-FC46-4FDC-A7E3-4691C3E36E23}"/>
              </a:ext>
            </a:extLst>
          </p:cNvPr>
          <p:cNvSpPr>
            <a:spLocks noGrp="1"/>
          </p:cNvSpPr>
          <p:nvPr>
            <p:ph idx="1"/>
          </p:nvPr>
        </p:nvSpPr>
        <p:spPr>
          <a:xfrm>
            <a:off x="494522" y="419878"/>
            <a:ext cx="9853127" cy="5962261"/>
          </a:xfrm>
        </p:spPr>
        <p:txBody>
          <a:bodyPr>
            <a:normAutofit lnSpcReduction="10000"/>
          </a:bodyPr>
          <a:lstStyle/>
          <a:p>
            <a:r>
              <a:rPr lang="tr-TR" dirty="0" err="1"/>
              <a:t>Cheddar</a:t>
            </a:r>
            <a:r>
              <a:rPr lang="tr-TR" dirty="0"/>
              <a:t> ve </a:t>
            </a:r>
            <a:r>
              <a:rPr lang="tr-TR" dirty="0" err="1"/>
              <a:t>cottage</a:t>
            </a:r>
            <a:r>
              <a:rPr lang="tr-TR" dirty="0"/>
              <a:t> peyniri yapımında kullanılan sütlerdeki görece düşük sayıdaki </a:t>
            </a:r>
            <a:r>
              <a:rPr lang="tr-TR" dirty="0" err="1"/>
              <a:t>Ps</a:t>
            </a:r>
            <a:r>
              <a:rPr lang="tr-TR" dirty="0"/>
              <a:t>. </a:t>
            </a:r>
            <a:r>
              <a:rPr lang="tr-TR" dirty="0" err="1"/>
              <a:t>Fluorescens</a:t>
            </a:r>
            <a:r>
              <a:rPr lang="tr-TR" dirty="0"/>
              <a:t> P26 </a:t>
            </a:r>
            <a:r>
              <a:rPr lang="tr-TR" dirty="0" err="1"/>
              <a:t>proteinazının</a:t>
            </a:r>
            <a:r>
              <a:rPr lang="tr-TR" dirty="0"/>
              <a:t> ürünlerinin kalitesini düşürdüğü ve </a:t>
            </a:r>
            <a:r>
              <a:rPr lang="tr-TR" dirty="0" err="1"/>
              <a:t>proteolizde</a:t>
            </a:r>
            <a:r>
              <a:rPr lang="tr-TR" dirty="0"/>
              <a:t> artışa neden olduğu belirtilmiştir.</a:t>
            </a:r>
          </a:p>
          <a:p>
            <a:r>
              <a:rPr lang="tr-TR" dirty="0" err="1"/>
              <a:t>Donurma</a:t>
            </a:r>
            <a:r>
              <a:rPr lang="tr-TR" dirty="0"/>
              <a:t> karışımında , pastörize sütte ve tereyağında ise olumsuz bir etki görülmemiştir. Bu durumun çalışmada kullanılan </a:t>
            </a:r>
            <a:r>
              <a:rPr lang="tr-TR" i="1" dirty="0" err="1"/>
              <a:t>Ps</a:t>
            </a:r>
            <a:r>
              <a:rPr lang="tr-TR" i="1" dirty="0"/>
              <a:t>. </a:t>
            </a:r>
            <a:r>
              <a:rPr lang="tr-TR" i="1" dirty="0" err="1"/>
              <a:t>Flourescens</a:t>
            </a:r>
            <a:r>
              <a:rPr lang="tr-TR" i="1" dirty="0"/>
              <a:t> </a:t>
            </a:r>
            <a:r>
              <a:rPr lang="tr-TR" dirty="0" err="1"/>
              <a:t>suşunun</a:t>
            </a:r>
            <a:r>
              <a:rPr lang="tr-TR" dirty="0"/>
              <a:t> dondurulmuş bir gıdadan izole edildiğini, bu nedenle çiğ süte özgü </a:t>
            </a:r>
            <a:r>
              <a:rPr lang="tr-TR" dirty="0" err="1"/>
              <a:t>pseudomonasların</a:t>
            </a:r>
            <a:r>
              <a:rPr lang="tr-TR" dirty="0"/>
              <a:t> bir temsilcisi olmayacağı kanısını uyandırmaktadır. Ayrıca 21ºC de geliştirilen organizmalardan 4ºC de geliştirilenlere göre çok daha yüksek </a:t>
            </a:r>
            <a:r>
              <a:rPr lang="tr-TR" dirty="0" err="1"/>
              <a:t>mitarda</a:t>
            </a:r>
            <a:r>
              <a:rPr lang="tr-TR" dirty="0"/>
              <a:t> </a:t>
            </a:r>
            <a:r>
              <a:rPr lang="tr-TR" dirty="0" err="1"/>
              <a:t>proteinza</a:t>
            </a:r>
            <a:r>
              <a:rPr lang="tr-TR" dirty="0"/>
              <a:t> üretiminin nedeni belirlenememiştir.</a:t>
            </a:r>
          </a:p>
          <a:p>
            <a:r>
              <a:rPr lang="tr-TR" dirty="0"/>
              <a:t>Depolanmış kültürlü ürünlerde belirgin </a:t>
            </a:r>
            <a:r>
              <a:rPr lang="tr-TR" dirty="0" err="1"/>
              <a:t>psikrotrof</a:t>
            </a:r>
            <a:r>
              <a:rPr lang="tr-TR" dirty="0"/>
              <a:t> </a:t>
            </a:r>
            <a:r>
              <a:rPr lang="tr-TR" dirty="0" err="1"/>
              <a:t>proteinaz</a:t>
            </a:r>
            <a:r>
              <a:rPr lang="tr-TR" dirty="0"/>
              <a:t> aktivitesine dair kesin bulgulara rastlanması enzimlerin genel özelliğini yansıtmaktadır. Çünkü </a:t>
            </a:r>
            <a:r>
              <a:rPr lang="tr-TR" dirty="0" err="1"/>
              <a:t>calışılan</a:t>
            </a:r>
            <a:r>
              <a:rPr lang="tr-TR" dirty="0"/>
              <a:t> enzimler optimum reaksiyon sıcaklığı 30ºC </a:t>
            </a:r>
            <a:r>
              <a:rPr lang="tr-TR" dirty="0" err="1"/>
              <a:t>nin</a:t>
            </a:r>
            <a:r>
              <a:rPr lang="tr-TR" dirty="0"/>
              <a:t> üzerinde olan </a:t>
            </a:r>
            <a:r>
              <a:rPr lang="tr-TR" dirty="0" err="1"/>
              <a:t>nötral</a:t>
            </a:r>
            <a:r>
              <a:rPr lang="tr-TR" dirty="0"/>
              <a:t> </a:t>
            </a:r>
            <a:r>
              <a:rPr lang="tr-TR" dirty="0" err="1"/>
              <a:t>proteinazlardır</a:t>
            </a:r>
            <a:r>
              <a:rPr lang="tr-TR" dirty="0"/>
              <a:t>. Oysa genelde kültürlü süt ürünleri yüksek asitliğe sahip olup 10ºC </a:t>
            </a:r>
            <a:r>
              <a:rPr lang="tr-TR" dirty="0" err="1"/>
              <a:t>nin</a:t>
            </a:r>
            <a:r>
              <a:rPr lang="tr-TR" dirty="0"/>
              <a:t> altında saklanmalıdır.</a:t>
            </a:r>
          </a:p>
          <a:p>
            <a:r>
              <a:rPr lang="tr-TR" dirty="0"/>
              <a:t>Çiğ sütlerden izole edilen </a:t>
            </a:r>
            <a:r>
              <a:rPr lang="tr-TR" i="1" dirty="0" err="1"/>
              <a:t>B.circulans</a:t>
            </a:r>
            <a:r>
              <a:rPr lang="tr-TR" i="1" dirty="0"/>
              <a:t> </a:t>
            </a:r>
            <a:r>
              <a:rPr lang="tr-TR" dirty="0"/>
              <a:t>‘</a:t>
            </a:r>
            <a:r>
              <a:rPr lang="tr-TR" dirty="0" err="1"/>
              <a:t>ın</a:t>
            </a:r>
            <a:r>
              <a:rPr lang="tr-TR" dirty="0"/>
              <a:t> 3 </a:t>
            </a:r>
            <a:r>
              <a:rPr lang="tr-TR" dirty="0" err="1"/>
              <a:t>suşununda</a:t>
            </a:r>
            <a:r>
              <a:rPr lang="tr-TR" b="1" dirty="0"/>
              <a:t> </a:t>
            </a:r>
            <a:r>
              <a:rPr lang="tr-TR" b="1" dirty="0" err="1"/>
              <a:t>esteraz</a:t>
            </a:r>
            <a:r>
              <a:rPr lang="tr-TR" b="1" dirty="0"/>
              <a:t> </a:t>
            </a:r>
            <a:r>
              <a:rPr lang="tr-TR" b="1" dirty="0" err="1"/>
              <a:t>leusin</a:t>
            </a:r>
            <a:r>
              <a:rPr lang="tr-TR" b="1" dirty="0"/>
              <a:t> </a:t>
            </a:r>
            <a:r>
              <a:rPr lang="tr-TR" b="1" dirty="0" err="1"/>
              <a:t>akrilamidaz</a:t>
            </a:r>
            <a:r>
              <a:rPr lang="tr-TR" b="1" dirty="0"/>
              <a:t> ve asit </a:t>
            </a:r>
            <a:r>
              <a:rPr lang="tr-TR" b="1" dirty="0" err="1"/>
              <a:t>fosfataz</a:t>
            </a:r>
            <a:r>
              <a:rPr lang="tr-TR" b="1" dirty="0"/>
              <a:t> </a:t>
            </a:r>
            <a:r>
              <a:rPr lang="tr-TR" dirty="0"/>
              <a:t>sentezledikleri belirlenmiştir</a:t>
            </a:r>
            <a:r>
              <a:rPr lang="tr-TR" i="1" dirty="0"/>
              <a:t>. </a:t>
            </a:r>
            <a:r>
              <a:rPr lang="tr-TR" i="1" dirty="0" err="1"/>
              <a:t>B.lentus</a:t>
            </a:r>
            <a:r>
              <a:rPr lang="tr-TR" i="1" dirty="0"/>
              <a:t> </a:t>
            </a:r>
            <a:r>
              <a:rPr lang="tr-TR" dirty="0"/>
              <a:t>un bunlara ek olarak </a:t>
            </a:r>
            <a:r>
              <a:rPr lang="tr-TR" dirty="0" err="1"/>
              <a:t>sistein</a:t>
            </a:r>
            <a:r>
              <a:rPr lang="tr-TR" dirty="0"/>
              <a:t> </a:t>
            </a:r>
            <a:r>
              <a:rPr lang="tr-TR" dirty="0" err="1"/>
              <a:t>akrilamidaz</a:t>
            </a:r>
            <a:r>
              <a:rPr lang="tr-TR" dirty="0"/>
              <a:t> ,</a:t>
            </a:r>
            <a:r>
              <a:rPr lang="tr-TR" dirty="0" err="1"/>
              <a:t>tripsin</a:t>
            </a:r>
            <a:r>
              <a:rPr lang="tr-TR" dirty="0"/>
              <a:t> ve valin </a:t>
            </a:r>
            <a:r>
              <a:rPr lang="tr-TR" dirty="0" err="1"/>
              <a:t>akrilamidaz</a:t>
            </a:r>
            <a:r>
              <a:rPr lang="tr-TR" dirty="0"/>
              <a:t> sentezlediği belirlenmiştir. </a:t>
            </a:r>
            <a:r>
              <a:rPr lang="tr-TR" i="1" dirty="0" err="1"/>
              <a:t>B.coagulans</a:t>
            </a:r>
            <a:r>
              <a:rPr lang="tr-TR" i="1" dirty="0"/>
              <a:t> </a:t>
            </a:r>
            <a:r>
              <a:rPr lang="tr-TR" dirty="0"/>
              <a:t>‘</a:t>
            </a:r>
            <a:r>
              <a:rPr lang="tr-TR" dirty="0" err="1"/>
              <a:t>ın</a:t>
            </a:r>
            <a:r>
              <a:rPr lang="tr-TR" dirty="0"/>
              <a:t> da benzer enzimler salgılaması tipiktir. Bu enzimlerin UHT süt yanında süt tozunda da depolama sırasında tat ve fonksiyonel hatalara neden oldukları bildirilmiştir.</a:t>
            </a:r>
          </a:p>
        </p:txBody>
      </p:sp>
    </p:spTree>
    <p:extLst>
      <p:ext uri="{BB962C8B-B14F-4D97-AF65-F5344CB8AC3E}">
        <p14:creationId xmlns:p14="http://schemas.microsoft.com/office/powerpoint/2010/main" val="27505009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C74E6B5-31D7-4807-A5A0-A4B0F54071D5}"/>
              </a:ext>
            </a:extLst>
          </p:cNvPr>
          <p:cNvSpPr>
            <a:spLocks noGrp="1"/>
          </p:cNvSpPr>
          <p:nvPr>
            <p:ph idx="1"/>
          </p:nvPr>
        </p:nvSpPr>
        <p:spPr>
          <a:xfrm>
            <a:off x="690465" y="251926"/>
            <a:ext cx="10403633" cy="6783355"/>
          </a:xfrm>
        </p:spPr>
        <p:txBody>
          <a:bodyPr>
            <a:normAutofit fontScale="92500" lnSpcReduction="10000"/>
          </a:bodyPr>
          <a:lstStyle/>
          <a:p>
            <a:pPr marL="0" indent="0">
              <a:buNone/>
            </a:pPr>
            <a:r>
              <a:rPr lang="tr-TR" b="1" dirty="0">
                <a:solidFill>
                  <a:schemeClr val="bg2">
                    <a:lumMod val="50000"/>
                  </a:schemeClr>
                </a:solidFill>
              </a:rPr>
              <a:t>4.1.5. </a:t>
            </a:r>
            <a:r>
              <a:rPr lang="tr-TR" b="1" dirty="0" err="1">
                <a:solidFill>
                  <a:schemeClr val="bg2">
                    <a:lumMod val="50000"/>
                  </a:schemeClr>
                </a:solidFill>
              </a:rPr>
              <a:t>Psikrotrof</a:t>
            </a:r>
            <a:r>
              <a:rPr lang="tr-TR" b="1" dirty="0">
                <a:solidFill>
                  <a:schemeClr val="bg2">
                    <a:lumMod val="50000"/>
                  </a:schemeClr>
                </a:solidFill>
              </a:rPr>
              <a:t> Mikroorganizma ve </a:t>
            </a:r>
            <a:r>
              <a:rPr lang="tr-TR" b="1" dirty="0" err="1">
                <a:solidFill>
                  <a:schemeClr val="bg2">
                    <a:lumMod val="50000"/>
                  </a:schemeClr>
                </a:solidFill>
              </a:rPr>
              <a:t>Proteolitik</a:t>
            </a:r>
            <a:r>
              <a:rPr lang="tr-TR" b="1" dirty="0">
                <a:solidFill>
                  <a:schemeClr val="bg2">
                    <a:lumMod val="50000"/>
                  </a:schemeClr>
                </a:solidFill>
              </a:rPr>
              <a:t> Enzimlerinin Sütte Tespiti</a:t>
            </a:r>
          </a:p>
          <a:p>
            <a:r>
              <a:rPr lang="tr-TR" dirty="0" err="1"/>
              <a:t>Proteinaz</a:t>
            </a:r>
            <a:r>
              <a:rPr lang="tr-TR" dirty="0"/>
              <a:t> üreten bakteriler, genelde kazein gibi protein </a:t>
            </a:r>
            <a:r>
              <a:rPr lang="tr-TR" dirty="0" err="1"/>
              <a:t>substratları</a:t>
            </a:r>
            <a:r>
              <a:rPr lang="tr-TR" dirty="0"/>
              <a:t> içeren </a:t>
            </a:r>
            <a:r>
              <a:rPr lang="tr-TR" dirty="0" err="1"/>
              <a:t>agar</a:t>
            </a:r>
            <a:r>
              <a:rPr lang="tr-TR" dirty="0"/>
              <a:t> ortamlarında gelişen kolonileri incelenerek tespit edilebilirler. Bu amaçla çok çeşitli </a:t>
            </a:r>
            <a:r>
              <a:rPr lang="tr-TR" dirty="0" err="1"/>
              <a:t>substratları</a:t>
            </a:r>
            <a:r>
              <a:rPr lang="tr-TR" dirty="0"/>
              <a:t> içeren, örneğin basit yağsız süt (skim-</a:t>
            </a:r>
            <a:r>
              <a:rPr lang="tr-TR" dirty="0" err="1"/>
              <a:t>milk</a:t>
            </a:r>
            <a:r>
              <a:rPr lang="tr-TR" dirty="0"/>
              <a:t>) </a:t>
            </a:r>
            <a:r>
              <a:rPr lang="tr-TR" dirty="0" err="1"/>
              <a:t>agarı</a:t>
            </a:r>
            <a:r>
              <a:rPr lang="tr-TR" dirty="0"/>
              <a:t> </a:t>
            </a:r>
            <a:r>
              <a:rPr lang="tr-TR" b="1" dirty="0"/>
              <a:t>, </a:t>
            </a:r>
            <a:r>
              <a:rPr lang="tr-TR" b="1" dirty="0" err="1"/>
              <a:t>Martley</a:t>
            </a:r>
            <a:r>
              <a:rPr lang="tr-TR" b="1" dirty="0"/>
              <a:t>, </a:t>
            </a:r>
            <a:r>
              <a:rPr lang="tr-TR" b="1" dirty="0" err="1"/>
              <a:t>Jayashankar</a:t>
            </a:r>
            <a:r>
              <a:rPr lang="tr-TR" b="1" dirty="0"/>
              <a:t> ve Lawrence ‘</a:t>
            </a:r>
            <a:r>
              <a:rPr lang="tr-TR" b="1" dirty="0" err="1"/>
              <a:t>ın</a:t>
            </a:r>
            <a:r>
              <a:rPr lang="tr-TR" b="1" dirty="0"/>
              <a:t> (1970) </a:t>
            </a:r>
            <a:r>
              <a:rPr lang="tr-TR" dirty="0"/>
              <a:t>önerdikleri </a:t>
            </a:r>
            <a:r>
              <a:rPr lang="tr-TR" dirty="0" err="1"/>
              <a:t>sitratlı</a:t>
            </a:r>
            <a:r>
              <a:rPr lang="tr-TR" dirty="0"/>
              <a:t>, Ca</a:t>
            </a:r>
            <a:r>
              <a:rPr lang="tr-TR" baseline="30000" dirty="0"/>
              <a:t>+2 </a:t>
            </a:r>
            <a:r>
              <a:rPr lang="tr-TR" dirty="0"/>
              <a:t>içeren </a:t>
            </a:r>
            <a:r>
              <a:rPr lang="tr-TR" dirty="0" err="1"/>
              <a:t>kazeinat</a:t>
            </a:r>
            <a:r>
              <a:rPr lang="tr-TR" dirty="0"/>
              <a:t> ortamı gibi ortamlar kullanılmaktadır. Son bahsedilen ortamın yüksek duyarlılığa sahip olduğu belirtilmektedir. Bu ortamda, k-kazein parçalanması nedeniyle oluşan hızlı başlangıç çökeltisini ve aynı şekilde protein </a:t>
            </a:r>
            <a:r>
              <a:rPr lang="tr-TR" dirty="0" err="1"/>
              <a:t>solubilizasyonu</a:t>
            </a:r>
            <a:r>
              <a:rPr lang="tr-TR" dirty="0"/>
              <a:t> nedeniyle bakteriyel kolonilerin etrafında oluşan </a:t>
            </a:r>
            <a:r>
              <a:rPr lang="tr-TR" dirty="0" err="1"/>
              <a:t>zon</a:t>
            </a:r>
            <a:r>
              <a:rPr lang="tr-TR" dirty="0"/>
              <a:t> ve acılaşma tespit edilebilir. Bu ortamın toplam </a:t>
            </a:r>
            <a:r>
              <a:rPr lang="tr-TR" dirty="0" err="1"/>
              <a:t>proteolitik</a:t>
            </a:r>
            <a:r>
              <a:rPr lang="tr-TR" dirty="0"/>
              <a:t> bakterilerin sayımlarının eş zamanlı olarak belirlenmesinde kullanabilmesiyle daha kesin sonuçlara ulaşılabilir. Bu tip sayımlar çiğ süt kalitesinin belirlenmesini sağlayacak iyi bir tahmin sonucu verebilir. Ancak zaman alıcı olmaları yanında sütteki bakteriyel </a:t>
            </a:r>
            <a:r>
              <a:rPr lang="tr-TR" dirty="0" err="1"/>
              <a:t>proteinaz</a:t>
            </a:r>
            <a:r>
              <a:rPr lang="tr-TR" dirty="0"/>
              <a:t> miktarının belirlenmesinde pek etkin değillerdir. Ayrıca pastörizasyon sonrası ne kadar </a:t>
            </a:r>
            <a:r>
              <a:rPr lang="tr-TR" dirty="0" err="1"/>
              <a:t>proteinazın</a:t>
            </a:r>
            <a:r>
              <a:rPr lang="tr-TR" dirty="0"/>
              <a:t> kalabileceğini tespit etmek mümkün değildir. Şuan da sütte 10</a:t>
            </a:r>
            <a:r>
              <a:rPr lang="tr-TR" baseline="30000" dirty="0"/>
              <a:t>8</a:t>
            </a:r>
            <a:r>
              <a:rPr lang="tr-TR" dirty="0"/>
              <a:t> cfu7ml den daha az sayıdaki popülasyonlarca üretilen </a:t>
            </a:r>
            <a:r>
              <a:rPr lang="tr-TR" dirty="0" err="1"/>
              <a:t>psikrotrof</a:t>
            </a:r>
            <a:r>
              <a:rPr lang="tr-TR" dirty="0"/>
              <a:t> </a:t>
            </a:r>
            <a:r>
              <a:rPr lang="tr-TR" dirty="0" err="1"/>
              <a:t>proteinazların</a:t>
            </a:r>
            <a:r>
              <a:rPr lang="tr-TR" dirty="0"/>
              <a:t> çabuk ve hassas olarak tespitine yönelik veya tatmin edici bir metot yayımlanmış değildir. </a:t>
            </a:r>
            <a:r>
              <a:rPr lang="tr-TR" baseline="30000" dirty="0"/>
              <a:t> </a:t>
            </a:r>
            <a:endParaRPr lang="tr-TR" dirty="0"/>
          </a:p>
          <a:p>
            <a:r>
              <a:rPr lang="tr-TR" b="1" dirty="0" err="1"/>
              <a:t>Juffs</a:t>
            </a:r>
            <a:r>
              <a:rPr lang="tr-TR" b="1" dirty="0"/>
              <a:t>, (1973b) </a:t>
            </a:r>
            <a:r>
              <a:rPr lang="tr-TR" dirty="0"/>
              <a:t>bildirdiğine göre süt örneklerinin 25-30 ºC de </a:t>
            </a:r>
            <a:r>
              <a:rPr lang="tr-TR" dirty="0" err="1"/>
              <a:t>inkübasyonu</a:t>
            </a:r>
            <a:r>
              <a:rPr lang="tr-TR" dirty="0"/>
              <a:t> sonunda artan </a:t>
            </a:r>
            <a:r>
              <a:rPr lang="tr-TR" dirty="0" err="1"/>
              <a:t>proteolize</a:t>
            </a:r>
            <a:r>
              <a:rPr lang="tr-TR" dirty="0"/>
              <a:t> </a:t>
            </a:r>
            <a:r>
              <a:rPr lang="tr-TR" dirty="0" err="1"/>
              <a:t>psikrotrof</a:t>
            </a:r>
            <a:r>
              <a:rPr lang="tr-TR" dirty="0"/>
              <a:t> olmayan bakterilerde önemli katkıda bulunmaktadır.</a:t>
            </a:r>
          </a:p>
          <a:p>
            <a:r>
              <a:rPr lang="tr-TR" dirty="0"/>
              <a:t>Depolanmış pastörize sütlerde yükselen TE değerinin ise pastörizasyon sonrası </a:t>
            </a:r>
            <a:r>
              <a:rPr lang="tr-TR" dirty="0" err="1"/>
              <a:t>psikrotrof</a:t>
            </a:r>
            <a:r>
              <a:rPr lang="tr-TR" dirty="0"/>
              <a:t> </a:t>
            </a:r>
            <a:r>
              <a:rPr lang="tr-TR" dirty="0" err="1"/>
              <a:t>proteolitik</a:t>
            </a:r>
            <a:r>
              <a:rPr lang="tr-TR" dirty="0"/>
              <a:t> bakteri bulaşması ile ilgili olduğu ve metodun bu durumda meydana gelen bozulmaya ifade etmede kullanılabileceği bildirilmiştir.</a:t>
            </a:r>
          </a:p>
        </p:txBody>
      </p:sp>
    </p:spTree>
    <p:extLst>
      <p:ext uri="{BB962C8B-B14F-4D97-AF65-F5344CB8AC3E}">
        <p14:creationId xmlns:p14="http://schemas.microsoft.com/office/powerpoint/2010/main" val="3087114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05232021-5025-4A7E-ABBF-9DBCAF264492}"/>
              </a:ext>
            </a:extLst>
          </p:cNvPr>
          <p:cNvSpPr>
            <a:spLocks noGrp="1"/>
          </p:cNvSpPr>
          <p:nvPr>
            <p:ph type="title"/>
          </p:nvPr>
        </p:nvSpPr>
        <p:spPr>
          <a:xfrm>
            <a:off x="580797" y="365125"/>
            <a:ext cx="9692207" cy="890890"/>
          </a:xfrm>
        </p:spPr>
        <p:txBody>
          <a:bodyPr>
            <a:normAutofit fontScale="90000"/>
          </a:bodyPr>
          <a:lstStyle/>
          <a:p>
            <a:pPr algn="ctr"/>
            <a:r>
              <a:rPr lang="tr-TR" b="1" dirty="0">
                <a:solidFill>
                  <a:srgbClr val="F83442"/>
                </a:solidFill>
              </a:rPr>
              <a:t>1. PSİKROTROF MİKROORGANİZMALARIN TANIMI:</a:t>
            </a:r>
            <a:br>
              <a:rPr lang="tr-TR" b="1" dirty="0">
                <a:solidFill>
                  <a:srgbClr val="F83442"/>
                </a:solidFill>
              </a:rPr>
            </a:br>
            <a:endParaRPr lang="tr-TR" b="1" dirty="0">
              <a:solidFill>
                <a:srgbClr val="F83442"/>
              </a:solidFill>
            </a:endParaRPr>
          </a:p>
        </p:txBody>
      </p:sp>
      <p:sp>
        <p:nvSpPr>
          <p:cNvPr id="3" name="İçerik Yer Tutucusu 2">
            <a:extLst>
              <a:ext uri="{FF2B5EF4-FFF2-40B4-BE49-F238E27FC236}">
                <a16:creationId xmlns="" xmlns:a16="http://schemas.microsoft.com/office/drawing/2014/main" id="{936D9434-B4D1-4D10-8FE2-ECD42269C66D}"/>
              </a:ext>
            </a:extLst>
          </p:cNvPr>
          <p:cNvSpPr>
            <a:spLocks noGrp="1"/>
          </p:cNvSpPr>
          <p:nvPr>
            <p:ph idx="1"/>
          </p:nvPr>
        </p:nvSpPr>
        <p:spPr>
          <a:xfrm>
            <a:off x="838200" y="1940767"/>
            <a:ext cx="10515600" cy="4552108"/>
          </a:xfrm>
        </p:spPr>
        <p:txBody>
          <a:bodyPr>
            <a:normAutofit fontScale="92500" lnSpcReduction="20000"/>
          </a:bodyPr>
          <a:lstStyle/>
          <a:p>
            <a:r>
              <a:rPr lang="tr-TR" dirty="0"/>
              <a:t>Çiğ sütün ürüne işlenemediği durumlarda 4-5 C’de, soğukta saklanması gerekmektedir. Sütün bu sıcaklıklarda saklanması hem teknolojik hem de halk sağlığı açısından önemlidir. Çünkü soğukta yaşayan ve  soğuğu seven mikroorganizmaların gelişmesi ve çoğalması söz konusu olur. Uzun süre saklamalarda süt içinde bulunan bu tip mikroorganizma gelişmelerini sürdürür ve çoğalabilirler. Bunun sonucu bir taraftan soğuk etkisi ile sütün korunması hedeflenirken bir taraftan da sütün </a:t>
            </a:r>
            <a:r>
              <a:rPr lang="tr-TR" dirty="0" err="1"/>
              <a:t>işlenebilirliği</a:t>
            </a:r>
            <a:r>
              <a:rPr lang="tr-TR" dirty="0"/>
              <a:t> ve tüketim süreci riske edilmiş olmaktadır.</a:t>
            </a:r>
          </a:p>
          <a:p>
            <a:endParaRPr lang="tr-TR" dirty="0"/>
          </a:p>
          <a:p>
            <a:r>
              <a:rPr lang="tr-TR" dirty="0"/>
              <a:t>Ürün kalitesini tehdit eden faktörlerden en önemlisi onun içerdiği mikroorganizma çeşitliliği ile konsantrasyonudur. Çünkü bu mikroorganizmaların çeşitlilik ve sayısal artışın bağlı olarak bunların salgıladıkları enzimlerin etkinlikleri çiğ sütün kimyasal ve duyusal özelliklerinin istenmeyen şekilde değişmesine ve ürüne işlenmesine imkan vermez. Örneğin asitlik artışı, proteinlerin </a:t>
            </a:r>
            <a:r>
              <a:rPr lang="tr-TR" dirty="0" err="1"/>
              <a:t>denatürasyonu</a:t>
            </a:r>
            <a:r>
              <a:rPr lang="tr-TR" dirty="0"/>
              <a:t>, </a:t>
            </a:r>
            <a:r>
              <a:rPr lang="tr-TR" dirty="0" err="1"/>
              <a:t>peptonizasyon</a:t>
            </a:r>
            <a:r>
              <a:rPr lang="tr-TR" dirty="0"/>
              <a:t>, bunlara bağlı olarak ortaya çıkan tat ve yapı bozuklukları sütün işlenebilme özelliğine zarar vermektedir. Soğukta saklama süresi uzadıkça meydana gelen zararın boyutu da büyür. Sütün bazen hiçbir ürüne işlenmesi mümkün olmayabilir. Bu ve benzer hataların oluşmasında, aralarında çok farklı özellikteki mikroorganizmaların da bulunduğu bu gruba kısaca </a:t>
            </a:r>
            <a:r>
              <a:rPr lang="tr-TR" b="1" u="sng" dirty="0" err="1"/>
              <a:t>psikrotrof</a:t>
            </a:r>
            <a:r>
              <a:rPr lang="tr-TR" b="1" u="sng" dirty="0"/>
              <a:t> bakteriler </a:t>
            </a:r>
            <a:r>
              <a:rPr lang="tr-TR" dirty="0"/>
              <a:t>denilmektedir.</a:t>
            </a:r>
          </a:p>
        </p:txBody>
      </p:sp>
    </p:spTree>
    <p:extLst>
      <p:ext uri="{BB962C8B-B14F-4D97-AF65-F5344CB8AC3E}">
        <p14:creationId xmlns:p14="http://schemas.microsoft.com/office/powerpoint/2010/main" val="23825530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CEF153C-4DAD-464C-B258-1560518E9808}"/>
              </a:ext>
            </a:extLst>
          </p:cNvPr>
          <p:cNvSpPr>
            <a:spLocks noGrp="1"/>
          </p:cNvSpPr>
          <p:nvPr>
            <p:ph idx="1"/>
          </p:nvPr>
        </p:nvSpPr>
        <p:spPr>
          <a:xfrm>
            <a:off x="690465" y="419878"/>
            <a:ext cx="9359389" cy="5828521"/>
          </a:xfrm>
        </p:spPr>
        <p:txBody>
          <a:bodyPr>
            <a:normAutofit fontScale="92500" lnSpcReduction="20000"/>
          </a:bodyPr>
          <a:lstStyle/>
          <a:p>
            <a:r>
              <a:rPr lang="tr-TR" dirty="0"/>
              <a:t>doğal olarak değişen bazal </a:t>
            </a:r>
            <a:r>
              <a:rPr lang="tr-TR" dirty="0" err="1"/>
              <a:t>proteoliz</a:t>
            </a:r>
            <a:r>
              <a:rPr lang="tr-TR" dirty="0"/>
              <a:t> seviyelerinin yarattığı sorun, suni bir </a:t>
            </a:r>
            <a:r>
              <a:rPr lang="tr-TR" dirty="0" err="1"/>
              <a:t>eksogen</a:t>
            </a:r>
            <a:r>
              <a:rPr lang="tr-TR" dirty="0"/>
              <a:t> </a:t>
            </a:r>
            <a:r>
              <a:rPr lang="tr-TR" dirty="0" err="1"/>
              <a:t>proteinaz</a:t>
            </a:r>
            <a:r>
              <a:rPr lang="tr-TR" dirty="0"/>
              <a:t> </a:t>
            </a:r>
            <a:r>
              <a:rPr lang="tr-TR" dirty="0" err="1"/>
              <a:t>substratının</a:t>
            </a:r>
            <a:r>
              <a:rPr lang="tr-TR" dirty="0"/>
              <a:t> ilavesi ve standart bir sürede </a:t>
            </a:r>
            <a:r>
              <a:rPr lang="tr-TR" dirty="0" err="1"/>
              <a:t>inkübasyona</a:t>
            </a:r>
            <a:r>
              <a:rPr lang="tr-TR" dirty="0"/>
              <a:t> </a:t>
            </a:r>
            <a:r>
              <a:rPr lang="tr-TR" dirty="0" err="1"/>
              <a:t>bırkaılması</a:t>
            </a:r>
            <a:r>
              <a:rPr lang="tr-TR" dirty="0"/>
              <a:t> ile çözülebilir. Mavi bir boya ile </a:t>
            </a:r>
            <a:r>
              <a:rPr lang="tr-TR" dirty="0" err="1"/>
              <a:t>kovalent</a:t>
            </a:r>
            <a:r>
              <a:rPr lang="tr-TR" dirty="0"/>
              <a:t> şekilde işaretlenmiş </a:t>
            </a:r>
            <a:r>
              <a:rPr lang="tr-TR" dirty="0" err="1"/>
              <a:t>denatüre</a:t>
            </a:r>
            <a:r>
              <a:rPr lang="tr-TR" dirty="0"/>
              <a:t> </a:t>
            </a:r>
            <a:r>
              <a:rPr lang="tr-TR" dirty="0" err="1"/>
              <a:t>kollagenin</a:t>
            </a:r>
            <a:r>
              <a:rPr lang="tr-TR" dirty="0"/>
              <a:t> bir çok </a:t>
            </a:r>
            <a:r>
              <a:rPr lang="tr-TR" dirty="0" err="1"/>
              <a:t>psikrotrof</a:t>
            </a:r>
            <a:r>
              <a:rPr lang="tr-TR" dirty="0"/>
              <a:t> </a:t>
            </a:r>
            <a:r>
              <a:rPr lang="tr-TR" dirty="0" err="1"/>
              <a:t>proteinaz</a:t>
            </a:r>
            <a:r>
              <a:rPr lang="tr-TR" dirty="0"/>
              <a:t> tarafında parçalandığı gösterilmiştir. </a:t>
            </a:r>
            <a:r>
              <a:rPr lang="tr-TR" dirty="0" err="1"/>
              <a:t>Psikrotrof</a:t>
            </a:r>
            <a:r>
              <a:rPr lang="tr-TR" dirty="0"/>
              <a:t> </a:t>
            </a:r>
            <a:r>
              <a:rPr lang="tr-TR" dirty="0" err="1"/>
              <a:t>proteinazlar</a:t>
            </a:r>
            <a:r>
              <a:rPr lang="tr-TR" dirty="0"/>
              <a:t> mavi </a:t>
            </a:r>
            <a:r>
              <a:rPr lang="tr-TR" dirty="0" err="1"/>
              <a:t>kromoforun</a:t>
            </a:r>
            <a:r>
              <a:rPr lang="tr-TR" dirty="0"/>
              <a:t> salıverilmesini sağlar ve mavi renk alan sütten parçalanmamış katı </a:t>
            </a:r>
            <a:r>
              <a:rPr lang="tr-TR" dirty="0" err="1"/>
              <a:t>substrat</a:t>
            </a:r>
            <a:r>
              <a:rPr lang="tr-TR" dirty="0"/>
              <a:t> </a:t>
            </a:r>
            <a:r>
              <a:rPr lang="tr-TR" dirty="0" err="1"/>
              <a:t>ayrımlanabilir</a:t>
            </a:r>
            <a:r>
              <a:rPr lang="tr-TR" dirty="0"/>
              <a:t>. Bu yöntemle 3 günde 10</a:t>
            </a:r>
            <a:r>
              <a:rPr lang="tr-TR" baseline="30000" dirty="0"/>
              <a:t>4 </a:t>
            </a:r>
            <a:r>
              <a:rPr lang="tr-TR" dirty="0"/>
              <a:t>seviyesinden 8x10</a:t>
            </a:r>
            <a:r>
              <a:rPr lang="tr-TR" baseline="30000" dirty="0"/>
              <a:t>6</a:t>
            </a:r>
            <a:r>
              <a:rPr lang="tr-TR" dirty="0"/>
              <a:t> </a:t>
            </a:r>
            <a:r>
              <a:rPr lang="tr-TR" dirty="0" err="1"/>
              <a:t>cfu</a:t>
            </a:r>
            <a:r>
              <a:rPr lang="tr-TR" dirty="0"/>
              <a:t>/ml ve daha yüksek seviyelere dek çoğalan </a:t>
            </a:r>
            <a:r>
              <a:rPr lang="tr-TR" dirty="0" err="1"/>
              <a:t>psikrotroflara</a:t>
            </a:r>
            <a:r>
              <a:rPr lang="tr-TR" dirty="0"/>
              <a:t> ait </a:t>
            </a:r>
            <a:r>
              <a:rPr lang="tr-TR" dirty="0" err="1"/>
              <a:t>proteinazların</a:t>
            </a:r>
            <a:r>
              <a:rPr lang="tr-TR" dirty="0"/>
              <a:t> tespit edilebildiği bildirilmiştir. Yöntemin duyarlılığı artırılması çalışmaları devam etmektedir.</a:t>
            </a:r>
          </a:p>
          <a:p>
            <a:pPr marL="0" indent="0">
              <a:buNone/>
            </a:pPr>
            <a:r>
              <a:rPr lang="tr-TR" b="1" dirty="0">
                <a:solidFill>
                  <a:schemeClr val="bg2">
                    <a:lumMod val="50000"/>
                  </a:schemeClr>
                </a:solidFill>
              </a:rPr>
              <a:t>4.2. </a:t>
            </a:r>
            <a:r>
              <a:rPr lang="tr-TR" b="1" dirty="0" err="1">
                <a:solidFill>
                  <a:schemeClr val="bg2">
                    <a:lumMod val="50000"/>
                  </a:schemeClr>
                </a:solidFill>
              </a:rPr>
              <a:t>Psikrotrof</a:t>
            </a:r>
            <a:r>
              <a:rPr lang="tr-TR" b="1" dirty="0">
                <a:solidFill>
                  <a:schemeClr val="bg2">
                    <a:lumMod val="50000"/>
                  </a:schemeClr>
                </a:solidFill>
              </a:rPr>
              <a:t> Bakterilerin </a:t>
            </a:r>
            <a:r>
              <a:rPr lang="tr-TR" b="1" dirty="0" err="1">
                <a:solidFill>
                  <a:schemeClr val="bg2">
                    <a:lumMod val="50000"/>
                  </a:schemeClr>
                </a:solidFill>
              </a:rPr>
              <a:t>Lipazları</a:t>
            </a:r>
            <a:endParaRPr lang="tr-TR" b="1" dirty="0">
              <a:solidFill>
                <a:schemeClr val="bg2">
                  <a:lumMod val="50000"/>
                </a:schemeClr>
              </a:solidFill>
            </a:endParaRPr>
          </a:p>
          <a:p>
            <a:r>
              <a:rPr lang="tr-TR" dirty="0"/>
              <a:t>Çiğ sütte </a:t>
            </a:r>
            <a:r>
              <a:rPr lang="tr-TR" dirty="0" err="1"/>
              <a:t>psikrotrof</a:t>
            </a:r>
            <a:r>
              <a:rPr lang="tr-TR" dirty="0"/>
              <a:t> </a:t>
            </a:r>
            <a:r>
              <a:rPr lang="tr-TR" dirty="0" err="1"/>
              <a:t>lipolitik</a:t>
            </a:r>
            <a:r>
              <a:rPr lang="tr-TR" dirty="0"/>
              <a:t> bakterilerin bulunuşu ve </a:t>
            </a:r>
            <a:r>
              <a:rPr lang="tr-TR" dirty="0" err="1"/>
              <a:t>identifikasyonuyla</a:t>
            </a:r>
            <a:r>
              <a:rPr lang="tr-TR" dirty="0"/>
              <a:t> ilgili bilgiler bir süre sınırlı düzeyde kalmıştır. Sonraki yıllarda sütte ve kremadaki bozulmalarda </a:t>
            </a:r>
            <a:r>
              <a:rPr lang="tr-TR" dirty="0" err="1"/>
              <a:t>lipolitik</a:t>
            </a:r>
            <a:r>
              <a:rPr lang="tr-TR" dirty="0"/>
              <a:t> floranın önemi üzerinde durulmuştur. Çiğ sütten izole edilen </a:t>
            </a:r>
            <a:r>
              <a:rPr lang="tr-TR" dirty="0" err="1"/>
              <a:t>lipolitik</a:t>
            </a:r>
            <a:r>
              <a:rPr lang="tr-TR" dirty="0"/>
              <a:t> bakterilerin </a:t>
            </a:r>
            <a:r>
              <a:rPr lang="tr-TR" dirty="0" err="1"/>
              <a:t>identifikasyonu</a:t>
            </a:r>
            <a:r>
              <a:rPr lang="tr-TR" dirty="0"/>
              <a:t> sonuçları tıpkı </a:t>
            </a:r>
            <a:r>
              <a:rPr lang="tr-TR" dirty="0" err="1"/>
              <a:t>proteinazlarda</a:t>
            </a:r>
            <a:r>
              <a:rPr lang="tr-TR" dirty="0"/>
              <a:t> olduğu gibi, en güçlü aktif türlerin </a:t>
            </a:r>
            <a:r>
              <a:rPr lang="tr-TR" dirty="0" err="1"/>
              <a:t>pseudomonas</a:t>
            </a:r>
            <a:r>
              <a:rPr lang="tr-TR" dirty="0"/>
              <a:t> cinsine ait olduğunu göstermiştir </a:t>
            </a:r>
            <a:r>
              <a:rPr lang="tr-TR" b="1" dirty="0"/>
              <a:t>(</a:t>
            </a:r>
            <a:r>
              <a:rPr lang="tr-TR" b="1" dirty="0" err="1"/>
              <a:t>Driessen</a:t>
            </a:r>
            <a:r>
              <a:rPr lang="tr-TR" b="1" dirty="0"/>
              <a:t> ve </a:t>
            </a:r>
            <a:r>
              <a:rPr lang="tr-TR" b="1" dirty="0" err="1"/>
              <a:t>Stadhouders</a:t>
            </a:r>
            <a:r>
              <a:rPr lang="tr-TR" b="1" dirty="0"/>
              <a:t>, 1974; </a:t>
            </a:r>
            <a:r>
              <a:rPr lang="tr-TR" b="1" dirty="0" err="1"/>
              <a:t>Law</a:t>
            </a:r>
            <a:r>
              <a:rPr lang="tr-TR" b="1" dirty="0"/>
              <a:t>, </a:t>
            </a:r>
            <a:r>
              <a:rPr lang="tr-TR" b="1" dirty="0" err="1"/>
              <a:t>Sharpe</a:t>
            </a:r>
            <a:r>
              <a:rPr lang="tr-TR" b="1" dirty="0"/>
              <a:t> ve </a:t>
            </a:r>
            <a:r>
              <a:rPr lang="tr-TR" b="1" dirty="0" err="1"/>
              <a:t>Chapman</a:t>
            </a:r>
            <a:r>
              <a:rPr lang="tr-TR" b="1" dirty="0"/>
              <a:t>, 1976 b; </a:t>
            </a:r>
            <a:r>
              <a:rPr lang="tr-TR" b="1" dirty="0" err="1"/>
              <a:t>Higoshi</a:t>
            </a:r>
            <a:r>
              <a:rPr lang="tr-TR" b="1" dirty="0"/>
              <a:t> ve </a:t>
            </a:r>
            <a:r>
              <a:rPr lang="tr-TR" b="1" dirty="0" err="1"/>
              <a:t>Hamada</a:t>
            </a:r>
            <a:r>
              <a:rPr lang="tr-TR" b="1" dirty="0"/>
              <a:t>, 1976).</a:t>
            </a:r>
          </a:p>
          <a:p>
            <a:r>
              <a:rPr lang="tr-TR" dirty="0"/>
              <a:t>Çiğ sütte </a:t>
            </a:r>
            <a:r>
              <a:rPr lang="tr-TR" dirty="0" err="1"/>
              <a:t>lipolizin</a:t>
            </a:r>
            <a:r>
              <a:rPr lang="tr-TR" dirty="0"/>
              <a:t> nedeni genelde kendiliğinden etkinleşen doğal süt </a:t>
            </a:r>
            <a:r>
              <a:rPr lang="tr-TR" dirty="0" err="1"/>
              <a:t>lipazlarıdır</a:t>
            </a:r>
            <a:r>
              <a:rPr lang="tr-TR" dirty="0"/>
              <a:t>. </a:t>
            </a:r>
            <a:r>
              <a:rPr lang="tr-TR" b="1" dirty="0"/>
              <a:t>(</a:t>
            </a:r>
            <a:r>
              <a:rPr lang="tr-TR" b="1" dirty="0" err="1"/>
              <a:t>Deeth</a:t>
            </a:r>
            <a:r>
              <a:rPr lang="tr-TR" b="1" dirty="0"/>
              <a:t> ve </a:t>
            </a:r>
            <a:r>
              <a:rPr lang="tr-TR" b="1" dirty="0" err="1"/>
              <a:t>Fitz</a:t>
            </a:r>
            <a:r>
              <a:rPr lang="tr-TR" b="1" dirty="0"/>
              <a:t>-Gerald, 1975). </a:t>
            </a:r>
            <a:r>
              <a:rPr lang="tr-TR" dirty="0"/>
              <a:t>Bunun derecesi sütün üretimi ve taşınması sırasında ne kadar karıştırmaya maruz kaldığına bağlıdır. Bir çok araştırıcı, içinde </a:t>
            </a:r>
            <a:r>
              <a:rPr lang="tr-TR" dirty="0" err="1"/>
              <a:t>psikrotrof</a:t>
            </a:r>
            <a:r>
              <a:rPr lang="tr-TR" dirty="0"/>
              <a:t> bakterilerin çoğaldığı depolanmış çiğ sütte serbest yağ asidi </a:t>
            </a:r>
            <a:r>
              <a:rPr lang="tr-TR" b="1" dirty="0"/>
              <a:t>(FFA) </a:t>
            </a:r>
            <a:r>
              <a:rPr lang="tr-TR" dirty="0" err="1"/>
              <a:t>kosantrasyonundaki</a:t>
            </a:r>
            <a:r>
              <a:rPr lang="tr-TR" dirty="0"/>
              <a:t> artıştan bahsetmişlerdir</a:t>
            </a:r>
            <a:r>
              <a:rPr lang="tr-TR" b="1" dirty="0"/>
              <a:t>.(</a:t>
            </a:r>
            <a:r>
              <a:rPr lang="tr-TR" b="1" dirty="0" err="1"/>
              <a:t>Suhren</a:t>
            </a:r>
            <a:r>
              <a:rPr lang="tr-TR" b="1" dirty="0"/>
              <a:t>, </a:t>
            </a:r>
            <a:r>
              <a:rPr lang="tr-TR" b="1" dirty="0" err="1"/>
              <a:t>Heeschen</a:t>
            </a:r>
            <a:r>
              <a:rPr lang="tr-TR" b="1" dirty="0"/>
              <a:t> ve </a:t>
            </a:r>
            <a:r>
              <a:rPr lang="tr-TR" b="1" dirty="0" err="1"/>
              <a:t>Tolle</a:t>
            </a:r>
            <a:r>
              <a:rPr lang="tr-TR" b="1" dirty="0"/>
              <a:t>, 1975; </a:t>
            </a:r>
            <a:r>
              <a:rPr lang="tr-TR" b="1" dirty="0" err="1"/>
              <a:t>Muir</a:t>
            </a:r>
            <a:r>
              <a:rPr lang="tr-TR" b="1" dirty="0"/>
              <a:t> ve ark. 1978 a).  </a:t>
            </a:r>
          </a:p>
          <a:p>
            <a:endParaRPr lang="tr-TR" dirty="0"/>
          </a:p>
          <a:p>
            <a:pPr marL="0" indent="0">
              <a:buNone/>
            </a:pPr>
            <a:endParaRPr lang="tr-TR" dirty="0"/>
          </a:p>
        </p:txBody>
      </p:sp>
    </p:spTree>
    <p:extLst>
      <p:ext uri="{BB962C8B-B14F-4D97-AF65-F5344CB8AC3E}">
        <p14:creationId xmlns:p14="http://schemas.microsoft.com/office/powerpoint/2010/main" val="31951794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6765C0A8-76FD-4800-83F9-100C8EF1A2A0}"/>
              </a:ext>
            </a:extLst>
          </p:cNvPr>
          <p:cNvSpPr>
            <a:spLocks noGrp="1"/>
          </p:cNvSpPr>
          <p:nvPr>
            <p:ph idx="1"/>
          </p:nvPr>
        </p:nvSpPr>
        <p:spPr>
          <a:xfrm>
            <a:off x="541176" y="494522"/>
            <a:ext cx="9508677" cy="6018245"/>
          </a:xfrm>
        </p:spPr>
        <p:txBody>
          <a:bodyPr>
            <a:normAutofit fontScale="92500" lnSpcReduction="20000"/>
          </a:bodyPr>
          <a:lstStyle/>
          <a:p>
            <a:r>
              <a:rPr lang="tr-TR" b="1" dirty="0" err="1"/>
              <a:t>Muir</a:t>
            </a:r>
            <a:r>
              <a:rPr lang="tr-TR" b="1" dirty="0"/>
              <a:t>, </a:t>
            </a:r>
            <a:r>
              <a:rPr lang="tr-TR" b="1" dirty="0" err="1"/>
              <a:t>Kelly</a:t>
            </a:r>
            <a:r>
              <a:rPr lang="tr-TR" b="1" dirty="0"/>
              <a:t> ve </a:t>
            </a:r>
            <a:r>
              <a:rPr lang="tr-TR" b="1" dirty="0" err="1"/>
              <a:t>Phillips</a:t>
            </a:r>
            <a:r>
              <a:rPr lang="tr-TR" b="1" dirty="0"/>
              <a:t>, (1978 b), </a:t>
            </a:r>
            <a:r>
              <a:rPr lang="tr-TR" dirty="0"/>
              <a:t>bir çok süt örneğinin, tat bozukluğuna sebep olacak düzeyde serbest yağ asidi içermekle (eşik: 3 </a:t>
            </a:r>
            <a:r>
              <a:rPr lang="tr-TR" dirty="0" err="1"/>
              <a:t>meqg</a:t>
            </a:r>
            <a:r>
              <a:rPr lang="tr-TR" dirty="0"/>
              <a:t>-eş değer/100 g yağ) birlikte, yaklaşık 10</a:t>
            </a:r>
            <a:r>
              <a:rPr lang="tr-TR" baseline="30000" dirty="0"/>
              <a:t>8</a:t>
            </a:r>
            <a:r>
              <a:rPr lang="tr-TR" dirty="0"/>
              <a:t> </a:t>
            </a:r>
            <a:r>
              <a:rPr lang="tr-TR" dirty="0" err="1"/>
              <a:t>psikrotrof</a:t>
            </a:r>
            <a:r>
              <a:rPr lang="tr-TR" dirty="0"/>
              <a:t> bakteri/ml bulunduğunu bildirmişlerdir. Aynı araştırıcılar 5x10</a:t>
            </a:r>
            <a:r>
              <a:rPr lang="tr-TR" baseline="30000" dirty="0"/>
              <a:t>6</a:t>
            </a:r>
            <a:r>
              <a:rPr lang="tr-TR" dirty="0"/>
              <a:t> </a:t>
            </a:r>
            <a:r>
              <a:rPr lang="tr-TR" dirty="0" err="1"/>
              <a:t>psikrotrof</a:t>
            </a:r>
            <a:r>
              <a:rPr lang="tr-TR" dirty="0"/>
              <a:t> bakteri/ml den az olan sütlerde belirlenen konsantrasyonlarının 3meqg eş değer/100 g yağ’ </a:t>
            </a:r>
            <a:r>
              <a:rPr lang="tr-TR" dirty="0" err="1"/>
              <a:t>sebest</a:t>
            </a:r>
            <a:r>
              <a:rPr lang="tr-TR" dirty="0"/>
              <a:t> yağ asidi seviyesini aşmadığını tespit etmişlerdir.</a:t>
            </a:r>
          </a:p>
          <a:p>
            <a:r>
              <a:rPr lang="tr-TR" dirty="0" err="1"/>
              <a:t>Psikrotrof</a:t>
            </a:r>
            <a:r>
              <a:rPr lang="tr-TR" dirty="0"/>
              <a:t> bakterilerin sentezlediği enzimler nedeniyle ısıl işlem görmüş sütün </a:t>
            </a:r>
            <a:r>
              <a:rPr lang="tr-TR" dirty="0" err="1"/>
              <a:t>lipolitik</a:t>
            </a:r>
            <a:r>
              <a:rPr lang="tr-TR" dirty="0"/>
              <a:t> bozulması az rastlanan bir olgudur. İşlemden önce 5x10</a:t>
            </a:r>
            <a:r>
              <a:rPr lang="tr-TR" baseline="30000" dirty="0"/>
              <a:t>6</a:t>
            </a:r>
            <a:r>
              <a:rPr lang="tr-TR" dirty="0"/>
              <a:t> bakteri/ml içeren pastörize sütte tat bozukluklarının olduğunu fakat bu bozuklukların çiğ sütten zaten bulunabileceği belirtilmiştir. </a:t>
            </a:r>
            <a:r>
              <a:rPr lang="tr-TR" b="1" dirty="0" err="1"/>
              <a:t>Stewart</a:t>
            </a:r>
            <a:r>
              <a:rPr lang="tr-TR" b="1" dirty="0"/>
              <a:t> ve ark. (1975), </a:t>
            </a:r>
            <a:r>
              <a:rPr lang="tr-TR" dirty="0"/>
              <a:t>daha yüksek moleküllü yağ asitlerinin tadının az olması nedeniyle </a:t>
            </a:r>
            <a:r>
              <a:rPr lang="tr-TR" dirty="0" err="1"/>
              <a:t>lipazların</a:t>
            </a:r>
            <a:r>
              <a:rPr lang="tr-TR" dirty="0"/>
              <a:t> doğal yağlar üzerine direkt etkisi sonucunda tatta oluşan </a:t>
            </a:r>
            <a:r>
              <a:rPr lang="tr-TR" i="1" dirty="0" err="1"/>
              <a:t>fluorescens</a:t>
            </a:r>
            <a:r>
              <a:rPr lang="tr-TR" i="1" dirty="0"/>
              <a:t>  </a:t>
            </a:r>
            <a:r>
              <a:rPr lang="tr-TR" dirty="0" err="1"/>
              <a:t>lipazının</a:t>
            </a:r>
            <a:r>
              <a:rPr lang="tr-TR" dirty="0"/>
              <a:t> peynirde oluşturduğu acılığın süt yağında orta uzunlukta zincirli (C</a:t>
            </a:r>
            <a:r>
              <a:rPr lang="tr-TR" baseline="-25000" dirty="0"/>
              <a:t>6</a:t>
            </a:r>
            <a:r>
              <a:rPr lang="tr-TR" dirty="0"/>
              <a:t>-C</a:t>
            </a:r>
            <a:r>
              <a:rPr lang="tr-TR" baseline="-25000" dirty="0"/>
              <a:t>10</a:t>
            </a:r>
            <a:r>
              <a:rPr lang="tr-TR" dirty="0"/>
              <a:t>) yağ asitleri ve </a:t>
            </a:r>
            <a:r>
              <a:rPr lang="tr-TR" dirty="0" err="1"/>
              <a:t>bütirik</a:t>
            </a:r>
            <a:r>
              <a:rPr lang="tr-TR" dirty="0"/>
              <a:t> asitten ileri gelen kuvvetli tat bozucularından kaynaklanabileceğini göstermişlerdir.</a:t>
            </a:r>
          </a:p>
          <a:p>
            <a:r>
              <a:rPr lang="tr-TR" dirty="0"/>
              <a:t>Sütte bakteriler tarafından oluşturulan acılığın sık görülmesinin nedeni genellikle aşırı karıştırmadır. Bu durumda yağ </a:t>
            </a:r>
            <a:r>
              <a:rPr lang="tr-TR" dirty="0" err="1"/>
              <a:t>globül</a:t>
            </a:r>
            <a:r>
              <a:rPr lang="tr-TR" dirty="0"/>
              <a:t> </a:t>
            </a:r>
            <a:r>
              <a:rPr lang="tr-TR" dirty="0" err="1"/>
              <a:t>membranının</a:t>
            </a:r>
            <a:r>
              <a:rPr lang="tr-TR" dirty="0"/>
              <a:t> hasar görmesi söz konusudur. Aksi halde </a:t>
            </a:r>
            <a:r>
              <a:rPr lang="tr-TR" dirty="0" err="1"/>
              <a:t>lipazların</a:t>
            </a:r>
            <a:r>
              <a:rPr lang="tr-TR" dirty="0"/>
              <a:t> </a:t>
            </a:r>
            <a:r>
              <a:rPr lang="tr-TR" dirty="0" err="1"/>
              <a:t>trigliseritlere</a:t>
            </a:r>
            <a:r>
              <a:rPr lang="tr-TR" dirty="0"/>
              <a:t> ulaşması aktifleşir. Bu nedenle depolanmış çiğ sütte normalde rastlanan </a:t>
            </a:r>
            <a:r>
              <a:rPr lang="tr-TR" dirty="0" err="1"/>
              <a:t>psikrotrof</a:t>
            </a:r>
            <a:r>
              <a:rPr lang="tr-TR" dirty="0"/>
              <a:t> floranın üreteceği göre az </a:t>
            </a:r>
            <a:r>
              <a:rPr lang="tr-TR" dirty="0" err="1"/>
              <a:t>lipaz</a:t>
            </a:r>
            <a:r>
              <a:rPr lang="tr-TR" dirty="0"/>
              <a:t> seviyesinden çok daha büyük etkiye sahip olması beklenir. Normalde çiğ sütte rastlanan </a:t>
            </a:r>
            <a:r>
              <a:rPr lang="tr-TR" dirty="0" err="1"/>
              <a:t>psikrotrof</a:t>
            </a:r>
            <a:r>
              <a:rPr lang="tr-TR" dirty="0"/>
              <a:t> bakteri miktarı &lt; 10</a:t>
            </a:r>
            <a:r>
              <a:rPr lang="tr-TR" baseline="30000" dirty="0"/>
              <a:t>7</a:t>
            </a:r>
            <a:r>
              <a:rPr lang="tr-TR" dirty="0"/>
              <a:t> </a:t>
            </a:r>
            <a:r>
              <a:rPr lang="tr-TR" dirty="0" err="1"/>
              <a:t>cfu</a:t>
            </a:r>
            <a:r>
              <a:rPr lang="tr-TR" dirty="0"/>
              <a:t>/ml düzeyinde kalmaktadır.</a:t>
            </a:r>
          </a:p>
        </p:txBody>
      </p:sp>
    </p:spTree>
    <p:extLst>
      <p:ext uri="{BB962C8B-B14F-4D97-AF65-F5344CB8AC3E}">
        <p14:creationId xmlns:p14="http://schemas.microsoft.com/office/powerpoint/2010/main" val="11760302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a:extLst>
              <a:ext uri="{FF2B5EF4-FFF2-40B4-BE49-F238E27FC236}">
                <a16:creationId xmlns="" xmlns:a16="http://schemas.microsoft.com/office/drawing/2014/main" id="{3705A812-D4DA-4C32-84B8-37683D08CC72}"/>
              </a:ext>
            </a:extLst>
          </p:cNvPr>
          <p:cNvGraphicFramePr>
            <a:graphicFrameLocks noGrp="1"/>
          </p:cNvGraphicFramePr>
          <p:nvPr>
            <p:ph idx="1"/>
            <p:extLst>
              <p:ext uri="{D42A27DB-BD31-4B8C-83A1-F6EECF244321}">
                <p14:modId xmlns:p14="http://schemas.microsoft.com/office/powerpoint/2010/main" val="2410552671"/>
              </p:ext>
            </p:extLst>
          </p:nvPr>
        </p:nvGraphicFramePr>
        <p:xfrm>
          <a:off x="877077" y="551461"/>
          <a:ext cx="9395928" cy="2107762"/>
        </p:xfrm>
        <a:graphic>
          <a:graphicData uri="http://schemas.openxmlformats.org/drawingml/2006/table">
            <a:tbl>
              <a:tblPr firstRow="1" firstCol="1" bandRow="1">
                <a:tableStyleId>{5C22544A-7EE6-4342-B048-85BDC9FD1C3A}</a:tableStyleId>
              </a:tblPr>
              <a:tblGrid>
                <a:gridCol w="1402649">
                  <a:extLst>
                    <a:ext uri="{9D8B030D-6E8A-4147-A177-3AD203B41FA5}">
                      <a16:colId xmlns="" xmlns:a16="http://schemas.microsoft.com/office/drawing/2014/main" val="2232528345"/>
                    </a:ext>
                  </a:extLst>
                </a:gridCol>
                <a:gridCol w="1697442">
                  <a:extLst>
                    <a:ext uri="{9D8B030D-6E8A-4147-A177-3AD203B41FA5}">
                      <a16:colId xmlns="" xmlns:a16="http://schemas.microsoft.com/office/drawing/2014/main" val="3835460514"/>
                    </a:ext>
                  </a:extLst>
                </a:gridCol>
                <a:gridCol w="1516566">
                  <a:extLst>
                    <a:ext uri="{9D8B030D-6E8A-4147-A177-3AD203B41FA5}">
                      <a16:colId xmlns="" xmlns:a16="http://schemas.microsoft.com/office/drawing/2014/main" val="2281603587"/>
                    </a:ext>
                  </a:extLst>
                </a:gridCol>
                <a:gridCol w="1516566">
                  <a:extLst>
                    <a:ext uri="{9D8B030D-6E8A-4147-A177-3AD203B41FA5}">
                      <a16:colId xmlns="" xmlns:a16="http://schemas.microsoft.com/office/drawing/2014/main" val="2235374393"/>
                    </a:ext>
                  </a:extLst>
                </a:gridCol>
                <a:gridCol w="1518306">
                  <a:extLst>
                    <a:ext uri="{9D8B030D-6E8A-4147-A177-3AD203B41FA5}">
                      <a16:colId xmlns="" xmlns:a16="http://schemas.microsoft.com/office/drawing/2014/main" val="1788230816"/>
                    </a:ext>
                  </a:extLst>
                </a:gridCol>
                <a:gridCol w="1744399">
                  <a:extLst>
                    <a:ext uri="{9D8B030D-6E8A-4147-A177-3AD203B41FA5}">
                      <a16:colId xmlns="" xmlns:a16="http://schemas.microsoft.com/office/drawing/2014/main" val="2425130877"/>
                    </a:ext>
                  </a:extLst>
                </a:gridCol>
              </a:tblGrid>
              <a:tr h="690140">
                <a:tc>
                  <a:txBody>
                    <a:bodyPr/>
                    <a:lstStyle/>
                    <a:p>
                      <a:pPr algn="l">
                        <a:lnSpc>
                          <a:spcPct val="115000"/>
                        </a:lnSpc>
                        <a:spcAft>
                          <a:spcPts val="0"/>
                        </a:spcAft>
                      </a:pPr>
                      <a:r>
                        <a:rPr lang="tr-TR" sz="1100">
                          <a:effectLst/>
                        </a:rPr>
                        <a:t>Çiğ süt örneği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Toplam Psikrotrof Sayım (TPS)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Toplam Proteolitik Sayım (PS)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Proteolitik Psikrotrof Sayım (PPS)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Toplam Lipolitik Sayım (LS)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Lipolitil Psikrotrof Sayım (LPS)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839671776"/>
                  </a:ext>
                </a:extLst>
              </a:tr>
              <a:tr h="244818">
                <a:tc>
                  <a:txBody>
                    <a:bodyPr/>
                    <a:lstStyle/>
                    <a:p>
                      <a:pPr algn="l">
                        <a:lnSpc>
                          <a:spcPct val="115000"/>
                        </a:lnSpc>
                        <a:spcAft>
                          <a:spcPts val="0"/>
                        </a:spcAft>
                      </a:pPr>
                      <a:r>
                        <a:rPr lang="tr-TR" sz="1100">
                          <a:effectLst/>
                        </a:rPr>
                        <a:t>A1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4.6625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5.1275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4.9145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5.3740</a:t>
                      </a:r>
                      <a:r>
                        <a:rPr lang="tr-TR" sz="1100" baseline="30000">
                          <a:effectLst/>
                        </a:rPr>
                        <a:t>ab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5.1900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368554103"/>
                  </a:ext>
                </a:extLst>
              </a:tr>
              <a:tr h="231648">
                <a:tc>
                  <a:txBody>
                    <a:bodyPr/>
                    <a:lstStyle/>
                    <a:p>
                      <a:pPr algn="l">
                        <a:lnSpc>
                          <a:spcPct val="115000"/>
                        </a:lnSpc>
                        <a:spcAft>
                          <a:spcPts val="0"/>
                        </a:spcAft>
                      </a:pPr>
                      <a:r>
                        <a:rPr lang="tr-TR" sz="1100">
                          <a:effectLst/>
                        </a:rPr>
                        <a:t>B1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6.4380</a:t>
                      </a:r>
                      <a:r>
                        <a:rPr lang="tr-TR" sz="1100" baseline="30000">
                          <a:effectLst/>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6.1845</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5.6160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5.8490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6.7685</a:t>
                      </a:r>
                      <a:r>
                        <a:rPr lang="tr-TR" sz="1100" baseline="30000">
                          <a:effectLst/>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46500684"/>
                  </a:ext>
                </a:extLst>
              </a:tr>
              <a:tr h="244818">
                <a:tc>
                  <a:txBody>
                    <a:bodyPr/>
                    <a:lstStyle/>
                    <a:p>
                      <a:pPr algn="l">
                        <a:lnSpc>
                          <a:spcPct val="115000"/>
                        </a:lnSpc>
                        <a:spcAft>
                          <a:spcPts val="0"/>
                        </a:spcAft>
                      </a:pPr>
                      <a:r>
                        <a:rPr lang="tr-TR" sz="1100">
                          <a:effectLst/>
                        </a:rPr>
                        <a:t>C1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6.0020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5.8740b</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dirty="0">
                          <a:effectLst/>
                        </a:rPr>
                        <a:t>5.6800</a:t>
                      </a:r>
                      <a:r>
                        <a:rPr lang="tr-TR" sz="1100" baseline="30000" dirty="0">
                          <a:effectLst/>
                        </a:rPr>
                        <a:t>a</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5.8115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3.9770</a:t>
                      </a:r>
                      <a:r>
                        <a:rPr lang="tr-TR" sz="1100" baseline="30000">
                          <a:effectLst/>
                        </a:rPr>
                        <a:t>ab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698832564"/>
                  </a:ext>
                </a:extLst>
              </a:tr>
              <a:tr h="231648">
                <a:tc>
                  <a:txBody>
                    <a:bodyPr/>
                    <a:lstStyle/>
                    <a:p>
                      <a:pPr algn="l">
                        <a:lnSpc>
                          <a:spcPct val="115000"/>
                        </a:lnSpc>
                        <a:spcAft>
                          <a:spcPts val="0"/>
                        </a:spcAft>
                      </a:pPr>
                      <a:r>
                        <a:rPr lang="tr-TR" sz="1100">
                          <a:effectLst/>
                        </a:rPr>
                        <a:t>D1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5.0770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3.8005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4.3890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4.8450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4.4515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48990546"/>
                  </a:ext>
                </a:extLst>
              </a:tr>
              <a:tr h="244818">
                <a:tc>
                  <a:txBody>
                    <a:bodyPr/>
                    <a:lstStyle/>
                    <a:p>
                      <a:pPr algn="l">
                        <a:lnSpc>
                          <a:spcPct val="115000"/>
                        </a:lnSpc>
                        <a:spcAft>
                          <a:spcPts val="0"/>
                        </a:spcAft>
                      </a:pPr>
                      <a:r>
                        <a:rPr lang="tr-TR" sz="1100">
                          <a:effectLst/>
                        </a:rPr>
                        <a:t>E1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6.6105</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5.6020</a:t>
                      </a:r>
                      <a:r>
                        <a:rPr lang="tr-TR" sz="1100" baseline="30000">
                          <a:effectLst/>
                        </a:rPr>
                        <a:t>bc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4.6275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4.1275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3.4515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45236584"/>
                  </a:ext>
                </a:extLst>
              </a:tr>
              <a:tr h="219872">
                <a:tc>
                  <a:txBody>
                    <a:bodyPr/>
                    <a:lstStyle/>
                    <a:p>
                      <a:pPr algn="l">
                        <a:lnSpc>
                          <a:spcPct val="115000"/>
                        </a:lnSpc>
                        <a:spcAft>
                          <a:spcPts val="0"/>
                        </a:spcAft>
                      </a:pPr>
                      <a:r>
                        <a:rPr lang="tr-TR" sz="1100">
                          <a:effectLst/>
                        </a:rPr>
                        <a:t>ORT.</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5.7580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5.3177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5.0454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a:effectLst/>
                        </a:rPr>
                        <a:t>5.4005</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15000"/>
                        </a:lnSpc>
                        <a:spcAft>
                          <a:spcPts val="0"/>
                        </a:spcAft>
                      </a:pPr>
                      <a:r>
                        <a:rPr lang="tr-TR" sz="1100" dirty="0">
                          <a:effectLst/>
                        </a:rPr>
                        <a:t>4.7677</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966086741"/>
                  </a:ext>
                </a:extLst>
              </a:tr>
            </a:tbl>
          </a:graphicData>
        </a:graphic>
      </p:graphicFrame>
      <p:sp>
        <p:nvSpPr>
          <p:cNvPr id="5" name="Dikdörtgen 4">
            <a:extLst>
              <a:ext uri="{FF2B5EF4-FFF2-40B4-BE49-F238E27FC236}">
                <a16:creationId xmlns="" xmlns:a16="http://schemas.microsoft.com/office/drawing/2014/main" id="{2254B6C9-3642-4C21-B72D-5585A6DEDC58}"/>
              </a:ext>
            </a:extLst>
          </p:cNvPr>
          <p:cNvSpPr/>
          <p:nvPr/>
        </p:nvSpPr>
        <p:spPr>
          <a:xfrm>
            <a:off x="877077" y="2729607"/>
            <a:ext cx="9395928" cy="1015919"/>
          </a:xfrm>
          <a:prstGeom prst="rect">
            <a:avLst/>
          </a:prstGeom>
        </p:spPr>
        <p:txBody>
          <a:bodyPr wrap="square">
            <a:spAutoFit/>
          </a:bodyPr>
          <a:lstStyle/>
          <a:p>
            <a:pPr lvl="0">
              <a:lnSpc>
                <a:spcPct val="115000"/>
              </a:lnSpc>
              <a:spcAft>
                <a:spcPts val="1000"/>
              </a:spcAft>
            </a:pPr>
            <a:r>
              <a:rPr lang="tr-TR" sz="1400" b="1" dirty="0">
                <a:latin typeface="Calibri" panose="020F0502020204030204" pitchFamily="34" charset="0"/>
                <a:ea typeface="Calibri" panose="020F0502020204030204" pitchFamily="34" charset="0"/>
                <a:cs typeface="Times New Roman" panose="02020603050405020304" pitchFamily="18" charset="0"/>
              </a:rPr>
              <a:t>Çizelge 1.1:  </a:t>
            </a:r>
            <a:r>
              <a:rPr lang="tr-TR" sz="1400" dirty="0">
                <a:latin typeface="Calibri" panose="020F0502020204030204" pitchFamily="34" charset="0"/>
                <a:ea typeface="Calibri" panose="020F0502020204030204" pitchFamily="34" charset="0"/>
                <a:cs typeface="Times New Roman" panose="02020603050405020304" pitchFamily="18" charset="0"/>
              </a:rPr>
              <a:t>* UHT Süt Yapımında kullanılan çiğ sütlerde belirlenen </a:t>
            </a:r>
            <a:r>
              <a:rPr lang="tr-TR" sz="1400" dirty="0" err="1">
                <a:latin typeface="Calibri" panose="020F0502020204030204" pitchFamily="34" charset="0"/>
                <a:ea typeface="Calibri" panose="020F0502020204030204" pitchFamily="34" charset="0"/>
                <a:cs typeface="Times New Roman" panose="02020603050405020304" pitchFamily="18" charset="0"/>
              </a:rPr>
              <a:t>psikrotrof</a:t>
            </a:r>
            <a:r>
              <a:rPr lang="tr-TR" sz="1400" dirty="0">
                <a:latin typeface="Calibri" panose="020F0502020204030204" pitchFamily="34" charset="0"/>
                <a:ea typeface="Calibri" panose="020F0502020204030204" pitchFamily="34" charset="0"/>
                <a:cs typeface="Times New Roman" panose="02020603050405020304" pitchFamily="18" charset="0"/>
              </a:rPr>
              <a:t> özellikteki bakterilerin dağılımı ( </a:t>
            </a:r>
            <a:r>
              <a:rPr lang="tr-TR" sz="1400" dirty="0" err="1">
                <a:latin typeface="Calibri" panose="020F0502020204030204" pitchFamily="34" charset="0"/>
                <a:ea typeface="Calibri" panose="020F0502020204030204" pitchFamily="34" charset="0"/>
                <a:cs typeface="Times New Roman" panose="02020603050405020304" pitchFamily="18" charset="0"/>
              </a:rPr>
              <a:t>log</a:t>
            </a:r>
            <a:r>
              <a:rPr lang="tr-TR" sz="1400" dirty="0">
                <a:latin typeface="Calibri" panose="020F0502020204030204" pitchFamily="34" charset="0"/>
                <a:ea typeface="Calibri" panose="020F0502020204030204" pitchFamily="34" charset="0"/>
                <a:cs typeface="Times New Roman" panose="02020603050405020304" pitchFamily="18" charset="0"/>
              </a:rPr>
              <a:t> </a:t>
            </a:r>
            <a:r>
              <a:rPr lang="tr-TR" sz="1400" dirty="0" err="1">
                <a:latin typeface="Calibri" panose="020F0502020204030204" pitchFamily="34" charset="0"/>
                <a:ea typeface="Calibri" panose="020F0502020204030204" pitchFamily="34" charset="0"/>
                <a:cs typeface="Times New Roman" panose="02020603050405020304" pitchFamily="18" charset="0"/>
              </a:rPr>
              <a:t>cfu</a:t>
            </a:r>
            <a:r>
              <a:rPr lang="tr-TR" sz="1400" dirty="0">
                <a:latin typeface="Calibri" panose="020F0502020204030204" pitchFamily="34" charset="0"/>
                <a:ea typeface="Calibri" panose="020F0502020204030204" pitchFamily="34" charset="0"/>
                <a:cs typeface="Times New Roman" panose="02020603050405020304" pitchFamily="18" charset="0"/>
              </a:rPr>
              <a:t>/ml) (Yılmaz, 2007 yüksek lisans çalışması) </a:t>
            </a:r>
          </a:p>
          <a:p>
            <a:pPr marL="342900" lvl="0" indent="-342900">
              <a:lnSpc>
                <a:spcPct val="115000"/>
              </a:lnSpc>
              <a:spcAft>
                <a:spcPts val="1000"/>
              </a:spcAft>
              <a:buFont typeface="Symbol" panose="05050102010706020507" pitchFamily="18" charset="2"/>
              <a:buChar char=""/>
            </a:pPr>
            <a:endParaRPr lang="tr-TR"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Tablo 5">
            <a:extLst>
              <a:ext uri="{FF2B5EF4-FFF2-40B4-BE49-F238E27FC236}">
                <a16:creationId xmlns="" xmlns:a16="http://schemas.microsoft.com/office/drawing/2014/main" id="{0E67EA0C-4ECF-4DC6-B51E-AF9C79E3FF69}"/>
              </a:ext>
            </a:extLst>
          </p:cNvPr>
          <p:cNvGraphicFramePr>
            <a:graphicFrameLocks noGrp="1"/>
          </p:cNvGraphicFramePr>
          <p:nvPr>
            <p:extLst>
              <p:ext uri="{D42A27DB-BD31-4B8C-83A1-F6EECF244321}">
                <p14:modId xmlns:p14="http://schemas.microsoft.com/office/powerpoint/2010/main" val="2060733755"/>
              </p:ext>
            </p:extLst>
          </p:nvPr>
        </p:nvGraphicFramePr>
        <p:xfrm>
          <a:off x="877077" y="3638939"/>
          <a:ext cx="9395927" cy="1894109"/>
        </p:xfrm>
        <a:graphic>
          <a:graphicData uri="http://schemas.openxmlformats.org/drawingml/2006/table">
            <a:tbl>
              <a:tblPr firstRow="1" firstCol="1" bandRow="1">
                <a:tableStyleId>{5C22544A-7EE6-4342-B048-85BDC9FD1C3A}</a:tableStyleId>
              </a:tblPr>
              <a:tblGrid>
                <a:gridCol w="1165074">
                  <a:extLst>
                    <a:ext uri="{9D8B030D-6E8A-4147-A177-3AD203B41FA5}">
                      <a16:colId xmlns="" xmlns:a16="http://schemas.microsoft.com/office/drawing/2014/main" val="3920524277"/>
                    </a:ext>
                  </a:extLst>
                </a:gridCol>
                <a:gridCol w="1423262">
                  <a:extLst>
                    <a:ext uri="{9D8B030D-6E8A-4147-A177-3AD203B41FA5}">
                      <a16:colId xmlns="" xmlns:a16="http://schemas.microsoft.com/office/drawing/2014/main" val="2029348598"/>
                    </a:ext>
                  </a:extLst>
                </a:gridCol>
                <a:gridCol w="905045">
                  <a:extLst>
                    <a:ext uri="{9D8B030D-6E8A-4147-A177-3AD203B41FA5}">
                      <a16:colId xmlns="" xmlns:a16="http://schemas.microsoft.com/office/drawing/2014/main" val="4054322213"/>
                    </a:ext>
                  </a:extLst>
                </a:gridCol>
                <a:gridCol w="878398">
                  <a:extLst>
                    <a:ext uri="{9D8B030D-6E8A-4147-A177-3AD203B41FA5}">
                      <a16:colId xmlns="" xmlns:a16="http://schemas.microsoft.com/office/drawing/2014/main" val="702412614"/>
                    </a:ext>
                  </a:extLst>
                </a:gridCol>
                <a:gridCol w="1191718">
                  <a:extLst>
                    <a:ext uri="{9D8B030D-6E8A-4147-A177-3AD203B41FA5}">
                      <a16:colId xmlns="" xmlns:a16="http://schemas.microsoft.com/office/drawing/2014/main" val="73834158"/>
                    </a:ext>
                  </a:extLst>
                </a:gridCol>
                <a:gridCol w="1340570">
                  <a:extLst>
                    <a:ext uri="{9D8B030D-6E8A-4147-A177-3AD203B41FA5}">
                      <a16:colId xmlns="" xmlns:a16="http://schemas.microsoft.com/office/drawing/2014/main" val="211441428"/>
                    </a:ext>
                  </a:extLst>
                </a:gridCol>
                <a:gridCol w="1245930">
                  <a:extLst>
                    <a:ext uri="{9D8B030D-6E8A-4147-A177-3AD203B41FA5}">
                      <a16:colId xmlns="" xmlns:a16="http://schemas.microsoft.com/office/drawing/2014/main" val="3800127477"/>
                    </a:ext>
                  </a:extLst>
                </a:gridCol>
                <a:gridCol w="1245930">
                  <a:extLst>
                    <a:ext uri="{9D8B030D-6E8A-4147-A177-3AD203B41FA5}">
                      <a16:colId xmlns="" xmlns:a16="http://schemas.microsoft.com/office/drawing/2014/main" val="1616443552"/>
                    </a:ext>
                  </a:extLst>
                </a:gridCol>
              </a:tblGrid>
              <a:tr h="485687">
                <a:tc>
                  <a:txBody>
                    <a:bodyPr/>
                    <a:lstStyle/>
                    <a:p>
                      <a:pPr>
                        <a:lnSpc>
                          <a:spcPct val="115000"/>
                        </a:lnSpc>
                        <a:spcAft>
                          <a:spcPts val="0"/>
                        </a:spcAft>
                      </a:pPr>
                      <a:r>
                        <a:rPr lang="tr-TR" sz="1100">
                          <a:effectLst/>
                        </a:rPr>
                        <a:t>Çiğ süt örnekleri</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Pseudomonas </a:t>
                      </a:r>
                    </a:p>
                    <a:p>
                      <a:pPr>
                        <a:lnSpc>
                          <a:spcPct val="115000"/>
                        </a:lnSpc>
                        <a:spcAft>
                          <a:spcPts val="0"/>
                        </a:spcAft>
                      </a:pPr>
                      <a:r>
                        <a:rPr lang="tr-TR" sz="1100">
                          <a:effectLst/>
                        </a:rPr>
                        <a:t> </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Koliform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Yersina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Aeromonas</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Favobacterium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Achromobacter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Campylobacter</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343379512"/>
                  </a:ext>
                </a:extLst>
              </a:tr>
              <a:tr h="234737">
                <a:tc>
                  <a:txBody>
                    <a:bodyPr/>
                    <a:lstStyle/>
                    <a:p>
                      <a:pPr>
                        <a:lnSpc>
                          <a:spcPct val="115000"/>
                        </a:lnSpc>
                        <a:spcAft>
                          <a:spcPts val="0"/>
                        </a:spcAft>
                      </a:pPr>
                      <a:r>
                        <a:rPr lang="tr-TR" sz="1100">
                          <a:effectLst/>
                        </a:rPr>
                        <a:t>A1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4.2825</a:t>
                      </a:r>
                      <a:r>
                        <a:rPr lang="tr-TR" sz="1100" baseline="30000">
                          <a:effectLst/>
                        </a:rPr>
                        <a:t>ab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3.0205</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5.2780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2.6610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5.4370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4.4585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057952853"/>
                  </a:ext>
                </a:extLst>
              </a:tr>
              <a:tr h="234737">
                <a:tc>
                  <a:txBody>
                    <a:bodyPr/>
                    <a:lstStyle/>
                    <a:p>
                      <a:pPr>
                        <a:lnSpc>
                          <a:spcPct val="115000"/>
                        </a:lnSpc>
                        <a:spcAft>
                          <a:spcPts val="0"/>
                        </a:spcAft>
                      </a:pPr>
                      <a:r>
                        <a:rPr lang="tr-TR" sz="1100">
                          <a:effectLst/>
                        </a:rPr>
                        <a:t>B1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4.6255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3.4295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5.7370</a:t>
                      </a:r>
                      <a:r>
                        <a:rPr lang="tr-TR" sz="1100" baseline="30000">
                          <a:effectLst/>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dirty="0">
                          <a:effectLst/>
                        </a:rPr>
                        <a:t>4.2380</a:t>
                      </a:r>
                      <a:r>
                        <a:rPr lang="tr-TR" sz="1100" baseline="30000" dirty="0">
                          <a:effectLst/>
                        </a:rPr>
                        <a:t>c</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6.0860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4.1145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739738340"/>
                  </a:ext>
                </a:extLst>
              </a:tr>
              <a:tr h="234737">
                <a:tc>
                  <a:txBody>
                    <a:bodyPr/>
                    <a:lstStyle/>
                    <a:p>
                      <a:pPr>
                        <a:lnSpc>
                          <a:spcPct val="115000"/>
                        </a:lnSpc>
                        <a:spcAft>
                          <a:spcPts val="0"/>
                        </a:spcAft>
                      </a:pPr>
                      <a:r>
                        <a:rPr lang="tr-TR" sz="1100">
                          <a:effectLst/>
                        </a:rPr>
                        <a:t>C1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4.8490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3.7190</a:t>
                      </a:r>
                      <a:r>
                        <a:rPr lang="tr-TR" sz="1100" baseline="30000">
                          <a:effectLst/>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4.7115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4.8115</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5.9795</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4.3310</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275976852"/>
                  </a:ext>
                </a:extLst>
              </a:tr>
              <a:tr h="234737">
                <a:tc>
                  <a:txBody>
                    <a:bodyPr/>
                    <a:lstStyle/>
                    <a:p>
                      <a:pPr>
                        <a:lnSpc>
                          <a:spcPct val="115000"/>
                        </a:lnSpc>
                        <a:spcAft>
                          <a:spcPts val="0"/>
                        </a:spcAft>
                      </a:pPr>
                      <a:r>
                        <a:rPr lang="tr-TR" sz="1100">
                          <a:effectLst/>
                        </a:rPr>
                        <a:t>D1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3.7310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3.8005</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2.4620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4.6470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2.5730</a:t>
                      </a:r>
                      <a:r>
                        <a:rPr lang="tr-TR" sz="1100" baseline="30000">
                          <a:effectLst/>
                        </a:rPr>
                        <a:t>a</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3871927728"/>
                  </a:ext>
                </a:extLst>
              </a:tr>
              <a:tr h="234737">
                <a:tc>
                  <a:txBody>
                    <a:bodyPr/>
                    <a:lstStyle/>
                    <a:p>
                      <a:pPr>
                        <a:lnSpc>
                          <a:spcPct val="115000"/>
                        </a:lnSpc>
                        <a:spcAft>
                          <a:spcPts val="0"/>
                        </a:spcAft>
                      </a:pPr>
                      <a:r>
                        <a:rPr lang="tr-TR" sz="1100">
                          <a:effectLst/>
                        </a:rPr>
                        <a:t>E1</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4.9055</a:t>
                      </a:r>
                      <a:r>
                        <a:rPr lang="tr-TR" sz="1100" baseline="30000">
                          <a:effectLst/>
                        </a:rPr>
                        <a:t>b</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4.9720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5.2030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4.3890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6.5205</a:t>
                      </a:r>
                      <a:r>
                        <a:rPr lang="tr-TR" sz="1100" baseline="30000">
                          <a:effectLst/>
                        </a:rPr>
                        <a:t>d</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4.9750</a:t>
                      </a:r>
                      <a:r>
                        <a:rPr lang="tr-TR" sz="1100" baseline="30000">
                          <a:effectLst/>
                        </a:rPr>
                        <a:t>c</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0.000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2120325270"/>
                  </a:ext>
                </a:extLst>
              </a:tr>
              <a:tr h="234737">
                <a:tc>
                  <a:txBody>
                    <a:bodyPr/>
                    <a:lstStyle/>
                    <a:p>
                      <a:pPr>
                        <a:lnSpc>
                          <a:spcPct val="115000"/>
                        </a:lnSpc>
                        <a:spcAft>
                          <a:spcPts val="0"/>
                        </a:spcAft>
                      </a:pPr>
                      <a:r>
                        <a:rPr lang="tr-TR" sz="1100">
                          <a:effectLst/>
                        </a:rPr>
                        <a:t>TOPLAM</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4.4787</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3.9883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4.6783</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dirty="0">
                          <a:effectLst/>
                        </a:rPr>
                        <a:t>3.2199</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5.7340</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a:effectLst/>
                        </a:rPr>
                        <a:t>4.0904</a:t>
                      </a:r>
                      <a:endParaRPr lang="tr-T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15000"/>
                        </a:lnSpc>
                        <a:spcAft>
                          <a:spcPts val="0"/>
                        </a:spcAft>
                      </a:pPr>
                      <a:r>
                        <a:rPr lang="tr-TR" sz="1100" dirty="0">
                          <a:effectLst/>
                        </a:rPr>
                        <a:t>0.000</a:t>
                      </a:r>
                      <a:endParaRPr lang="tr-T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 xmlns:a16="http://schemas.microsoft.com/office/drawing/2014/main" val="1691804506"/>
                  </a:ext>
                </a:extLst>
              </a:tr>
            </a:tbl>
          </a:graphicData>
        </a:graphic>
      </p:graphicFrame>
      <p:sp>
        <p:nvSpPr>
          <p:cNvPr id="7" name="Dikdörtgen 6">
            <a:extLst>
              <a:ext uri="{FF2B5EF4-FFF2-40B4-BE49-F238E27FC236}">
                <a16:creationId xmlns="" xmlns:a16="http://schemas.microsoft.com/office/drawing/2014/main" id="{F276A891-179A-4A10-A152-5B5EF0DFE01D}"/>
              </a:ext>
            </a:extLst>
          </p:cNvPr>
          <p:cNvSpPr/>
          <p:nvPr/>
        </p:nvSpPr>
        <p:spPr>
          <a:xfrm>
            <a:off x="957943" y="5775649"/>
            <a:ext cx="9156442" cy="949299"/>
          </a:xfrm>
          <a:prstGeom prst="rect">
            <a:avLst/>
          </a:prstGeom>
        </p:spPr>
        <p:txBody>
          <a:bodyPr wrap="square">
            <a:spAutoFit/>
          </a:bodyPr>
          <a:lstStyle/>
          <a:p>
            <a:pPr marL="342900" indent="-342900">
              <a:lnSpc>
                <a:spcPct val="115000"/>
              </a:lnSpc>
              <a:spcAft>
                <a:spcPts val="1000"/>
              </a:spcAft>
              <a:buFont typeface="Symbol" panose="05050102010706020507" pitchFamily="18" charset="2"/>
              <a:buChar char=""/>
            </a:pPr>
            <a:r>
              <a:rPr lang="tr-TR" sz="1400" b="1" dirty="0">
                <a:latin typeface="Calibri" panose="020F0502020204030204" pitchFamily="34" charset="0"/>
                <a:ea typeface="Calibri" panose="020F0502020204030204" pitchFamily="34" charset="0"/>
                <a:cs typeface="Times New Roman" panose="02020603050405020304" pitchFamily="18" charset="0"/>
              </a:rPr>
              <a:t>Çizelge 1.2 : </a:t>
            </a:r>
            <a:r>
              <a:rPr lang="tr-TR" sz="1400" dirty="0">
                <a:latin typeface="Calibri" panose="020F0502020204030204" pitchFamily="34" charset="0"/>
                <a:ea typeface="Calibri" panose="020F0502020204030204" pitchFamily="34" charset="0"/>
                <a:cs typeface="Times New Roman" panose="02020603050405020304" pitchFamily="18" charset="0"/>
              </a:rPr>
              <a:t>UHT Süte işlenen Çiğ Sütlerde Belirlenen G (-) </a:t>
            </a:r>
            <a:r>
              <a:rPr lang="tr-TR" sz="1400" dirty="0" err="1">
                <a:latin typeface="Calibri" panose="020F0502020204030204" pitchFamily="34" charset="0"/>
                <a:ea typeface="Calibri" panose="020F0502020204030204" pitchFamily="34" charset="0"/>
                <a:cs typeface="Times New Roman" panose="02020603050405020304" pitchFamily="18" charset="0"/>
              </a:rPr>
              <a:t>Psikrotrofların</a:t>
            </a:r>
            <a:r>
              <a:rPr lang="tr-TR" sz="1400" dirty="0">
                <a:latin typeface="Calibri" panose="020F0502020204030204" pitchFamily="34" charset="0"/>
                <a:ea typeface="Calibri" panose="020F0502020204030204" pitchFamily="34" charset="0"/>
                <a:cs typeface="Times New Roman" panose="02020603050405020304" pitchFamily="18" charset="0"/>
              </a:rPr>
              <a:t> </a:t>
            </a:r>
            <a:r>
              <a:rPr lang="tr-TR" sz="1400" dirty="0" err="1">
                <a:latin typeface="Calibri" panose="020F0502020204030204" pitchFamily="34" charset="0"/>
                <a:ea typeface="Calibri" panose="020F0502020204030204" pitchFamily="34" charset="0"/>
                <a:cs typeface="Times New Roman" panose="02020603050405020304" pitchFamily="18" charset="0"/>
              </a:rPr>
              <a:t>Genus</a:t>
            </a:r>
            <a:r>
              <a:rPr lang="tr-TR" sz="1400" dirty="0">
                <a:latin typeface="Calibri" panose="020F0502020204030204" pitchFamily="34" charset="0"/>
                <a:ea typeface="Calibri" panose="020F0502020204030204" pitchFamily="34" charset="0"/>
                <a:cs typeface="Times New Roman" panose="02020603050405020304" pitchFamily="18" charset="0"/>
              </a:rPr>
              <a:t> Düzeyinde Dağılımı  ( </a:t>
            </a:r>
            <a:r>
              <a:rPr lang="tr-TR" sz="1400" dirty="0" err="1">
                <a:latin typeface="Calibri" panose="020F0502020204030204" pitchFamily="34" charset="0"/>
                <a:ea typeface="Calibri" panose="020F0502020204030204" pitchFamily="34" charset="0"/>
                <a:cs typeface="Times New Roman" panose="02020603050405020304" pitchFamily="18" charset="0"/>
              </a:rPr>
              <a:t>log</a:t>
            </a:r>
            <a:r>
              <a:rPr lang="tr-TR" sz="1400" dirty="0">
                <a:latin typeface="Calibri" panose="020F0502020204030204" pitchFamily="34" charset="0"/>
                <a:ea typeface="Calibri" panose="020F0502020204030204" pitchFamily="34" charset="0"/>
                <a:cs typeface="Times New Roman" panose="02020603050405020304" pitchFamily="18" charset="0"/>
              </a:rPr>
              <a:t> </a:t>
            </a:r>
            <a:r>
              <a:rPr lang="tr-TR" sz="1400" dirty="0" err="1">
                <a:latin typeface="Calibri" panose="020F0502020204030204" pitchFamily="34" charset="0"/>
                <a:ea typeface="Calibri" panose="020F0502020204030204" pitchFamily="34" charset="0"/>
                <a:cs typeface="Times New Roman" panose="02020603050405020304" pitchFamily="18" charset="0"/>
              </a:rPr>
              <a:t>cfu</a:t>
            </a:r>
            <a:r>
              <a:rPr lang="tr-TR" sz="1400" dirty="0">
                <a:latin typeface="Calibri" panose="020F0502020204030204" pitchFamily="34" charset="0"/>
                <a:ea typeface="Calibri" panose="020F0502020204030204" pitchFamily="34" charset="0"/>
                <a:cs typeface="Times New Roman" panose="02020603050405020304" pitchFamily="18" charset="0"/>
              </a:rPr>
              <a:t>/ml) (Yılmaz, 2007 yüksek lisans çalışması) </a:t>
            </a:r>
          </a:p>
          <a:p>
            <a:pPr marL="342900" lvl="0" indent="-342900">
              <a:lnSpc>
                <a:spcPct val="115000"/>
              </a:lnSpc>
              <a:spcAft>
                <a:spcPts val="1000"/>
              </a:spcAft>
              <a:buFont typeface="Symbol" panose="05050102010706020507" pitchFamily="18" charset="2"/>
              <a:buChar char=""/>
            </a:pPr>
            <a:endParaRPr lang="tr-TR" sz="14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7932293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E791EDB-11F8-4096-AE89-5C2F83491F30}"/>
              </a:ext>
            </a:extLst>
          </p:cNvPr>
          <p:cNvSpPr>
            <a:spLocks noGrp="1"/>
          </p:cNvSpPr>
          <p:nvPr>
            <p:ph idx="1"/>
          </p:nvPr>
        </p:nvSpPr>
        <p:spPr>
          <a:xfrm>
            <a:off x="886408" y="447870"/>
            <a:ext cx="9163445" cy="5800530"/>
          </a:xfrm>
        </p:spPr>
        <p:txBody>
          <a:bodyPr>
            <a:normAutofit fontScale="92500" lnSpcReduction="20000"/>
          </a:bodyPr>
          <a:lstStyle/>
          <a:p>
            <a:r>
              <a:rPr lang="tr-TR" b="1" dirty="0">
                <a:solidFill>
                  <a:schemeClr val="bg2">
                    <a:lumMod val="50000"/>
                  </a:schemeClr>
                </a:solidFill>
              </a:rPr>
              <a:t>4.2.1. </a:t>
            </a:r>
            <a:r>
              <a:rPr lang="tr-TR" b="1" dirty="0" err="1">
                <a:solidFill>
                  <a:schemeClr val="bg2">
                    <a:lumMod val="50000"/>
                  </a:schemeClr>
                </a:solidFill>
              </a:rPr>
              <a:t>Psikrotrof</a:t>
            </a:r>
            <a:r>
              <a:rPr lang="tr-TR" b="1" dirty="0">
                <a:solidFill>
                  <a:schemeClr val="bg2">
                    <a:lumMod val="50000"/>
                  </a:schemeClr>
                </a:solidFill>
              </a:rPr>
              <a:t> Bakteri </a:t>
            </a:r>
            <a:r>
              <a:rPr lang="tr-TR" b="1" dirty="0" err="1">
                <a:solidFill>
                  <a:schemeClr val="bg2">
                    <a:lumMod val="50000"/>
                  </a:schemeClr>
                </a:solidFill>
              </a:rPr>
              <a:t>Lipazlarının</a:t>
            </a:r>
            <a:r>
              <a:rPr lang="tr-TR" b="1" dirty="0">
                <a:solidFill>
                  <a:schemeClr val="bg2">
                    <a:lumMod val="50000"/>
                  </a:schemeClr>
                </a:solidFill>
              </a:rPr>
              <a:t> Süt Ürünlerindeki Etkileri</a:t>
            </a:r>
          </a:p>
          <a:p>
            <a:r>
              <a:rPr lang="tr-TR" dirty="0"/>
              <a:t>Diğer </a:t>
            </a:r>
            <a:r>
              <a:rPr lang="tr-TR" dirty="0" err="1"/>
              <a:t>lipolitik</a:t>
            </a:r>
            <a:r>
              <a:rPr lang="tr-TR" dirty="0"/>
              <a:t> organizmaların bozulmaya neden olabilmesine rağmen krema ve tereyağında </a:t>
            </a:r>
            <a:r>
              <a:rPr lang="tr-TR" dirty="0" err="1"/>
              <a:t>psikrotrofların</a:t>
            </a:r>
            <a:r>
              <a:rPr lang="tr-TR" dirty="0"/>
              <a:t> oluşturduğu </a:t>
            </a:r>
            <a:r>
              <a:rPr lang="tr-TR" dirty="0" err="1"/>
              <a:t>lipazların</a:t>
            </a:r>
            <a:r>
              <a:rPr lang="tr-TR" dirty="0"/>
              <a:t> etkileri daha çok ürünlerin yüzeyinde mikroorganizmaya has pigmentlerden kaynaklanan, farklı renklerde lekeler şeklinde kendini gösterir. Ayrıca tat ve aroma bakımından hissedilen değişimler de ilginçtir. </a:t>
            </a:r>
            <a:r>
              <a:rPr lang="tr-TR" dirty="0" err="1"/>
              <a:t>Lipolitik</a:t>
            </a:r>
            <a:r>
              <a:rPr lang="tr-TR" dirty="0"/>
              <a:t> özellikteki mayalar ve küflerin kültürlü </a:t>
            </a:r>
            <a:r>
              <a:rPr lang="tr-TR" b="1" dirty="0"/>
              <a:t>tereyağı ve kremada</a:t>
            </a:r>
            <a:r>
              <a:rPr lang="tr-TR" dirty="0"/>
              <a:t> bozulmalarına neden oldukları çok eskiden beri bilinmektedir </a:t>
            </a:r>
            <a:r>
              <a:rPr lang="tr-TR" b="1" dirty="0"/>
              <a:t>(Richard, 1992). </a:t>
            </a:r>
            <a:endParaRPr lang="tr-TR" dirty="0"/>
          </a:p>
          <a:p>
            <a:r>
              <a:rPr lang="tr-TR" dirty="0"/>
              <a:t>Tereyağının yüzeyindeki lekelerin özellikle </a:t>
            </a:r>
            <a:r>
              <a:rPr lang="tr-TR" dirty="0" err="1"/>
              <a:t>Pseudomonas</a:t>
            </a:r>
            <a:r>
              <a:rPr lang="tr-TR" dirty="0"/>
              <a:t> türleri başta olmak üzere </a:t>
            </a:r>
            <a:r>
              <a:rPr lang="tr-TR" dirty="0" err="1"/>
              <a:t>psikrotrof</a:t>
            </a:r>
            <a:r>
              <a:rPr lang="tr-TR" dirty="0"/>
              <a:t> bakterilerle doğrudan ilgili olduğu görünmektedir. Temel olarak bu tür hatalar kremanın pastörizasyonunu takiben çiğ sütte rastlanan </a:t>
            </a:r>
            <a:r>
              <a:rPr lang="tr-TR" dirty="0" err="1"/>
              <a:t>psikrotfrofların</a:t>
            </a:r>
            <a:r>
              <a:rPr lang="tr-TR" dirty="0"/>
              <a:t> </a:t>
            </a:r>
            <a:r>
              <a:rPr lang="tr-TR" dirty="0" err="1"/>
              <a:t>lipazlarından</a:t>
            </a:r>
            <a:r>
              <a:rPr lang="tr-TR" dirty="0"/>
              <a:t> ileri gelmektedir. </a:t>
            </a:r>
          </a:p>
          <a:p>
            <a:r>
              <a:rPr lang="tr-TR" b="1" dirty="0" err="1"/>
              <a:t>Kishonti</a:t>
            </a:r>
            <a:r>
              <a:rPr lang="tr-TR" b="1" dirty="0"/>
              <a:t> ve </a:t>
            </a:r>
            <a:r>
              <a:rPr lang="tr-TR" b="1" dirty="0" err="1"/>
              <a:t>Sjöström</a:t>
            </a:r>
            <a:r>
              <a:rPr lang="tr-TR" b="1" dirty="0"/>
              <a:t> (1970) </a:t>
            </a:r>
            <a:r>
              <a:rPr lang="tr-TR" dirty="0"/>
              <a:t>sütteki bir </a:t>
            </a:r>
            <a:r>
              <a:rPr lang="tr-TR" dirty="0" err="1"/>
              <a:t>Pseudomonas</a:t>
            </a:r>
            <a:r>
              <a:rPr lang="tr-TR" dirty="0"/>
              <a:t> </a:t>
            </a:r>
            <a:r>
              <a:rPr lang="tr-TR" dirty="0" err="1"/>
              <a:t>lipazının</a:t>
            </a:r>
            <a:r>
              <a:rPr lang="tr-TR" dirty="0"/>
              <a:t>  %80 inin kremada, daha sonra da </a:t>
            </a:r>
            <a:r>
              <a:rPr lang="tr-TR" dirty="0" err="1"/>
              <a:t>terayağında</a:t>
            </a:r>
            <a:r>
              <a:rPr lang="tr-TR" dirty="0"/>
              <a:t> konsantre olduğunu bildirmişler ve bulaşan </a:t>
            </a:r>
            <a:r>
              <a:rPr lang="tr-TR" dirty="0" err="1"/>
              <a:t>lipaz</a:t>
            </a:r>
            <a:r>
              <a:rPr lang="tr-TR" dirty="0"/>
              <a:t> nedeniyle tereyağı 2 gün sonra acılaşmıştır.</a:t>
            </a:r>
          </a:p>
          <a:p>
            <a:r>
              <a:rPr lang="tr-TR" dirty="0" err="1"/>
              <a:t>Lipolitik</a:t>
            </a:r>
            <a:r>
              <a:rPr lang="tr-TR" dirty="0"/>
              <a:t> </a:t>
            </a:r>
            <a:r>
              <a:rPr lang="tr-TR" dirty="0" err="1"/>
              <a:t>psikrotroflarla</a:t>
            </a:r>
            <a:r>
              <a:rPr lang="tr-TR" dirty="0"/>
              <a:t> önceden aşılanan çiğ sütlerden yapılan </a:t>
            </a:r>
            <a:r>
              <a:rPr lang="tr-TR" b="1" dirty="0"/>
              <a:t>peynirlerin</a:t>
            </a:r>
            <a:r>
              <a:rPr lang="tr-TR" dirty="0"/>
              <a:t>, ardıl ısıya dayanıklı </a:t>
            </a:r>
            <a:r>
              <a:rPr lang="tr-TR" dirty="0" err="1"/>
              <a:t>lipazlar</a:t>
            </a:r>
            <a:r>
              <a:rPr lang="tr-TR" dirty="0"/>
              <a:t> nedeniyle normal olmayan seviyede, yüksek konsantrasyonda serbest yağ asidi içerdikleri belirlenmiştir. Nitekim yapılan bir çalışmada çiğ sütte </a:t>
            </a:r>
            <a:r>
              <a:rPr lang="tr-TR" i="1" dirty="0" err="1"/>
              <a:t>Alcaligenes</a:t>
            </a:r>
            <a:r>
              <a:rPr lang="tr-TR" i="1" dirty="0"/>
              <a:t> </a:t>
            </a:r>
            <a:r>
              <a:rPr lang="tr-TR" i="1" dirty="0" err="1"/>
              <a:t>viscolactis’</a:t>
            </a:r>
            <a:r>
              <a:rPr lang="tr-TR" dirty="0" err="1"/>
              <a:t>in</a:t>
            </a:r>
            <a:r>
              <a:rPr lang="tr-TR" dirty="0"/>
              <a:t> ancak 3.6x10 6 </a:t>
            </a:r>
            <a:r>
              <a:rPr lang="tr-TR" dirty="0" err="1"/>
              <a:t>cfu</a:t>
            </a:r>
            <a:r>
              <a:rPr lang="tr-TR" dirty="0"/>
              <a:t>/ml kadar çoğaldıktan sonra pastörizasyona dayanan (74 °C /10 s) ve bu sütten yapılan </a:t>
            </a:r>
            <a:r>
              <a:rPr lang="tr-TR" dirty="0" err="1"/>
              <a:t>Dutch</a:t>
            </a:r>
            <a:r>
              <a:rPr lang="tr-TR" dirty="0"/>
              <a:t> peynirinde yüksek </a:t>
            </a:r>
            <a:r>
              <a:rPr lang="tr-TR" dirty="0" err="1"/>
              <a:t>lipolize</a:t>
            </a:r>
            <a:r>
              <a:rPr lang="tr-TR" dirty="0"/>
              <a:t> neden olan bir </a:t>
            </a:r>
            <a:r>
              <a:rPr lang="tr-TR" dirty="0" err="1"/>
              <a:t>lipaz</a:t>
            </a:r>
            <a:r>
              <a:rPr lang="tr-TR" dirty="0"/>
              <a:t> ürettiği saptanmıştır</a:t>
            </a:r>
            <a:r>
              <a:rPr lang="tr-TR" b="1" dirty="0"/>
              <a:t>. (</a:t>
            </a:r>
            <a:r>
              <a:rPr lang="tr-TR" b="1" dirty="0" err="1"/>
              <a:t>Driessen</a:t>
            </a:r>
            <a:r>
              <a:rPr lang="tr-TR" b="1" dirty="0"/>
              <a:t> ve </a:t>
            </a:r>
            <a:r>
              <a:rPr lang="tr-TR" b="1" dirty="0" err="1"/>
              <a:t>Stadhauders</a:t>
            </a:r>
            <a:r>
              <a:rPr lang="tr-TR" b="1" dirty="0"/>
              <a:t>, 1971). </a:t>
            </a:r>
          </a:p>
          <a:p>
            <a:endParaRPr lang="tr-TR" dirty="0"/>
          </a:p>
        </p:txBody>
      </p:sp>
    </p:spTree>
    <p:extLst>
      <p:ext uri="{BB962C8B-B14F-4D97-AF65-F5344CB8AC3E}">
        <p14:creationId xmlns:p14="http://schemas.microsoft.com/office/powerpoint/2010/main" val="6565375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03A11AA-4BA1-49B1-B31C-F85883B77669}"/>
              </a:ext>
            </a:extLst>
          </p:cNvPr>
          <p:cNvSpPr>
            <a:spLocks noGrp="1"/>
          </p:cNvSpPr>
          <p:nvPr>
            <p:ph idx="1"/>
          </p:nvPr>
        </p:nvSpPr>
        <p:spPr>
          <a:xfrm>
            <a:off x="550506" y="382556"/>
            <a:ext cx="10916816" cy="6475444"/>
          </a:xfrm>
        </p:spPr>
        <p:txBody>
          <a:bodyPr>
            <a:normAutofit fontScale="92500" lnSpcReduction="20000"/>
          </a:bodyPr>
          <a:lstStyle/>
          <a:p>
            <a:r>
              <a:rPr lang="tr-TR" dirty="0"/>
              <a:t>Depolanmış çiğ sütten yapılan </a:t>
            </a:r>
            <a:r>
              <a:rPr lang="tr-TR" dirty="0" err="1"/>
              <a:t>Kamember</a:t>
            </a:r>
            <a:r>
              <a:rPr lang="tr-TR" dirty="0"/>
              <a:t> peynirinde de </a:t>
            </a:r>
            <a:r>
              <a:rPr lang="tr-TR" dirty="0" err="1"/>
              <a:t>lipolitik</a:t>
            </a:r>
            <a:r>
              <a:rPr lang="tr-TR" dirty="0"/>
              <a:t> acılık oluşumundan bahsedilmiştir. </a:t>
            </a:r>
            <a:r>
              <a:rPr lang="tr-TR" dirty="0" err="1"/>
              <a:t>Çeddar</a:t>
            </a:r>
            <a:r>
              <a:rPr lang="tr-TR" dirty="0"/>
              <a:t> peyniri yapımında kullanılan 10</a:t>
            </a:r>
            <a:r>
              <a:rPr lang="tr-TR" baseline="30000" dirty="0"/>
              <a:t>7 </a:t>
            </a:r>
            <a:r>
              <a:rPr lang="tr-TR" dirty="0" err="1"/>
              <a:t>cfu</a:t>
            </a:r>
            <a:r>
              <a:rPr lang="tr-TR" dirty="0"/>
              <a:t>/ml den daha yüksek oranda bulunan </a:t>
            </a:r>
            <a:r>
              <a:rPr lang="tr-TR" dirty="0" err="1"/>
              <a:t>lipolitik</a:t>
            </a:r>
            <a:r>
              <a:rPr lang="tr-TR" dirty="0"/>
              <a:t> </a:t>
            </a:r>
            <a:r>
              <a:rPr lang="tr-TR" dirty="0" err="1"/>
              <a:t>psikrotrof</a:t>
            </a:r>
            <a:r>
              <a:rPr lang="tr-TR" dirty="0"/>
              <a:t> bakterilerin 4 aylık depolamadan sonra peynirde acılık oluşturan ve ısıya dayanıklı </a:t>
            </a:r>
            <a:r>
              <a:rPr lang="tr-TR" dirty="0" err="1"/>
              <a:t>lipaz</a:t>
            </a:r>
            <a:r>
              <a:rPr lang="tr-TR" dirty="0"/>
              <a:t> ürettikleri belirlenmiştir. </a:t>
            </a:r>
            <a:r>
              <a:rPr lang="tr-TR" i="1" dirty="0" err="1"/>
              <a:t>Ps.fluorescens</a:t>
            </a:r>
            <a:r>
              <a:rPr lang="tr-TR" dirty="0"/>
              <a:t> (AR11), ise aynı etkiyi, anı koşullarda sadece 2 ay sonra göstermiştir. Flora içeren depolanmış sütlerden yapılan</a:t>
            </a:r>
          </a:p>
          <a:p>
            <a:r>
              <a:rPr lang="tr-TR" dirty="0"/>
              <a:t>Oluşan acı tat, düşük sayıda </a:t>
            </a:r>
            <a:r>
              <a:rPr lang="tr-TR" dirty="0" err="1"/>
              <a:t>psikrotrof</a:t>
            </a:r>
            <a:r>
              <a:rPr lang="tr-TR" dirty="0"/>
              <a:t> flora içeren depolanmış sütlerden yapılan kontrol peynirlerindeki (FFA) serbest yağ asidi konsantrasyonlarından 3-10 kat fazla </a:t>
            </a:r>
            <a:r>
              <a:rPr lang="tr-TR" dirty="0" err="1"/>
              <a:t>FFa</a:t>
            </a:r>
            <a:r>
              <a:rPr lang="tr-TR" dirty="0"/>
              <a:t> konsantrasyonlarına bağlamıştır. </a:t>
            </a:r>
            <a:r>
              <a:rPr lang="tr-TR" i="1" dirty="0" err="1"/>
              <a:t>Ps</a:t>
            </a:r>
            <a:r>
              <a:rPr lang="tr-TR" i="1" dirty="0"/>
              <a:t>. </a:t>
            </a:r>
            <a:r>
              <a:rPr lang="tr-TR" i="1" dirty="0" err="1"/>
              <a:t>Florescens</a:t>
            </a:r>
            <a:r>
              <a:rPr lang="tr-TR" i="1" dirty="0"/>
              <a:t> </a:t>
            </a:r>
            <a:r>
              <a:rPr lang="tr-TR" dirty="0"/>
              <a:t>AR11’in etkisi, organizmanın hücreden arındırılmış </a:t>
            </a:r>
            <a:r>
              <a:rPr lang="tr-TR" dirty="0" err="1"/>
              <a:t>süpernatantından</a:t>
            </a:r>
            <a:r>
              <a:rPr lang="tr-TR" dirty="0"/>
              <a:t> elde edilen bir </a:t>
            </a:r>
            <a:r>
              <a:rPr lang="tr-TR" dirty="0" err="1"/>
              <a:t>preparasyonda</a:t>
            </a:r>
            <a:r>
              <a:rPr lang="tr-TR" dirty="0"/>
              <a:t> incelenmiştir. Buna göre acılığı, ısıya dayanıklı, </a:t>
            </a:r>
            <a:r>
              <a:rPr lang="tr-TR" dirty="0" err="1"/>
              <a:t>ekstraselüler</a:t>
            </a:r>
            <a:r>
              <a:rPr lang="tr-TR" dirty="0"/>
              <a:t> bir enzim oluşturduğu doğrulanmıştır. Aynı </a:t>
            </a:r>
            <a:r>
              <a:rPr lang="tr-TR" dirty="0" err="1"/>
              <a:t>suş</a:t>
            </a:r>
            <a:r>
              <a:rPr lang="tr-TR" dirty="0"/>
              <a:t> kullanılarak </a:t>
            </a:r>
            <a:r>
              <a:rPr lang="tr-TR" dirty="0" err="1"/>
              <a:t>ardarda</a:t>
            </a:r>
            <a:r>
              <a:rPr lang="tr-TR" dirty="0"/>
              <a:t> yapılan denemelerde, pastörizasyon öncesi 3-5x10</a:t>
            </a:r>
            <a:r>
              <a:rPr lang="tr-TR" baseline="30000" dirty="0"/>
              <a:t>6</a:t>
            </a:r>
            <a:r>
              <a:rPr lang="tr-TR" dirty="0"/>
              <a:t> </a:t>
            </a:r>
            <a:r>
              <a:rPr lang="tr-TR" dirty="0" err="1"/>
              <a:t>cfu</a:t>
            </a:r>
            <a:r>
              <a:rPr lang="tr-TR" dirty="0"/>
              <a:t>/ml  canlı hücre bulunan çiğ sütten yapılan </a:t>
            </a:r>
            <a:r>
              <a:rPr lang="tr-TR" dirty="0" err="1"/>
              <a:t>Çeddar</a:t>
            </a:r>
            <a:r>
              <a:rPr lang="tr-TR" dirty="0"/>
              <a:t> peynirinde acılığın 6-8 ay içinde geliştiği görülmüştür. Pratikte böyle bir olguyla karşılaşmak işletmeler açısından önemli riskler doğurduğundan bu tür uygulamaları işletme bazında gerçekleştirmek mümkün değildir. Ayrıca çiğ sütlerde bulunan mikroorganizma sayısı ve çeşitliliği bölgelere, mevsimlere, işletmelere ve elde ediliş şekillerine göre oldukça farklılık gösterir. </a:t>
            </a:r>
          </a:p>
          <a:p>
            <a:r>
              <a:rPr lang="tr-TR" dirty="0"/>
              <a:t>Araştırıcılar serbest yağ asidi miktarının UHT sütlerde çiğ süte kıyasla daha yüksek olduğunu belirtmiştirler.  </a:t>
            </a:r>
            <a:r>
              <a:rPr lang="tr-TR" b="1" dirty="0"/>
              <a:t>Yılmaz (2007), </a:t>
            </a:r>
            <a:r>
              <a:rPr lang="tr-TR" dirty="0"/>
              <a:t>çiğ sütteki </a:t>
            </a:r>
            <a:r>
              <a:rPr lang="tr-TR" dirty="0" err="1"/>
              <a:t>psikrotrof</a:t>
            </a:r>
            <a:r>
              <a:rPr lang="tr-TR" dirty="0"/>
              <a:t> floranın UHT süt kalitesine etkisini incelediği araştırmasında, çiğ sütlerde serbest yağ asidi miktarını ortalama olarak 0.346meq/g düzeyinde belirlemiştir. Aynı sütlerden yapılan UHT sütlerde bu değer 0.556meq/g olarak tespit edilmiştir. Araştırıcı, </a:t>
            </a:r>
            <a:r>
              <a:rPr lang="tr-TR" dirty="0" err="1"/>
              <a:t>trigliseritlerden</a:t>
            </a:r>
            <a:r>
              <a:rPr lang="tr-TR" dirty="0"/>
              <a:t> serbest yağ asitlerinin ortaya çıkmasında özellikle yüksek sıcaklıklarda bile </a:t>
            </a:r>
            <a:r>
              <a:rPr lang="tr-TR" dirty="0" err="1"/>
              <a:t>inaktif</a:t>
            </a:r>
            <a:r>
              <a:rPr lang="tr-TR" dirty="0"/>
              <a:t> hale getirilemeyen ve </a:t>
            </a:r>
            <a:r>
              <a:rPr lang="tr-TR" dirty="0" err="1"/>
              <a:t>pseudomonas</a:t>
            </a:r>
            <a:r>
              <a:rPr lang="tr-TR" dirty="0"/>
              <a:t> türleri tarafından sentezlenen hücre içi </a:t>
            </a:r>
            <a:r>
              <a:rPr lang="tr-TR" dirty="0" err="1"/>
              <a:t>lipaz</a:t>
            </a:r>
            <a:r>
              <a:rPr lang="tr-TR" dirty="0"/>
              <a:t> enziminin rol oynadığı bildirilmiştir</a:t>
            </a:r>
          </a:p>
          <a:p>
            <a:endParaRPr lang="tr-TR" dirty="0"/>
          </a:p>
        </p:txBody>
      </p:sp>
    </p:spTree>
    <p:extLst>
      <p:ext uri="{BB962C8B-B14F-4D97-AF65-F5344CB8AC3E}">
        <p14:creationId xmlns:p14="http://schemas.microsoft.com/office/powerpoint/2010/main" val="181298526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CBA7A53F-C284-4DD8-92FF-109A305E7BC3}"/>
              </a:ext>
            </a:extLst>
          </p:cNvPr>
          <p:cNvSpPr>
            <a:spLocks noGrp="1"/>
          </p:cNvSpPr>
          <p:nvPr>
            <p:ph idx="1"/>
          </p:nvPr>
        </p:nvSpPr>
        <p:spPr>
          <a:xfrm>
            <a:off x="681136" y="373224"/>
            <a:ext cx="9368718" cy="5875175"/>
          </a:xfrm>
        </p:spPr>
        <p:txBody>
          <a:bodyPr>
            <a:normAutofit lnSpcReduction="10000"/>
          </a:bodyPr>
          <a:lstStyle/>
          <a:p>
            <a:r>
              <a:rPr lang="tr-TR" dirty="0"/>
              <a:t>Çalışma kapsamında farklı zamanlarda incelemeye alınan çiğ süt örneklerinde </a:t>
            </a:r>
            <a:r>
              <a:rPr lang="tr-TR" dirty="0" err="1"/>
              <a:t>pseudomonas</a:t>
            </a:r>
            <a:r>
              <a:rPr lang="tr-TR" dirty="0"/>
              <a:t> </a:t>
            </a:r>
            <a:r>
              <a:rPr lang="tr-TR" dirty="0" err="1"/>
              <a:t>genusu</a:t>
            </a:r>
            <a:r>
              <a:rPr lang="tr-TR" dirty="0"/>
              <a:t> türleri ortalaması 4.4787 </a:t>
            </a:r>
            <a:r>
              <a:rPr lang="tr-TR" dirty="0" err="1"/>
              <a:t>log</a:t>
            </a:r>
            <a:r>
              <a:rPr lang="tr-TR" dirty="0"/>
              <a:t> </a:t>
            </a:r>
            <a:r>
              <a:rPr lang="tr-TR" dirty="0" err="1"/>
              <a:t>cfu</a:t>
            </a:r>
            <a:r>
              <a:rPr lang="tr-TR" dirty="0"/>
              <a:t>/ml düzeyinde tespit edilmiştir.  Bu bakteriler arasında </a:t>
            </a:r>
            <a:r>
              <a:rPr lang="tr-TR" dirty="0" err="1"/>
              <a:t>lipaz</a:t>
            </a:r>
            <a:r>
              <a:rPr lang="tr-TR" dirty="0"/>
              <a:t> ve </a:t>
            </a:r>
            <a:r>
              <a:rPr lang="tr-TR" dirty="0" err="1"/>
              <a:t>esteraz</a:t>
            </a:r>
            <a:r>
              <a:rPr lang="tr-TR" dirty="0"/>
              <a:t> </a:t>
            </a:r>
            <a:r>
              <a:rPr lang="tr-TR" dirty="0" err="1"/>
              <a:t>lipaz</a:t>
            </a:r>
            <a:r>
              <a:rPr lang="tr-TR" dirty="0"/>
              <a:t> enzimlerinin </a:t>
            </a:r>
            <a:r>
              <a:rPr lang="tr-TR" i="1" dirty="0"/>
              <a:t>P. </a:t>
            </a:r>
            <a:r>
              <a:rPr lang="tr-TR" i="1" dirty="0" err="1"/>
              <a:t>Fluorescens’in</a:t>
            </a:r>
            <a:r>
              <a:rPr lang="tr-TR" i="1" dirty="0"/>
              <a:t> birçok </a:t>
            </a:r>
            <a:r>
              <a:rPr lang="tr-TR" i="1" dirty="0" err="1"/>
              <a:t>suşu</a:t>
            </a:r>
            <a:r>
              <a:rPr lang="tr-TR" i="1" dirty="0"/>
              <a:t>, </a:t>
            </a:r>
            <a:r>
              <a:rPr lang="tr-TR" i="1" dirty="0" err="1"/>
              <a:t>P.aeruginosa</a:t>
            </a:r>
            <a:r>
              <a:rPr lang="tr-TR" i="1" dirty="0"/>
              <a:t>, </a:t>
            </a:r>
            <a:r>
              <a:rPr lang="tr-TR" i="1" dirty="0" err="1"/>
              <a:t>A.hydrophyla’nın</a:t>
            </a:r>
            <a:r>
              <a:rPr lang="tr-TR" i="1" dirty="0"/>
              <a:t> </a:t>
            </a:r>
            <a:r>
              <a:rPr lang="tr-TR" dirty="0" err="1"/>
              <a:t>suşları</a:t>
            </a:r>
            <a:r>
              <a:rPr lang="tr-TR" dirty="0"/>
              <a:t>, </a:t>
            </a:r>
            <a:r>
              <a:rPr lang="tr-TR" i="1" dirty="0" err="1"/>
              <a:t>B.lentus</a:t>
            </a:r>
            <a:r>
              <a:rPr lang="tr-TR" i="1" dirty="0"/>
              <a:t>, </a:t>
            </a:r>
            <a:r>
              <a:rPr lang="tr-TR" i="1" dirty="0" err="1"/>
              <a:t>Serratia</a:t>
            </a:r>
            <a:r>
              <a:rPr lang="tr-TR" i="1" dirty="0"/>
              <a:t> </a:t>
            </a:r>
            <a:r>
              <a:rPr lang="tr-TR" i="1" dirty="0" err="1"/>
              <a:t>marcescens</a:t>
            </a:r>
            <a:r>
              <a:rPr lang="tr-TR" i="1" dirty="0"/>
              <a:t> ve </a:t>
            </a:r>
            <a:r>
              <a:rPr lang="tr-TR" i="1" dirty="0" err="1"/>
              <a:t>Staph</a:t>
            </a:r>
            <a:r>
              <a:rPr lang="tr-TR" i="1" dirty="0"/>
              <a:t>. </a:t>
            </a:r>
            <a:r>
              <a:rPr lang="tr-TR" i="1" dirty="0" err="1"/>
              <a:t>Aureus’un</a:t>
            </a:r>
            <a:r>
              <a:rPr lang="tr-TR" dirty="0"/>
              <a:t> 4 </a:t>
            </a:r>
            <a:r>
              <a:rPr lang="tr-TR" dirty="0" err="1"/>
              <a:t>suşu</a:t>
            </a:r>
            <a:r>
              <a:rPr lang="tr-TR" dirty="0"/>
              <a:t> tarafından sentezlendiği </a:t>
            </a:r>
            <a:r>
              <a:rPr lang="tr-TR" b="1" dirty="0"/>
              <a:t>Yılmaz (2007</a:t>
            </a:r>
            <a:r>
              <a:rPr lang="tr-TR" dirty="0"/>
              <a:t>) ‘</a:t>
            </a:r>
            <a:r>
              <a:rPr lang="tr-TR" dirty="0" err="1"/>
              <a:t>ın</a:t>
            </a:r>
            <a:r>
              <a:rPr lang="tr-TR" dirty="0"/>
              <a:t> çalışmasında ortaya konmuştur. </a:t>
            </a:r>
          </a:p>
          <a:p>
            <a:endParaRPr lang="tr-TR" dirty="0"/>
          </a:p>
          <a:p>
            <a:endParaRPr lang="tr-TR" dirty="0"/>
          </a:p>
          <a:p>
            <a:endParaRPr lang="tr-TR" dirty="0"/>
          </a:p>
          <a:p>
            <a:endParaRPr lang="tr-TR" dirty="0"/>
          </a:p>
          <a:p>
            <a:pPr marL="0" indent="0">
              <a:buNone/>
            </a:pPr>
            <a:endParaRPr lang="tr-TR" dirty="0"/>
          </a:p>
          <a:p>
            <a:pPr marL="0" indent="0">
              <a:buNone/>
            </a:pPr>
            <a:r>
              <a:rPr lang="tr-TR" dirty="0"/>
              <a:t>                           </a:t>
            </a:r>
          </a:p>
          <a:p>
            <a:pPr marL="0" indent="0">
              <a:buNone/>
            </a:pPr>
            <a:r>
              <a:rPr lang="tr-TR" dirty="0"/>
              <a:t>            </a:t>
            </a:r>
            <a:r>
              <a:rPr lang="tr-TR" sz="1200" dirty="0"/>
              <a:t>Şekil 2 : </a:t>
            </a:r>
            <a:r>
              <a:rPr lang="tr-TR" sz="1200" dirty="0" err="1"/>
              <a:t>Pseudomonas</a:t>
            </a:r>
            <a:r>
              <a:rPr lang="tr-TR" sz="1200" dirty="0"/>
              <a:t> </a:t>
            </a:r>
            <a:r>
              <a:rPr lang="tr-TR" sz="1200" dirty="0" err="1"/>
              <a:t>aeruginosa</a:t>
            </a:r>
            <a:r>
              <a:rPr lang="tr-TR" sz="1200" dirty="0"/>
              <a:t> </a:t>
            </a:r>
            <a:r>
              <a:rPr lang="tr-TR" sz="1200" dirty="0" err="1"/>
              <a:t>nın</a:t>
            </a:r>
            <a:r>
              <a:rPr lang="tr-TR" sz="1200" dirty="0"/>
              <a:t> </a:t>
            </a:r>
            <a:r>
              <a:rPr lang="tr-TR" sz="1200" dirty="0" err="1"/>
              <a:t>Triptikaz</a:t>
            </a:r>
            <a:r>
              <a:rPr lang="tr-TR" sz="1200" dirty="0"/>
              <a:t> Soya </a:t>
            </a:r>
            <a:r>
              <a:rPr lang="tr-TR" sz="1200" dirty="0" err="1"/>
              <a:t>Agar</a:t>
            </a:r>
            <a:r>
              <a:rPr lang="tr-TR" sz="1200" dirty="0"/>
              <a:t> Üzerinde Oluşturduğu Kolonilerin Görüntüsü           (</a:t>
            </a:r>
            <a:r>
              <a:rPr lang="tr-TR" sz="1000" b="1" dirty="0"/>
              <a:t>https://www.thermofisher.com/order/catalog/product/R19060)</a:t>
            </a:r>
            <a:endParaRPr lang="tr-TR" sz="1000" dirty="0"/>
          </a:p>
          <a:p>
            <a:r>
              <a:rPr lang="tr-TR" i="1" dirty="0" err="1"/>
              <a:t>Pseudomonas</a:t>
            </a:r>
            <a:r>
              <a:rPr lang="tr-TR" i="1" dirty="0"/>
              <a:t> </a:t>
            </a:r>
            <a:r>
              <a:rPr lang="tr-TR" i="1" dirty="0" err="1"/>
              <a:t>aerusginosa</a:t>
            </a:r>
            <a:r>
              <a:rPr lang="tr-TR" dirty="0"/>
              <a:t> ‘</a:t>
            </a:r>
            <a:r>
              <a:rPr lang="tr-TR" dirty="0" err="1"/>
              <a:t>nın</a:t>
            </a:r>
            <a:r>
              <a:rPr lang="tr-TR" dirty="0"/>
              <a:t> </a:t>
            </a:r>
            <a:r>
              <a:rPr lang="tr-TR" dirty="0" err="1"/>
              <a:t>Triptikaz</a:t>
            </a:r>
            <a:r>
              <a:rPr lang="tr-TR" dirty="0"/>
              <a:t> Soya </a:t>
            </a:r>
            <a:r>
              <a:rPr lang="tr-TR" dirty="0" err="1"/>
              <a:t>Agar</a:t>
            </a:r>
            <a:r>
              <a:rPr lang="tr-TR" dirty="0"/>
              <a:t> üzerinde oluşturduğu kolonilerin görüntüsü (</a:t>
            </a:r>
            <a:r>
              <a:rPr lang="tr-TR" dirty="0" err="1"/>
              <a:t>Madigan</a:t>
            </a:r>
            <a:r>
              <a:rPr lang="tr-TR" dirty="0"/>
              <a:t> et al. 2008)</a:t>
            </a:r>
          </a:p>
          <a:p>
            <a:endParaRPr lang="tr-TR" dirty="0"/>
          </a:p>
        </p:txBody>
      </p:sp>
      <p:pic>
        <p:nvPicPr>
          <p:cNvPr id="6" name="Resim 5">
            <a:extLst>
              <a:ext uri="{FF2B5EF4-FFF2-40B4-BE49-F238E27FC236}">
                <a16:creationId xmlns="" xmlns:a16="http://schemas.microsoft.com/office/drawing/2014/main" id="{9331F495-CDD1-43A1-8ECC-D98DAD502EF9}"/>
              </a:ext>
            </a:extLst>
          </p:cNvPr>
          <p:cNvPicPr>
            <a:picLocks noChangeAspect="1"/>
          </p:cNvPicPr>
          <p:nvPr/>
        </p:nvPicPr>
        <p:blipFill>
          <a:blip r:embed="rId2"/>
          <a:stretch>
            <a:fillRect/>
          </a:stretch>
        </p:blipFill>
        <p:spPr>
          <a:xfrm>
            <a:off x="2780524" y="2631233"/>
            <a:ext cx="4795934" cy="2111791"/>
          </a:xfrm>
          <a:prstGeom prst="rect">
            <a:avLst/>
          </a:prstGeom>
        </p:spPr>
      </p:pic>
    </p:spTree>
    <p:extLst>
      <p:ext uri="{BB962C8B-B14F-4D97-AF65-F5344CB8AC3E}">
        <p14:creationId xmlns:p14="http://schemas.microsoft.com/office/powerpoint/2010/main" val="444290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E4F4CA21-4BC5-46A7-A5BD-25001E84051A}"/>
              </a:ext>
            </a:extLst>
          </p:cNvPr>
          <p:cNvSpPr>
            <a:spLocks noGrp="1"/>
          </p:cNvSpPr>
          <p:nvPr>
            <p:ph idx="1"/>
          </p:nvPr>
        </p:nvSpPr>
        <p:spPr>
          <a:xfrm>
            <a:off x="755780" y="335902"/>
            <a:ext cx="9322065" cy="6186196"/>
          </a:xfrm>
        </p:spPr>
        <p:txBody>
          <a:bodyPr>
            <a:normAutofit fontScale="85000" lnSpcReduction="20000"/>
          </a:bodyPr>
          <a:lstStyle/>
          <a:p>
            <a:pPr marL="0" indent="0">
              <a:buNone/>
            </a:pPr>
            <a:r>
              <a:rPr lang="tr-TR" sz="2400" b="1" dirty="0">
                <a:solidFill>
                  <a:schemeClr val="bg2">
                    <a:lumMod val="50000"/>
                  </a:schemeClr>
                </a:solidFill>
              </a:rPr>
              <a:t>4.2.2. </a:t>
            </a:r>
            <a:r>
              <a:rPr lang="tr-TR" sz="2400" b="1" dirty="0" err="1">
                <a:solidFill>
                  <a:schemeClr val="bg2">
                    <a:lumMod val="50000"/>
                  </a:schemeClr>
                </a:solidFill>
              </a:rPr>
              <a:t>Lipolitik</a:t>
            </a:r>
            <a:r>
              <a:rPr lang="tr-TR" sz="2400" b="1" dirty="0">
                <a:solidFill>
                  <a:schemeClr val="bg2">
                    <a:lumMod val="50000"/>
                  </a:schemeClr>
                </a:solidFill>
              </a:rPr>
              <a:t> Enzimlerin Sıcaklığa Dayanıklılıkları</a:t>
            </a:r>
          </a:p>
          <a:p>
            <a:r>
              <a:rPr lang="tr-TR" b="1" dirty="0" err="1"/>
              <a:t>Cogan</a:t>
            </a:r>
            <a:r>
              <a:rPr lang="tr-TR" b="1" dirty="0"/>
              <a:t> (1977) </a:t>
            </a:r>
            <a:r>
              <a:rPr lang="tr-TR" dirty="0" err="1"/>
              <a:t>nın</a:t>
            </a:r>
            <a:r>
              <a:rPr lang="tr-TR" dirty="0"/>
              <a:t> bildirdiğine göre incelenen tüm enzimlerin bir dereceye kadar ısıya dayanıklı olduğu ve çoğunun yüksek sıcaklıkta kısa süreli pastörizasyon sonrası  (72°C / 17s) canlı kalabildikleri belirlenmiştir. </a:t>
            </a:r>
            <a:r>
              <a:rPr lang="tr-TR" dirty="0" err="1"/>
              <a:t>Proteinazlar</a:t>
            </a:r>
            <a:r>
              <a:rPr lang="tr-TR" dirty="0"/>
              <a:t> gibi </a:t>
            </a:r>
            <a:r>
              <a:rPr lang="tr-TR" dirty="0" err="1"/>
              <a:t>lipazlar</a:t>
            </a:r>
            <a:r>
              <a:rPr lang="tr-TR" dirty="0"/>
              <a:t> da sütte, sulu tampon çözeltilerde olduklarından daha fazla ısıya dayanıklıdırlar. </a:t>
            </a:r>
            <a:r>
              <a:rPr lang="tr-TR" b="1" dirty="0"/>
              <a:t>(</a:t>
            </a:r>
            <a:r>
              <a:rPr lang="tr-TR" b="1" dirty="0" err="1"/>
              <a:t>Law</a:t>
            </a:r>
            <a:r>
              <a:rPr lang="tr-TR" b="1" dirty="0"/>
              <a:t> ve ark. 1976 b).  </a:t>
            </a:r>
            <a:endParaRPr lang="tr-TR" dirty="0"/>
          </a:p>
          <a:p>
            <a:r>
              <a:rPr lang="tr-TR" dirty="0"/>
              <a:t>Sütün yağ fazı, </a:t>
            </a:r>
            <a:r>
              <a:rPr lang="tr-TR" dirty="0" err="1"/>
              <a:t>denatürasyona</a:t>
            </a:r>
            <a:r>
              <a:rPr lang="tr-TR" dirty="0"/>
              <a:t> karşı koruma sağlayabilir. Ancak </a:t>
            </a:r>
            <a:r>
              <a:rPr lang="tr-TR" dirty="0" err="1"/>
              <a:t>lipazların</a:t>
            </a:r>
            <a:r>
              <a:rPr lang="tr-TR" dirty="0"/>
              <a:t> yüksek saflaştırılmasıyla ilgili olarak enzim </a:t>
            </a:r>
            <a:r>
              <a:rPr lang="tr-TR" dirty="0" err="1"/>
              <a:t>stabilitesinde</a:t>
            </a:r>
            <a:r>
              <a:rPr lang="tr-TR" dirty="0"/>
              <a:t> azalmaların olabileceği bir gerçektir. Ca</a:t>
            </a:r>
            <a:r>
              <a:rPr lang="tr-TR" baseline="30000" dirty="0"/>
              <a:t>+2 </a:t>
            </a:r>
            <a:r>
              <a:rPr lang="tr-TR" dirty="0"/>
              <a:t>un bazı </a:t>
            </a:r>
            <a:r>
              <a:rPr lang="tr-TR" dirty="0" err="1"/>
              <a:t>mikrobiyal</a:t>
            </a:r>
            <a:r>
              <a:rPr lang="tr-TR" dirty="0"/>
              <a:t> </a:t>
            </a:r>
            <a:r>
              <a:rPr lang="tr-TR" dirty="0" err="1"/>
              <a:t>aktivatörü</a:t>
            </a:r>
            <a:r>
              <a:rPr lang="tr-TR" dirty="0"/>
              <a:t> olduğu bilinmesine rağmen </a:t>
            </a:r>
            <a:r>
              <a:rPr lang="tr-TR" dirty="0" err="1"/>
              <a:t>psikrotrof</a:t>
            </a:r>
            <a:r>
              <a:rPr lang="tr-TR" dirty="0"/>
              <a:t> </a:t>
            </a:r>
            <a:r>
              <a:rPr lang="tr-TR" dirty="0" err="1"/>
              <a:t>lipazların</a:t>
            </a:r>
            <a:r>
              <a:rPr lang="tr-TR" dirty="0"/>
              <a:t> bu iyon tarafından ısıya karşı </a:t>
            </a:r>
            <a:r>
              <a:rPr lang="tr-TR" dirty="0" err="1"/>
              <a:t>stabilitasyonunun</a:t>
            </a:r>
            <a:r>
              <a:rPr lang="tr-TR" dirty="0"/>
              <a:t> sağlanması yönündeki davranışları konusunda bir bilgiye rastlanmamıştır. </a:t>
            </a:r>
          </a:p>
          <a:p>
            <a:pPr marL="0" indent="0">
              <a:buNone/>
            </a:pPr>
            <a:r>
              <a:rPr lang="tr-TR" sz="2300" b="1" dirty="0">
                <a:solidFill>
                  <a:schemeClr val="bg2">
                    <a:lumMod val="50000"/>
                  </a:schemeClr>
                </a:solidFill>
              </a:rPr>
              <a:t>4.2.3.Lipolitik Enzimlerin Diğer Özellikleri</a:t>
            </a:r>
          </a:p>
          <a:p>
            <a:r>
              <a:rPr lang="tr-TR" b="1" dirty="0" err="1"/>
              <a:t>Khan</a:t>
            </a:r>
            <a:r>
              <a:rPr lang="tr-TR" b="1" dirty="0"/>
              <a:t> ve ark. (1976), </a:t>
            </a:r>
            <a:r>
              <a:rPr lang="tr-TR" dirty="0"/>
              <a:t>bir çok tampon tuzu (özellikle Mg</a:t>
            </a:r>
            <a:r>
              <a:rPr lang="tr-TR" baseline="30000" dirty="0"/>
              <a:t>+2 </a:t>
            </a:r>
            <a:r>
              <a:rPr lang="tr-TR" dirty="0"/>
              <a:t>tuzları) tarafından </a:t>
            </a:r>
            <a:r>
              <a:rPr lang="tr-TR" dirty="0" err="1"/>
              <a:t>stimüle</a:t>
            </a:r>
            <a:r>
              <a:rPr lang="tr-TR" dirty="0"/>
              <a:t> edilen </a:t>
            </a:r>
            <a:r>
              <a:rPr lang="tr-TR" i="1" dirty="0" err="1"/>
              <a:t>Archromobacter</a:t>
            </a:r>
            <a:r>
              <a:rPr lang="tr-TR" i="1" dirty="0"/>
              <a:t> </a:t>
            </a:r>
            <a:r>
              <a:rPr lang="tr-TR" i="1" dirty="0" err="1"/>
              <a:t>lipolyticum</a:t>
            </a:r>
            <a:r>
              <a:rPr lang="tr-TR" dirty="0"/>
              <a:t> dan </a:t>
            </a:r>
            <a:r>
              <a:rPr lang="tr-TR" dirty="0" err="1"/>
              <a:t>nötral</a:t>
            </a:r>
            <a:r>
              <a:rPr lang="tr-TR" dirty="0"/>
              <a:t> bir </a:t>
            </a:r>
            <a:r>
              <a:rPr lang="tr-TR" dirty="0" err="1"/>
              <a:t>lipaz</a:t>
            </a:r>
            <a:r>
              <a:rPr lang="tr-TR" dirty="0"/>
              <a:t> tanımlamışlardır; enzimin, sentetik </a:t>
            </a:r>
            <a:r>
              <a:rPr lang="tr-TR" dirty="0" err="1"/>
              <a:t>gliseritler</a:t>
            </a:r>
            <a:r>
              <a:rPr lang="tr-TR" dirty="0"/>
              <a:t> ve süt yağının hidrolize ederek </a:t>
            </a:r>
            <a:r>
              <a:rPr lang="tr-TR" dirty="0" err="1"/>
              <a:t>selektif</a:t>
            </a:r>
            <a:r>
              <a:rPr lang="tr-TR" dirty="0"/>
              <a:t> olarak C</a:t>
            </a:r>
            <a:r>
              <a:rPr lang="tr-TR" baseline="-25000" dirty="0"/>
              <a:t>18 </a:t>
            </a:r>
            <a:r>
              <a:rPr lang="tr-TR" dirty="0"/>
              <a:t>yağ asitlerini açığa çıkarmış gibi görünmektedir. Araştırıcılar, </a:t>
            </a:r>
            <a:r>
              <a:rPr lang="tr-TR" dirty="0" err="1"/>
              <a:t>lipoliz</a:t>
            </a:r>
            <a:r>
              <a:rPr lang="tr-TR" dirty="0"/>
              <a:t> 6.0 </a:t>
            </a:r>
            <a:r>
              <a:rPr lang="tr-TR" dirty="0" err="1"/>
              <a:t>pH</a:t>
            </a:r>
            <a:r>
              <a:rPr lang="tr-TR" dirty="0"/>
              <a:t> </a:t>
            </a:r>
            <a:r>
              <a:rPr lang="tr-TR" dirty="0" err="1"/>
              <a:t>nın</a:t>
            </a:r>
            <a:r>
              <a:rPr lang="tr-TR" dirty="0"/>
              <a:t> üzerinde gerçekleştiği için bu </a:t>
            </a:r>
            <a:r>
              <a:rPr lang="tr-TR" dirty="0" err="1"/>
              <a:t>lipazın</a:t>
            </a:r>
            <a:r>
              <a:rPr lang="tr-TR" dirty="0"/>
              <a:t> fermente süt ürünlerini etkilemesinin mümkün olmayacağını belirtmişler. </a:t>
            </a:r>
          </a:p>
          <a:p>
            <a:r>
              <a:rPr lang="tr-TR" i="1" dirty="0" err="1"/>
              <a:t>Ps</a:t>
            </a:r>
            <a:r>
              <a:rPr lang="tr-TR" i="1" dirty="0"/>
              <a:t>. </a:t>
            </a:r>
            <a:r>
              <a:rPr lang="tr-TR" i="1" dirty="0" err="1"/>
              <a:t>Fluorescens</a:t>
            </a:r>
            <a:r>
              <a:rPr lang="tr-TR" i="1" dirty="0"/>
              <a:t> ve </a:t>
            </a:r>
            <a:r>
              <a:rPr lang="tr-TR" i="1" dirty="0" err="1"/>
              <a:t>ps</a:t>
            </a:r>
            <a:r>
              <a:rPr lang="tr-TR" i="1" dirty="0"/>
              <a:t>. </a:t>
            </a:r>
            <a:r>
              <a:rPr lang="tr-TR" i="1" dirty="0" err="1"/>
              <a:t>Fragi</a:t>
            </a:r>
            <a:r>
              <a:rPr lang="tr-TR" dirty="0"/>
              <a:t> </a:t>
            </a:r>
            <a:r>
              <a:rPr lang="tr-TR" dirty="0" err="1"/>
              <a:t>nin</a:t>
            </a:r>
            <a:r>
              <a:rPr lang="tr-TR" dirty="0"/>
              <a:t> </a:t>
            </a:r>
            <a:r>
              <a:rPr lang="tr-TR" dirty="0" err="1"/>
              <a:t>lipazları</a:t>
            </a:r>
            <a:r>
              <a:rPr lang="tr-TR" dirty="0"/>
              <a:t> sırasıyla 6.5 ve 7.6 </a:t>
            </a:r>
            <a:r>
              <a:rPr lang="tr-TR" dirty="0" err="1"/>
              <a:t>pH</a:t>
            </a:r>
            <a:r>
              <a:rPr lang="tr-TR" dirty="0"/>
              <a:t> da optimum, </a:t>
            </a:r>
            <a:r>
              <a:rPr lang="tr-TR" i="1" dirty="0" err="1"/>
              <a:t>Ps</a:t>
            </a:r>
            <a:r>
              <a:rPr lang="tr-TR" i="1" dirty="0"/>
              <a:t>. </a:t>
            </a:r>
            <a:r>
              <a:rPr lang="tr-TR" i="1" dirty="0" err="1"/>
              <a:t>Fluorescens</a:t>
            </a:r>
            <a:r>
              <a:rPr lang="tr-TR" dirty="0"/>
              <a:t> ‘in sentezlediği </a:t>
            </a:r>
            <a:r>
              <a:rPr lang="tr-TR" dirty="0" err="1"/>
              <a:t>lipazın</a:t>
            </a:r>
            <a:r>
              <a:rPr lang="tr-TR" dirty="0"/>
              <a:t> 5.0-5.5 </a:t>
            </a:r>
            <a:r>
              <a:rPr lang="tr-TR" dirty="0" err="1"/>
              <a:t>pH</a:t>
            </a:r>
            <a:r>
              <a:rPr lang="tr-TR" dirty="0"/>
              <a:t> arasında önemli aktivite gösterdiği tespit edilmiştir. Bu durum onun </a:t>
            </a:r>
            <a:r>
              <a:rPr lang="tr-TR" dirty="0" err="1"/>
              <a:t>çeddar</a:t>
            </a:r>
            <a:r>
              <a:rPr lang="tr-TR" dirty="0"/>
              <a:t> peynirinde acılık oluşturma yeteneğini açıklamaktadır. </a:t>
            </a:r>
            <a:r>
              <a:rPr lang="tr-TR" b="1" dirty="0"/>
              <a:t>(</a:t>
            </a:r>
            <a:r>
              <a:rPr lang="tr-TR" b="1" dirty="0" err="1"/>
              <a:t>Law</a:t>
            </a:r>
            <a:r>
              <a:rPr lang="tr-TR" b="1" dirty="0"/>
              <a:t> ve ark. 1976b). </a:t>
            </a:r>
            <a:r>
              <a:rPr lang="tr-TR" b="1" dirty="0" err="1"/>
              <a:t>Lı</a:t>
            </a:r>
            <a:r>
              <a:rPr lang="tr-TR" b="1" dirty="0"/>
              <a:t> ve </a:t>
            </a:r>
            <a:r>
              <a:rPr lang="tr-TR" b="1" dirty="0" err="1"/>
              <a:t>Liska</a:t>
            </a:r>
            <a:r>
              <a:rPr lang="tr-TR" b="1" dirty="0"/>
              <a:t> (1969)</a:t>
            </a:r>
            <a:r>
              <a:rPr lang="tr-TR" dirty="0"/>
              <a:t> tarafından, </a:t>
            </a:r>
            <a:r>
              <a:rPr lang="tr-TR" i="1" dirty="0" err="1"/>
              <a:t>Ps</a:t>
            </a:r>
            <a:r>
              <a:rPr lang="tr-TR" i="1" dirty="0"/>
              <a:t>. </a:t>
            </a:r>
            <a:r>
              <a:rPr lang="tr-TR" i="1" dirty="0" err="1"/>
              <a:t>Fragi</a:t>
            </a:r>
            <a:r>
              <a:rPr lang="tr-TR" dirty="0"/>
              <a:t> </a:t>
            </a:r>
            <a:r>
              <a:rPr lang="tr-TR" dirty="0" err="1"/>
              <a:t>nin</a:t>
            </a:r>
            <a:r>
              <a:rPr lang="tr-TR" dirty="0"/>
              <a:t> sütten izole edilen bir </a:t>
            </a:r>
            <a:r>
              <a:rPr lang="tr-TR" dirty="0" err="1"/>
              <a:t>suşunun</a:t>
            </a:r>
            <a:r>
              <a:rPr lang="tr-TR" dirty="0"/>
              <a:t> sentezlediği </a:t>
            </a:r>
            <a:r>
              <a:rPr lang="tr-TR" dirty="0" err="1"/>
              <a:t>lipaz</a:t>
            </a:r>
            <a:r>
              <a:rPr lang="tr-TR" dirty="0"/>
              <a:t> saflaştırılmıştır. </a:t>
            </a:r>
          </a:p>
          <a:p>
            <a:r>
              <a:rPr lang="tr-TR" dirty="0" err="1"/>
              <a:t>Psikrotrof</a:t>
            </a:r>
            <a:r>
              <a:rPr lang="tr-TR" dirty="0"/>
              <a:t> bakteri </a:t>
            </a:r>
            <a:r>
              <a:rPr lang="tr-TR" dirty="0" err="1"/>
              <a:t>lipazlarının</a:t>
            </a:r>
            <a:r>
              <a:rPr lang="tr-TR" dirty="0"/>
              <a:t> genelde </a:t>
            </a:r>
            <a:r>
              <a:rPr lang="tr-TR" dirty="0" err="1"/>
              <a:t>ekstraselüler</a:t>
            </a:r>
            <a:r>
              <a:rPr lang="tr-TR" dirty="0"/>
              <a:t> oldukları kabul edilmektedir. Bunların kültür </a:t>
            </a:r>
            <a:r>
              <a:rPr lang="tr-TR" dirty="0" err="1"/>
              <a:t>süpernatantlarından</a:t>
            </a:r>
            <a:r>
              <a:rPr lang="tr-TR" dirty="0"/>
              <a:t> geri kazanımı mümkün olabilmektedir.  </a:t>
            </a:r>
          </a:p>
          <a:p>
            <a:endParaRPr lang="tr-TR" dirty="0"/>
          </a:p>
        </p:txBody>
      </p:sp>
    </p:spTree>
    <p:extLst>
      <p:ext uri="{BB962C8B-B14F-4D97-AF65-F5344CB8AC3E}">
        <p14:creationId xmlns:p14="http://schemas.microsoft.com/office/powerpoint/2010/main" val="4379103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çerik Yer Tutucusu 3">
            <a:extLst>
              <a:ext uri="{FF2B5EF4-FFF2-40B4-BE49-F238E27FC236}">
                <a16:creationId xmlns="" xmlns:a16="http://schemas.microsoft.com/office/drawing/2014/main" id="{199F62F8-9003-4092-8198-A2A041A6CE6F}"/>
              </a:ext>
            </a:extLst>
          </p:cNvPr>
          <p:cNvPicPr>
            <a:picLocks noGrp="1" noChangeAspect="1"/>
          </p:cNvPicPr>
          <p:nvPr>
            <p:ph idx="1"/>
          </p:nvPr>
        </p:nvPicPr>
        <p:blipFill>
          <a:blip r:embed="rId2"/>
          <a:stretch>
            <a:fillRect/>
          </a:stretch>
        </p:blipFill>
        <p:spPr>
          <a:xfrm>
            <a:off x="1707502" y="1250302"/>
            <a:ext cx="8154954" cy="4430432"/>
          </a:xfrm>
          <a:prstGeom prst="rect">
            <a:avLst/>
          </a:prstGeom>
        </p:spPr>
      </p:pic>
      <p:sp>
        <p:nvSpPr>
          <p:cNvPr id="5" name="Dikdörtgen 4">
            <a:extLst>
              <a:ext uri="{FF2B5EF4-FFF2-40B4-BE49-F238E27FC236}">
                <a16:creationId xmlns="" xmlns:a16="http://schemas.microsoft.com/office/drawing/2014/main" id="{D2CBBE1D-B0D7-4087-A226-C4080996CC27}"/>
              </a:ext>
            </a:extLst>
          </p:cNvPr>
          <p:cNvSpPr/>
          <p:nvPr/>
        </p:nvSpPr>
        <p:spPr>
          <a:xfrm>
            <a:off x="1707502" y="5861908"/>
            <a:ext cx="8392743" cy="307777"/>
          </a:xfrm>
          <a:prstGeom prst="rect">
            <a:avLst/>
          </a:prstGeom>
        </p:spPr>
        <p:txBody>
          <a:bodyPr wrap="square">
            <a:spAutoFit/>
          </a:bodyPr>
          <a:lstStyle/>
          <a:p>
            <a:r>
              <a:rPr lang="tr-TR" sz="1400" dirty="0">
                <a:latin typeface="Calibri" panose="020F0502020204030204" pitchFamily="34" charset="0"/>
                <a:ea typeface="Calibri" panose="020F0502020204030204" pitchFamily="34" charset="0"/>
                <a:cs typeface="Times New Roman" panose="02020603050405020304" pitchFamily="18" charset="0"/>
              </a:rPr>
              <a:t>Şekil 3: </a:t>
            </a:r>
            <a:r>
              <a:rPr lang="tr-TR" sz="1400" dirty="0" err="1">
                <a:latin typeface="Calibri" panose="020F0502020204030204" pitchFamily="34" charset="0"/>
                <a:ea typeface="Calibri" panose="020F0502020204030204" pitchFamily="34" charset="0"/>
                <a:cs typeface="Times New Roman" panose="02020603050405020304" pitchFamily="18" charset="0"/>
              </a:rPr>
              <a:t>Pseudomonas</a:t>
            </a:r>
            <a:r>
              <a:rPr lang="tr-TR" sz="1400" dirty="0">
                <a:latin typeface="Calibri" panose="020F0502020204030204" pitchFamily="34" charset="0"/>
                <a:ea typeface="Calibri" panose="020F0502020204030204" pitchFamily="34" charset="0"/>
                <a:cs typeface="Times New Roman" panose="02020603050405020304" pitchFamily="18" charset="0"/>
              </a:rPr>
              <a:t> </a:t>
            </a:r>
            <a:r>
              <a:rPr lang="tr-TR" sz="1400" dirty="0" err="1">
                <a:latin typeface="Calibri" panose="020F0502020204030204" pitchFamily="34" charset="0"/>
                <a:ea typeface="Calibri" panose="020F0502020204030204" pitchFamily="34" charset="0"/>
                <a:cs typeface="Times New Roman" panose="02020603050405020304" pitchFamily="18" charset="0"/>
              </a:rPr>
              <a:t>Fluorescens</a:t>
            </a:r>
            <a:r>
              <a:rPr lang="tr-TR" sz="1400" dirty="0">
                <a:latin typeface="Calibri" panose="020F0502020204030204" pitchFamily="34" charset="0"/>
                <a:ea typeface="Calibri" panose="020F0502020204030204" pitchFamily="34" charset="0"/>
                <a:cs typeface="Times New Roman" panose="02020603050405020304" pitchFamily="18" charset="0"/>
              </a:rPr>
              <a:t> (http://www.evolvingstem.org/</a:t>
            </a:r>
            <a:r>
              <a:rPr lang="tr-TR" sz="1400" dirty="0" err="1">
                <a:latin typeface="Calibri" panose="020F0502020204030204" pitchFamily="34" charset="0"/>
                <a:ea typeface="Calibri" panose="020F0502020204030204" pitchFamily="34" charset="0"/>
                <a:cs typeface="Times New Roman" panose="02020603050405020304" pitchFamily="18" charset="0"/>
              </a:rPr>
              <a:t>programs</a:t>
            </a:r>
            <a:r>
              <a:rPr lang="tr-TR" sz="1400" dirty="0">
                <a:latin typeface="Calibri" panose="020F0502020204030204" pitchFamily="34" charset="0"/>
                <a:ea typeface="Calibri" panose="020F0502020204030204" pitchFamily="34" charset="0"/>
                <a:cs typeface="Times New Roman" panose="02020603050405020304" pitchFamily="18" charset="0"/>
              </a:rPr>
              <a:t>)</a:t>
            </a:r>
            <a:endParaRPr lang="tr-TR" sz="1400" dirty="0"/>
          </a:p>
        </p:txBody>
      </p:sp>
    </p:spTree>
    <p:extLst>
      <p:ext uri="{BB962C8B-B14F-4D97-AF65-F5344CB8AC3E}">
        <p14:creationId xmlns:p14="http://schemas.microsoft.com/office/powerpoint/2010/main" val="4363167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2669F5CB-798F-4FA5-98B9-060AEA580B01}"/>
              </a:ext>
            </a:extLst>
          </p:cNvPr>
          <p:cNvSpPr>
            <a:spLocks noGrp="1"/>
          </p:cNvSpPr>
          <p:nvPr>
            <p:ph idx="1"/>
          </p:nvPr>
        </p:nvSpPr>
        <p:spPr>
          <a:xfrm>
            <a:off x="681136" y="625152"/>
            <a:ext cx="9368718" cy="5623248"/>
          </a:xfrm>
        </p:spPr>
        <p:txBody>
          <a:bodyPr>
            <a:normAutofit fontScale="92500" lnSpcReduction="10000"/>
          </a:bodyPr>
          <a:lstStyle/>
          <a:p>
            <a:pPr marL="0" indent="0">
              <a:buNone/>
            </a:pPr>
            <a:r>
              <a:rPr lang="tr-TR" sz="2200" b="1" dirty="0">
                <a:solidFill>
                  <a:schemeClr val="bg2">
                    <a:lumMod val="50000"/>
                  </a:schemeClr>
                </a:solidFill>
              </a:rPr>
              <a:t>4.2.4. </a:t>
            </a:r>
            <a:r>
              <a:rPr lang="tr-TR" sz="2200" b="1" dirty="0" err="1">
                <a:solidFill>
                  <a:schemeClr val="bg2">
                    <a:lumMod val="50000"/>
                  </a:schemeClr>
                </a:solidFill>
              </a:rPr>
              <a:t>Lipaz</a:t>
            </a:r>
            <a:r>
              <a:rPr lang="tr-TR" sz="2200" b="1" dirty="0">
                <a:solidFill>
                  <a:schemeClr val="bg2">
                    <a:lumMod val="50000"/>
                  </a:schemeClr>
                </a:solidFill>
              </a:rPr>
              <a:t> Enziminin Üretimini Etkileyen Faktörler</a:t>
            </a:r>
          </a:p>
          <a:p>
            <a:r>
              <a:rPr lang="tr-TR" dirty="0" err="1"/>
              <a:t>Mikrobiyal</a:t>
            </a:r>
            <a:r>
              <a:rPr lang="tr-TR" dirty="0"/>
              <a:t> kültürlerde </a:t>
            </a:r>
            <a:r>
              <a:rPr lang="tr-TR" dirty="0" err="1"/>
              <a:t>ekstraselüler</a:t>
            </a:r>
            <a:r>
              <a:rPr lang="tr-TR" dirty="0"/>
              <a:t> </a:t>
            </a:r>
            <a:r>
              <a:rPr lang="tr-TR" dirty="0" err="1"/>
              <a:t>lipaz</a:t>
            </a:r>
            <a:r>
              <a:rPr lang="tr-TR" dirty="0"/>
              <a:t> konsantrasyonlarını etkileyen çevresel faktörler </a:t>
            </a:r>
            <a:r>
              <a:rPr lang="tr-TR" b="1" dirty="0"/>
              <a:t>Lawrence (1967a) </a:t>
            </a:r>
            <a:r>
              <a:rPr lang="tr-TR" dirty="0"/>
              <a:t>tarafından irdelenmiştir. </a:t>
            </a:r>
            <a:r>
              <a:rPr lang="tr-TR" i="1" dirty="0" err="1"/>
              <a:t>Ps</a:t>
            </a:r>
            <a:r>
              <a:rPr lang="tr-TR" i="1" dirty="0"/>
              <a:t>. </a:t>
            </a:r>
            <a:r>
              <a:rPr lang="tr-TR" i="1" dirty="0" err="1"/>
              <a:t>Fragi</a:t>
            </a:r>
            <a:r>
              <a:rPr lang="tr-TR" i="1" dirty="0"/>
              <a:t> ve </a:t>
            </a:r>
            <a:r>
              <a:rPr lang="tr-TR" i="1" dirty="0" err="1"/>
              <a:t>Ps</a:t>
            </a:r>
            <a:r>
              <a:rPr lang="tr-TR" i="1" dirty="0"/>
              <a:t>. </a:t>
            </a:r>
            <a:r>
              <a:rPr lang="tr-TR" i="1" dirty="0" err="1"/>
              <a:t>Fluorescens</a:t>
            </a:r>
            <a:r>
              <a:rPr lang="tr-TR" i="1" dirty="0"/>
              <a:t>, </a:t>
            </a:r>
            <a:r>
              <a:rPr lang="tr-TR" dirty="0"/>
              <a:t>aminoasitlerin daha az etkin N kaynağı olmalarına rağmen, serbest aminoasit içeren </a:t>
            </a:r>
            <a:r>
              <a:rPr lang="tr-TR" dirty="0" err="1"/>
              <a:t>peptonlu</a:t>
            </a:r>
            <a:r>
              <a:rPr lang="tr-TR" dirty="0"/>
              <a:t> ortamlarda veya sentetik ortamlarda </a:t>
            </a:r>
            <a:r>
              <a:rPr lang="tr-TR" dirty="0" err="1"/>
              <a:t>lipaz</a:t>
            </a:r>
            <a:r>
              <a:rPr lang="tr-TR" dirty="0"/>
              <a:t> üretmektedirler. Gelişme ortamındaki </a:t>
            </a:r>
            <a:r>
              <a:rPr lang="tr-TR" dirty="0" err="1"/>
              <a:t>lipidler</a:t>
            </a:r>
            <a:r>
              <a:rPr lang="tr-TR" dirty="0"/>
              <a:t> </a:t>
            </a:r>
            <a:r>
              <a:rPr lang="tr-TR" dirty="0" err="1"/>
              <a:t>lipaz</a:t>
            </a:r>
            <a:r>
              <a:rPr lang="tr-TR" dirty="0"/>
              <a:t> üretimi üzerinde değişken bir etkiye sahiptirler. Buna rağmen </a:t>
            </a:r>
            <a:r>
              <a:rPr lang="tr-TR" dirty="0" err="1"/>
              <a:t>lipazlar</a:t>
            </a:r>
            <a:r>
              <a:rPr lang="tr-TR" dirty="0"/>
              <a:t>, </a:t>
            </a:r>
            <a:r>
              <a:rPr lang="tr-TR" dirty="0" err="1"/>
              <a:t>lipidlerin</a:t>
            </a:r>
            <a:r>
              <a:rPr lang="tr-TR" dirty="0"/>
              <a:t> eksikliğinde de üretebildiği için gerçek anlamda etkin faktör gibi görünmemektedir. Ancak </a:t>
            </a:r>
            <a:r>
              <a:rPr lang="tr-TR" dirty="0" err="1"/>
              <a:t>lipidler</a:t>
            </a:r>
            <a:r>
              <a:rPr lang="tr-TR" dirty="0"/>
              <a:t> </a:t>
            </a:r>
            <a:r>
              <a:rPr lang="tr-TR" dirty="0" err="1"/>
              <a:t>mezofil</a:t>
            </a:r>
            <a:r>
              <a:rPr lang="tr-TR" dirty="0"/>
              <a:t> veya </a:t>
            </a:r>
            <a:r>
              <a:rPr lang="tr-TR" dirty="0" err="1"/>
              <a:t>psikrotrof</a:t>
            </a:r>
            <a:r>
              <a:rPr lang="tr-TR" dirty="0"/>
              <a:t> bakteri kültür ortamlarında </a:t>
            </a:r>
            <a:r>
              <a:rPr lang="tr-TR" dirty="0" err="1"/>
              <a:t>lipaz</a:t>
            </a:r>
            <a:r>
              <a:rPr lang="tr-TR" dirty="0"/>
              <a:t> seviyesini artırabildikleri gibi azaltabilmektedirler (</a:t>
            </a:r>
            <a:r>
              <a:rPr lang="tr-TR" b="1" dirty="0" err="1"/>
              <a:t>Breuil</a:t>
            </a:r>
            <a:r>
              <a:rPr lang="tr-TR" b="1" dirty="0"/>
              <a:t> ve </a:t>
            </a:r>
            <a:r>
              <a:rPr lang="tr-TR" b="1" dirty="0" err="1"/>
              <a:t>Kushner</a:t>
            </a:r>
            <a:r>
              <a:rPr lang="tr-TR" b="1" dirty="0"/>
              <a:t>, 1975).</a:t>
            </a:r>
          </a:p>
          <a:p>
            <a:r>
              <a:rPr lang="tr-TR" dirty="0" err="1"/>
              <a:t>Psikrotrof</a:t>
            </a:r>
            <a:r>
              <a:rPr lang="tr-TR" dirty="0"/>
              <a:t> bakteriler </a:t>
            </a:r>
            <a:r>
              <a:rPr lang="tr-TR" dirty="0" err="1"/>
              <a:t>lipazın</a:t>
            </a:r>
            <a:r>
              <a:rPr lang="tr-TR" dirty="0"/>
              <a:t> çoğunu optimum gelişme sıcaklıklarının altında üretirler. </a:t>
            </a:r>
            <a:r>
              <a:rPr lang="tr-TR" b="1" dirty="0"/>
              <a:t>Lawrence (1967a</a:t>
            </a:r>
            <a:r>
              <a:rPr lang="tr-TR" dirty="0"/>
              <a:t>) görece yüksek sıcaklıklarda (30-40 °C) geliştirilen kültürlerde </a:t>
            </a:r>
            <a:r>
              <a:rPr lang="tr-TR" dirty="0" err="1"/>
              <a:t>ekstraselüler</a:t>
            </a:r>
            <a:r>
              <a:rPr lang="tr-TR" dirty="0"/>
              <a:t> </a:t>
            </a:r>
            <a:r>
              <a:rPr lang="tr-TR" dirty="0" err="1"/>
              <a:t>lipaz</a:t>
            </a:r>
            <a:r>
              <a:rPr lang="tr-TR" dirty="0"/>
              <a:t> seviyelerindeki belirgin azalmaların, aynı anda üretilen </a:t>
            </a:r>
            <a:r>
              <a:rPr lang="tr-TR" dirty="0" err="1"/>
              <a:t>proteinazlar</a:t>
            </a:r>
            <a:r>
              <a:rPr lang="tr-TR" dirty="0"/>
              <a:t> tarafından enzim proteinlerinin aşırı derece tahrip edilmesinden ileri geldiği ve kültürün havalandırılmasının </a:t>
            </a:r>
            <a:r>
              <a:rPr lang="tr-TR" dirty="0" err="1"/>
              <a:t>lipaz</a:t>
            </a:r>
            <a:r>
              <a:rPr lang="tr-TR" dirty="0"/>
              <a:t> sentezlemesi üzerine etki yaptığı düşünülebilir. </a:t>
            </a:r>
            <a:r>
              <a:rPr lang="tr-TR" dirty="0" err="1"/>
              <a:t>Lipazın</a:t>
            </a:r>
            <a:r>
              <a:rPr lang="tr-TR" dirty="0"/>
              <a:t> sentezlenmesi üzerime etki yaptığı düşünülebilir. </a:t>
            </a:r>
            <a:r>
              <a:rPr lang="tr-TR" dirty="0" err="1"/>
              <a:t>Lipazın</a:t>
            </a:r>
            <a:r>
              <a:rPr lang="tr-TR" dirty="0"/>
              <a:t> sentezlenmesini etkileyen faktörlerin çok ve oldukça karmaşık olması; O</a:t>
            </a:r>
            <a:r>
              <a:rPr lang="tr-TR" baseline="-25000" dirty="0"/>
              <a:t>2  </a:t>
            </a:r>
            <a:r>
              <a:rPr lang="tr-TR" dirty="0"/>
              <a:t>tansiyonunun (gerilim, basınç) ölçülmesi, karıştırma işleminin yapılış şekli, süresi ve hızı, bakteri kültürünün geliştirilme koşulları gibi faktörler etki şekli ve aktivitesini etkilemektedir. </a:t>
            </a:r>
          </a:p>
          <a:p>
            <a:endParaRPr lang="tr-TR" dirty="0"/>
          </a:p>
        </p:txBody>
      </p:sp>
    </p:spTree>
    <p:extLst>
      <p:ext uri="{BB962C8B-B14F-4D97-AF65-F5344CB8AC3E}">
        <p14:creationId xmlns:p14="http://schemas.microsoft.com/office/powerpoint/2010/main" val="14431500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5AEA8803-1379-43B3-8C4D-DBFD097FC912}"/>
              </a:ext>
            </a:extLst>
          </p:cNvPr>
          <p:cNvSpPr>
            <a:spLocks noGrp="1"/>
          </p:cNvSpPr>
          <p:nvPr>
            <p:ph idx="1"/>
          </p:nvPr>
        </p:nvSpPr>
        <p:spPr>
          <a:xfrm>
            <a:off x="802434" y="597160"/>
            <a:ext cx="9247420" cy="5651240"/>
          </a:xfrm>
        </p:spPr>
        <p:txBody>
          <a:bodyPr>
            <a:normAutofit fontScale="92500" lnSpcReduction="20000"/>
          </a:bodyPr>
          <a:lstStyle/>
          <a:p>
            <a:pPr marL="0" indent="0">
              <a:buNone/>
            </a:pPr>
            <a:r>
              <a:rPr lang="tr-TR" sz="2200" b="1" dirty="0">
                <a:solidFill>
                  <a:schemeClr val="bg2">
                    <a:lumMod val="50000"/>
                  </a:schemeClr>
                </a:solidFill>
              </a:rPr>
              <a:t>4.2.5. </a:t>
            </a:r>
            <a:r>
              <a:rPr lang="tr-TR" sz="2200" b="1" dirty="0" err="1">
                <a:solidFill>
                  <a:schemeClr val="bg2">
                    <a:lumMod val="50000"/>
                  </a:schemeClr>
                </a:solidFill>
              </a:rPr>
              <a:t>Lipolik</a:t>
            </a:r>
            <a:r>
              <a:rPr lang="tr-TR" sz="2200" b="1" dirty="0">
                <a:solidFill>
                  <a:schemeClr val="bg2">
                    <a:lumMod val="50000"/>
                  </a:schemeClr>
                </a:solidFill>
              </a:rPr>
              <a:t> </a:t>
            </a:r>
            <a:r>
              <a:rPr lang="tr-TR" sz="2200" b="1" dirty="0" err="1">
                <a:solidFill>
                  <a:schemeClr val="bg2">
                    <a:lumMod val="50000"/>
                  </a:schemeClr>
                </a:solidFill>
              </a:rPr>
              <a:t>Psikrotrofların</a:t>
            </a:r>
            <a:r>
              <a:rPr lang="tr-TR" sz="2200" b="1" dirty="0">
                <a:solidFill>
                  <a:schemeClr val="bg2">
                    <a:lumMod val="50000"/>
                  </a:schemeClr>
                </a:solidFill>
              </a:rPr>
              <a:t> Süt ve Süt Ürünlerinde Tespiti </a:t>
            </a:r>
          </a:p>
          <a:p>
            <a:r>
              <a:rPr lang="tr-TR" dirty="0" err="1"/>
              <a:t>Lipaz</a:t>
            </a:r>
            <a:r>
              <a:rPr lang="tr-TR" dirty="0"/>
              <a:t> üreten bakteri kolonilerini tespit etmek için geliştirilen metotlar, </a:t>
            </a:r>
            <a:r>
              <a:rPr lang="tr-TR" dirty="0" err="1"/>
              <a:t>trigliserit</a:t>
            </a:r>
            <a:r>
              <a:rPr lang="tr-TR" dirty="0"/>
              <a:t> ve yağ emülsiyonlarında </a:t>
            </a:r>
            <a:r>
              <a:rPr lang="tr-TR" dirty="0" err="1"/>
              <a:t>lipolizle</a:t>
            </a:r>
            <a:r>
              <a:rPr lang="tr-TR" dirty="0"/>
              <a:t> açık, parlak alanların oluşmasını veya salıverilen yağ asitlerinin neden olduğu boya değişimleri nedeniyle renkli bölgelerin oluşması temeline dayanmaktadır. Çiğ sütte </a:t>
            </a:r>
            <a:r>
              <a:rPr lang="tr-TR" dirty="0" err="1"/>
              <a:t>lipazların</a:t>
            </a:r>
            <a:r>
              <a:rPr lang="tr-TR" dirty="0"/>
              <a:t> tespiti ve tahmini, doğal süt </a:t>
            </a:r>
            <a:r>
              <a:rPr lang="tr-TR" dirty="0" err="1"/>
              <a:t>lipazına</a:t>
            </a:r>
            <a:r>
              <a:rPr lang="tr-TR" dirty="0"/>
              <a:t> görece yüksek aktivitesi nedeniyle engellenmektedir. </a:t>
            </a:r>
          </a:p>
          <a:p>
            <a:r>
              <a:rPr lang="tr-TR" dirty="0" err="1"/>
              <a:t>Psikrotrof</a:t>
            </a:r>
            <a:r>
              <a:rPr lang="tr-TR" dirty="0"/>
              <a:t> türler tarafından salınan </a:t>
            </a:r>
            <a:r>
              <a:rPr lang="tr-TR" dirty="0" err="1"/>
              <a:t>lipazların</a:t>
            </a:r>
            <a:r>
              <a:rPr lang="tr-TR" dirty="0"/>
              <a:t> çoğunluğu doğal süt enzimlerinden daha fazla ısıya dayanıklıdırlar ve yüksek pastörizasyon koşulları (HTST pastörizasyon) tüm doğal </a:t>
            </a:r>
            <a:r>
              <a:rPr lang="tr-TR" dirty="0" err="1"/>
              <a:t>lipazları</a:t>
            </a:r>
            <a:r>
              <a:rPr lang="tr-TR" dirty="0"/>
              <a:t> elimine etmesine karşın bakteriyel </a:t>
            </a:r>
            <a:r>
              <a:rPr lang="tr-TR" dirty="0" err="1"/>
              <a:t>lipazları</a:t>
            </a:r>
            <a:r>
              <a:rPr lang="tr-TR" dirty="0"/>
              <a:t> etkilemez. Bu nedenle ısıtılmış süt deneyi </a:t>
            </a:r>
            <a:r>
              <a:rPr lang="tr-TR" dirty="0" err="1"/>
              <a:t>psikrotrof</a:t>
            </a:r>
            <a:r>
              <a:rPr lang="tr-TR" dirty="0"/>
              <a:t> </a:t>
            </a:r>
            <a:r>
              <a:rPr lang="tr-TR" dirty="0" err="1"/>
              <a:t>lipazlar</a:t>
            </a:r>
            <a:r>
              <a:rPr lang="tr-TR" dirty="0"/>
              <a:t> konusunda </a:t>
            </a:r>
            <a:r>
              <a:rPr lang="tr-TR" dirty="0" err="1"/>
              <a:t>selektif</a:t>
            </a:r>
            <a:r>
              <a:rPr lang="tr-TR" dirty="0"/>
              <a:t> olmalıdır ve mevcut aktivite, bu sütü veya bu sütten yapılan ürünlerin depolama işleminde bozulma olgusunu yansıtma durumundadır. (</a:t>
            </a:r>
            <a:r>
              <a:rPr lang="tr-TR" b="1" dirty="0" err="1"/>
              <a:t>Law</a:t>
            </a:r>
            <a:r>
              <a:rPr lang="tr-TR" b="1" dirty="0"/>
              <a:t> ve ark. 1979b)</a:t>
            </a:r>
          </a:p>
          <a:p>
            <a:r>
              <a:rPr lang="tr-TR" dirty="0"/>
              <a:t>Sütte serbest yağ asidi tespitine dayanan metotlar zor ve zahmetlidir. Temel serbest yağ asidi miktarları önemli seviyede değişiklik gösterebilmekte ve deneyin duyarlılığı da azalmaktadır. Ayrıca bir çok </a:t>
            </a:r>
            <a:r>
              <a:rPr lang="tr-TR" dirty="0" err="1"/>
              <a:t>psikrotrof</a:t>
            </a:r>
            <a:r>
              <a:rPr lang="tr-TR" dirty="0"/>
              <a:t> bakteri sayısı ile sütteki serbest yağ asidi seviyeleri arasında sağlıklı bir ilişki yoktur. Ayrıca bu parametrenin ölçülmesi sütteki </a:t>
            </a:r>
            <a:r>
              <a:rPr lang="tr-TR" dirty="0" err="1"/>
              <a:t>psikrotrof</a:t>
            </a:r>
            <a:r>
              <a:rPr lang="tr-TR" dirty="0"/>
              <a:t> </a:t>
            </a:r>
            <a:r>
              <a:rPr lang="tr-TR" dirty="0" err="1"/>
              <a:t>lipaz</a:t>
            </a:r>
            <a:r>
              <a:rPr lang="tr-TR" dirty="0"/>
              <a:t> miktarını tam </a:t>
            </a:r>
            <a:r>
              <a:rPr lang="tr-TR" dirty="0" err="1"/>
              <a:t>olarakyansıtmamaktadır</a:t>
            </a:r>
            <a:r>
              <a:rPr lang="tr-TR" dirty="0"/>
              <a:t>. Bu nedenle son yıllarda daha hassas olan yöntemlerle çalışılmaktadır. İdeal bir deney, </a:t>
            </a:r>
            <a:r>
              <a:rPr lang="tr-TR" dirty="0" err="1"/>
              <a:t>kolorimetrik</a:t>
            </a:r>
            <a:r>
              <a:rPr lang="tr-TR" dirty="0"/>
              <a:t>, </a:t>
            </a:r>
            <a:r>
              <a:rPr lang="tr-TR" dirty="0" err="1"/>
              <a:t>spektrometrik</a:t>
            </a:r>
            <a:r>
              <a:rPr lang="tr-TR" dirty="0"/>
              <a:t> veya daha gelişmiş yöntemlerle gerçekleştirilebilir</a:t>
            </a:r>
          </a:p>
        </p:txBody>
      </p:sp>
    </p:spTree>
    <p:extLst>
      <p:ext uri="{BB962C8B-B14F-4D97-AF65-F5344CB8AC3E}">
        <p14:creationId xmlns:p14="http://schemas.microsoft.com/office/powerpoint/2010/main" val="2366318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68D707B-E07C-40DF-8906-2F437D700B24}"/>
              </a:ext>
            </a:extLst>
          </p:cNvPr>
          <p:cNvSpPr>
            <a:spLocks noGrp="1"/>
          </p:cNvSpPr>
          <p:nvPr>
            <p:ph idx="1"/>
          </p:nvPr>
        </p:nvSpPr>
        <p:spPr>
          <a:xfrm>
            <a:off x="838200" y="718457"/>
            <a:ext cx="10515600" cy="5458506"/>
          </a:xfrm>
        </p:spPr>
        <p:txBody>
          <a:bodyPr>
            <a:normAutofit fontScale="92500" lnSpcReduction="20000"/>
          </a:bodyPr>
          <a:lstStyle/>
          <a:p>
            <a:r>
              <a:rPr lang="tr-TR" dirty="0" err="1"/>
              <a:t>IDF’e</a:t>
            </a:r>
            <a:r>
              <a:rPr lang="tr-TR" dirty="0"/>
              <a:t> göre </a:t>
            </a:r>
            <a:r>
              <a:rPr lang="tr-TR" dirty="0" err="1"/>
              <a:t>psikrotrof</a:t>
            </a:r>
            <a:r>
              <a:rPr lang="tr-TR" dirty="0"/>
              <a:t> terimi; optimum gelişme sıcaklığı ne olursa olsun 7 ºC yada altında gelişen </a:t>
            </a:r>
            <a:r>
              <a:rPr lang="tr-TR" dirty="0" err="1"/>
              <a:t>mikroorganizmları</a:t>
            </a:r>
            <a:r>
              <a:rPr lang="tr-TR" dirty="0"/>
              <a:t> kapsar (</a:t>
            </a:r>
            <a:r>
              <a:rPr lang="tr-TR" dirty="0" err="1"/>
              <a:t>Collins</a:t>
            </a:r>
            <a:r>
              <a:rPr lang="tr-TR" dirty="0"/>
              <a:t>, 1981).</a:t>
            </a:r>
          </a:p>
          <a:p>
            <a:r>
              <a:rPr lang="tr-TR" dirty="0"/>
              <a:t>Bu bakteriler, mayalar ve küflerin bazı </a:t>
            </a:r>
            <a:r>
              <a:rPr lang="tr-TR" dirty="0" err="1"/>
              <a:t>genus</a:t>
            </a:r>
            <a:r>
              <a:rPr lang="tr-TR" dirty="0"/>
              <a:t> ve türlerini içine alır. </a:t>
            </a:r>
            <a:r>
              <a:rPr lang="tr-TR" dirty="0" err="1"/>
              <a:t>Psikrotrof</a:t>
            </a:r>
            <a:r>
              <a:rPr lang="tr-TR" dirty="0"/>
              <a:t> çubuk ve kok veya </a:t>
            </a:r>
            <a:r>
              <a:rPr lang="tr-TR" dirty="0" err="1"/>
              <a:t>vibrio</a:t>
            </a:r>
            <a:r>
              <a:rPr lang="tr-TR" dirty="0"/>
              <a:t> şeklinde olabilen, Gram pozitif ve Gram negatif özellik gösteren sporlu veya sporsuz </a:t>
            </a:r>
            <a:r>
              <a:rPr lang="tr-TR" dirty="0" err="1"/>
              <a:t>aerob</a:t>
            </a:r>
            <a:r>
              <a:rPr lang="tr-TR" dirty="0"/>
              <a:t>, </a:t>
            </a:r>
            <a:r>
              <a:rPr lang="tr-TR" dirty="0" err="1"/>
              <a:t>anaerob</a:t>
            </a:r>
            <a:r>
              <a:rPr lang="tr-TR" dirty="0"/>
              <a:t> yada </a:t>
            </a:r>
            <a:r>
              <a:rPr lang="tr-TR" dirty="0" err="1"/>
              <a:t>fakültatif</a:t>
            </a:r>
            <a:r>
              <a:rPr lang="tr-TR" dirty="0"/>
              <a:t> </a:t>
            </a:r>
            <a:r>
              <a:rPr lang="tr-TR" dirty="0" err="1"/>
              <a:t>anaerob</a:t>
            </a:r>
            <a:r>
              <a:rPr lang="tr-TR" dirty="0"/>
              <a:t> olarak gelişebilen mikroorganizmalar topluluğuna verilen genel bir isimdir (Kılıç ve ark., 2000).</a:t>
            </a:r>
          </a:p>
          <a:p>
            <a:endParaRPr lang="tr-TR" dirty="0"/>
          </a:p>
          <a:p>
            <a:endParaRPr lang="tr-TR" dirty="0"/>
          </a:p>
          <a:p>
            <a:endParaRPr lang="tr-TR" dirty="0"/>
          </a:p>
          <a:p>
            <a:pPr marL="0" indent="0">
              <a:buNone/>
            </a:pPr>
            <a:endParaRPr lang="tr-TR" dirty="0"/>
          </a:p>
          <a:p>
            <a:pPr marL="0" indent="0">
              <a:buNone/>
            </a:pPr>
            <a:endParaRPr lang="tr-TR" dirty="0"/>
          </a:p>
          <a:p>
            <a:pPr marL="0" indent="0">
              <a:buNone/>
            </a:pPr>
            <a:endParaRPr lang="tr-TR" dirty="0"/>
          </a:p>
          <a:p>
            <a:pPr marL="0" indent="0">
              <a:buNone/>
            </a:pPr>
            <a:endParaRPr lang="tr-TR" sz="1200" dirty="0"/>
          </a:p>
          <a:p>
            <a:pPr marL="0" indent="0">
              <a:buNone/>
            </a:pPr>
            <a:r>
              <a:rPr lang="tr-TR" sz="1200" dirty="0"/>
              <a:t>  </a:t>
            </a:r>
          </a:p>
          <a:p>
            <a:pPr marL="0" indent="0">
              <a:buNone/>
            </a:pPr>
            <a:r>
              <a:rPr lang="tr-TR" sz="1200" dirty="0"/>
              <a:t>                                                                                                                    </a:t>
            </a:r>
          </a:p>
          <a:p>
            <a:pPr marL="0" indent="0">
              <a:buNone/>
            </a:pPr>
            <a:endParaRPr lang="tr-TR" sz="1200" dirty="0"/>
          </a:p>
          <a:p>
            <a:pPr marL="0" indent="0">
              <a:buNone/>
            </a:pPr>
            <a:r>
              <a:rPr lang="tr-TR" sz="1200" dirty="0"/>
              <a:t>  Şekil 1: Çubuk, kok ve </a:t>
            </a:r>
            <a:r>
              <a:rPr lang="tr-TR" sz="1200" dirty="0" err="1"/>
              <a:t>vibrio</a:t>
            </a:r>
            <a:r>
              <a:rPr lang="tr-TR" sz="1200" dirty="0"/>
              <a:t> şeklindeki </a:t>
            </a:r>
            <a:r>
              <a:rPr lang="tr-TR" sz="1200" dirty="0" err="1"/>
              <a:t>psikrotrof</a:t>
            </a:r>
            <a:r>
              <a:rPr lang="tr-TR" sz="1200" dirty="0"/>
              <a:t> bakterilerin mikroskop altındaki görüntüsü (http://e-wiki.org/tr/images/</a:t>
            </a:r>
            <a:r>
              <a:rPr lang="tr-TR" sz="1200" dirty="0" err="1"/>
              <a:t>Monera_bacterias</a:t>
            </a:r>
            <a:r>
              <a:rPr lang="tr-TR" sz="1200" dirty="0"/>
              <a:t>)</a:t>
            </a:r>
          </a:p>
          <a:p>
            <a:pPr marL="0" indent="0">
              <a:buNone/>
            </a:pPr>
            <a:endParaRPr lang="tr-TR" dirty="0"/>
          </a:p>
          <a:p>
            <a:endParaRPr lang="tr-TR" dirty="0"/>
          </a:p>
          <a:p>
            <a:endParaRPr lang="tr-TR" dirty="0"/>
          </a:p>
        </p:txBody>
      </p:sp>
      <p:pic>
        <p:nvPicPr>
          <p:cNvPr id="2" name="Resim 1">
            <a:extLst>
              <a:ext uri="{FF2B5EF4-FFF2-40B4-BE49-F238E27FC236}">
                <a16:creationId xmlns="" xmlns:a16="http://schemas.microsoft.com/office/drawing/2014/main" id="{60404E21-1D96-4AC7-86A3-493A23DBF6F7}"/>
              </a:ext>
            </a:extLst>
          </p:cNvPr>
          <p:cNvPicPr>
            <a:picLocks noChangeAspect="1"/>
          </p:cNvPicPr>
          <p:nvPr/>
        </p:nvPicPr>
        <p:blipFill>
          <a:blip r:embed="rId2"/>
          <a:stretch>
            <a:fillRect/>
          </a:stretch>
        </p:blipFill>
        <p:spPr>
          <a:xfrm>
            <a:off x="2174032" y="2509935"/>
            <a:ext cx="7231224" cy="2752531"/>
          </a:xfrm>
          <a:prstGeom prst="rect">
            <a:avLst/>
          </a:prstGeom>
        </p:spPr>
      </p:pic>
    </p:spTree>
    <p:extLst>
      <p:ext uri="{BB962C8B-B14F-4D97-AF65-F5344CB8AC3E}">
        <p14:creationId xmlns:p14="http://schemas.microsoft.com/office/powerpoint/2010/main" val="2733999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96ED57E-D8EF-4F01-9FC8-7A2FD86C1855}"/>
              </a:ext>
            </a:extLst>
          </p:cNvPr>
          <p:cNvSpPr>
            <a:spLocks noGrp="1"/>
          </p:cNvSpPr>
          <p:nvPr>
            <p:ph idx="1"/>
          </p:nvPr>
        </p:nvSpPr>
        <p:spPr>
          <a:xfrm>
            <a:off x="643812" y="606490"/>
            <a:ext cx="9406041" cy="5641909"/>
          </a:xfrm>
        </p:spPr>
        <p:txBody>
          <a:bodyPr>
            <a:normAutofit fontScale="92500" lnSpcReduction="10000"/>
          </a:bodyPr>
          <a:lstStyle/>
          <a:p>
            <a:pPr marL="0" indent="0">
              <a:buNone/>
            </a:pPr>
            <a:r>
              <a:rPr lang="tr-TR" sz="2600" b="1" dirty="0">
                <a:solidFill>
                  <a:schemeClr val="bg2">
                    <a:lumMod val="50000"/>
                  </a:schemeClr>
                </a:solidFill>
              </a:rPr>
              <a:t>4.3. </a:t>
            </a:r>
            <a:r>
              <a:rPr lang="tr-TR" sz="2600" b="1" dirty="0" err="1">
                <a:solidFill>
                  <a:schemeClr val="bg2">
                    <a:lumMod val="50000"/>
                  </a:schemeClr>
                </a:solidFill>
              </a:rPr>
              <a:t>Psikrotrof</a:t>
            </a:r>
            <a:r>
              <a:rPr lang="tr-TR" sz="2600" b="1" dirty="0">
                <a:solidFill>
                  <a:schemeClr val="bg2">
                    <a:lumMod val="50000"/>
                  </a:schemeClr>
                </a:solidFill>
              </a:rPr>
              <a:t> Bakterilerin </a:t>
            </a:r>
            <a:r>
              <a:rPr lang="tr-TR" sz="2600" b="1" dirty="0" err="1">
                <a:solidFill>
                  <a:schemeClr val="bg2">
                    <a:lumMod val="50000"/>
                  </a:schemeClr>
                </a:solidFill>
              </a:rPr>
              <a:t>Fosfolipazları</a:t>
            </a:r>
            <a:r>
              <a:rPr lang="tr-TR" sz="2600" b="1" dirty="0">
                <a:solidFill>
                  <a:schemeClr val="bg2">
                    <a:lumMod val="50000"/>
                  </a:schemeClr>
                </a:solidFill>
              </a:rPr>
              <a:t> </a:t>
            </a:r>
          </a:p>
          <a:p>
            <a:pPr marL="0" indent="0">
              <a:buNone/>
            </a:pPr>
            <a:r>
              <a:rPr lang="tr-TR" b="1" dirty="0">
                <a:solidFill>
                  <a:schemeClr val="bg2">
                    <a:lumMod val="50000"/>
                  </a:schemeClr>
                </a:solidFill>
              </a:rPr>
              <a:t>4.3.1. </a:t>
            </a:r>
            <a:r>
              <a:rPr lang="tr-TR" b="1" dirty="0" err="1">
                <a:solidFill>
                  <a:schemeClr val="bg2">
                    <a:lumMod val="50000"/>
                  </a:schemeClr>
                </a:solidFill>
              </a:rPr>
              <a:t>Ekstraselüler</a:t>
            </a:r>
            <a:r>
              <a:rPr lang="tr-TR" b="1" dirty="0">
                <a:solidFill>
                  <a:schemeClr val="bg2">
                    <a:lumMod val="50000"/>
                  </a:schemeClr>
                </a:solidFill>
              </a:rPr>
              <a:t> </a:t>
            </a:r>
            <a:r>
              <a:rPr lang="tr-TR" b="1" dirty="0" err="1">
                <a:solidFill>
                  <a:schemeClr val="bg2">
                    <a:lumMod val="50000"/>
                  </a:schemeClr>
                </a:solidFill>
              </a:rPr>
              <a:t>fosfolipaz</a:t>
            </a:r>
            <a:r>
              <a:rPr lang="tr-TR" b="1" dirty="0">
                <a:solidFill>
                  <a:schemeClr val="bg2">
                    <a:lumMod val="50000"/>
                  </a:schemeClr>
                </a:solidFill>
              </a:rPr>
              <a:t> C’yi üreten bakteriler </a:t>
            </a:r>
            <a:r>
              <a:rPr lang="tr-TR" dirty="0"/>
              <a:t>arasında </a:t>
            </a:r>
            <a:r>
              <a:rPr lang="tr-TR" dirty="0" err="1"/>
              <a:t>Clostridium</a:t>
            </a:r>
            <a:r>
              <a:rPr lang="tr-TR" dirty="0"/>
              <a:t>, </a:t>
            </a:r>
            <a:r>
              <a:rPr lang="tr-TR" dirty="0" err="1"/>
              <a:t>Bacillus</a:t>
            </a:r>
            <a:r>
              <a:rPr lang="tr-TR" dirty="0"/>
              <a:t>, </a:t>
            </a:r>
            <a:r>
              <a:rPr lang="tr-TR" dirty="0" err="1"/>
              <a:t>Pseudomonas</a:t>
            </a:r>
            <a:r>
              <a:rPr lang="tr-TR" dirty="0"/>
              <a:t>, </a:t>
            </a:r>
            <a:r>
              <a:rPr lang="tr-TR" dirty="0" err="1"/>
              <a:t>Serritia</a:t>
            </a:r>
            <a:r>
              <a:rPr lang="tr-TR" dirty="0"/>
              <a:t> ve </a:t>
            </a:r>
            <a:r>
              <a:rPr lang="tr-TR" dirty="0" err="1"/>
              <a:t>Acinetobacter’lere</a:t>
            </a:r>
            <a:r>
              <a:rPr lang="tr-TR" dirty="0"/>
              <a:t> ait türler yer almaktadır. Soğukta saklanmış </a:t>
            </a:r>
            <a:r>
              <a:rPr lang="tr-TR" dirty="0" err="1"/>
              <a:t>homojenize</a:t>
            </a:r>
            <a:r>
              <a:rPr lang="tr-TR" dirty="0"/>
              <a:t> sütten </a:t>
            </a:r>
            <a:r>
              <a:rPr lang="tr-TR" dirty="0" err="1"/>
              <a:t>psikrotrof</a:t>
            </a:r>
            <a:r>
              <a:rPr lang="tr-TR" dirty="0"/>
              <a:t> olan ve </a:t>
            </a:r>
            <a:r>
              <a:rPr lang="tr-TR" dirty="0" err="1"/>
              <a:t>fosfolipaz</a:t>
            </a:r>
            <a:r>
              <a:rPr lang="tr-TR" dirty="0"/>
              <a:t> üreten </a:t>
            </a:r>
            <a:r>
              <a:rPr lang="tr-TR" dirty="0" err="1"/>
              <a:t>Pseudomonas</a:t>
            </a:r>
            <a:r>
              <a:rPr lang="tr-TR" dirty="0"/>
              <a:t> </a:t>
            </a:r>
            <a:r>
              <a:rPr lang="tr-TR" dirty="0" err="1"/>
              <a:t>suşları</a:t>
            </a:r>
            <a:r>
              <a:rPr lang="tr-TR" dirty="0"/>
              <a:t> ile diğer türleri izole edilmiştir. Süt işleme ekipmanlarından elde edilen </a:t>
            </a:r>
            <a:r>
              <a:rPr lang="tr-TR" dirty="0" err="1"/>
              <a:t>izolatlardan</a:t>
            </a:r>
            <a:r>
              <a:rPr lang="tr-TR" dirty="0"/>
              <a:t> </a:t>
            </a:r>
            <a:r>
              <a:rPr lang="tr-TR" i="1" dirty="0" err="1"/>
              <a:t>Ps</a:t>
            </a:r>
            <a:r>
              <a:rPr lang="tr-TR" i="1" dirty="0"/>
              <a:t>. </a:t>
            </a:r>
            <a:r>
              <a:rPr lang="tr-TR" i="1" dirty="0" err="1"/>
              <a:t>Fluorescens</a:t>
            </a:r>
            <a:r>
              <a:rPr lang="tr-TR" dirty="0"/>
              <a:t> </a:t>
            </a:r>
            <a:r>
              <a:rPr lang="tr-TR" dirty="0" err="1"/>
              <a:t>inbir</a:t>
            </a:r>
            <a:r>
              <a:rPr lang="tr-TR" dirty="0"/>
              <a:t> </a:t>
            </a:r>
            <a:r>
              <a:rPr lang="tr-TR" dirty="0" err="1"/>
              <a:t>suşu</a:t>
            </a:r>
            <a:r>
              <a:rPr lang="tr-TR" dirty="0"/>
              <a:t>, </a:t>
            </a:r>
            <a:r>
              <a:rPr lang="tr-TR" dirty="0" err="1"/>
              <a:t>psikrofil</a:t>
            </a:r>
            <a:r>
              <a:rPr lang="tr-TR" dirty="0"/>
              <a:t> </a:t>
            </a:r>
            <a:r>
              <a:rPr lang="tr-TR" dirty="0" err="1"/>
              <a:t>fosfolipaz</a:t>
            </a:r>
            <a:r>
              <a:rPr lang="tr-TR" dirty="0"/>
              <a:t> C’nin üreticisi olarak selekte edilmiştir. Çiğ sütten izole edilen </a:t>
            </a:r>
            <a:r>
              <a:rPr lang="tr-TR" i="1" dirty="0" err="1"/>
              <a:t>Acetobacter</a:t>
            </a:r>
            <a:r>
              <a:rPr lang="tr-TR" i="1" dirty="0"/>
              <a:t> </a:t>
            </a:r>
            <a:r>
              <a:rPr lang="tr-TR" i="1" dirty="0" err="1"/>
              <a:t>aerogenes</a:t>
            </a:r>
            <a:r>
              <a:rPr lang="tr-TR" i="1" dirty="0"/>
              <a:t> </a:t>
            </a:r>
            <a:r>
              <a:rPr lang="tr-TR" dirty="0"/>
              <a:t>de teşvik edilebilir bir </a:t>
            </a:r>
            <a:r>
              <a:rPr lang="tr-TR" dirty="0" err="1"/>
              <a:t>fosfolipaza</a:t>
            </a:r>
            <a:r>
              <a:rPr lang="tr-TR" dirty="0"/>
              <a:t> sahiptir. </a:t>
            </a:r>
          </a:p>
          <a:p>
            <a:pPr marL="0" indent="0">
              <a:buNone/>
            </a:pPr>
            <a:r>
              <a:rPr lang="tr-TR" b="1" dirty="0">
                <a:solidFill>
                  <a:schemeClr val="bg2">
                    <a:lumMod val="50000"/>
                  </a:schemeClr>
                </a:solidFill>
              </a:rPr>
              <a:t>4.3.2. </a:t>
            </a:r>
            <a:r>
              <a:rPr lang="tr-TR" b="1" dirty="0" err="1">
                <a:solidFill>
                  <a:schemeClr val="bg2">
                    <a:lumMod val="50000"/>
                  </a:schemeClr>
                </a:solidFill>
              </a:rPr>
              <a:t>Fosfolipazların</a:t>
            </a:r>
            <a:r>
              <a:rPr lang="tr-TR" b="1" dirty="0">
                <a:solidFill>
                  <a:schemeClr val="bg2">
                    <a:lumMod val="50000"/>
                  </a:schemeClr>
                </a:solidFill>
              </a:rPr>
              <a:t> Süt ve Süt Ürünlerine Etkileri </a:t>
            </a:r>
          </a:p>
          <a:p>
            <a:r>
              <a:rPr lang="tr-TR" b="1" dirty="0" err="1"/>
              <a:t>Fox</a:t>
            </a:r>
            <a:r>
              <a:rPr lang="tr-TR" b="1" dirty="0"/>
              <a:t> ve ark. (1976), </a:t>
            </a:r>
            <a:r>
              <a:rPr lang="tr-TR" dirty="0"/>
              <a:t>süt ve ürünlerinde acı, ekşi, meyvemsi, belirgin tatta olmayan gibi bir çok tat bozukluğuna sebep olan ve </a:t>
            </a:r>
            <a:r>
              <a:rPr lang="tr-TR" dirty="0" err="1"/>
              <a:t>homojenize</a:t>
            </a:r>
            <a:r>
              <a:rPr lang="tr-TR" dirty="0"/>
              <a:t> süt örneklerinin soğutulduğu sıcaklıklarda çoğalan ve10</a:t>
            </a:r>
            <a:r>
              <a:rPr lang="tr-TR" baseline="30000" dirty="0"/>
              <a:t>8</a:t>
            </a:r>
            <a:r>
              <a:rPr lang="tr-TR" dirty="0"/>
              <a:t> </a:t>
            </a:r>
            <a:r>
              <a:rPr lang="tr-TR" dirty="0" err="1"/>
              <a:t>cfu</a:t>
            </a:r>
            <a:r>
              <a:rPr lang="tr-TR" dirty="0"/>
              <a:t>/ml seviyesinde </a:t>
            </a:r>
            <a:r>
              <a:rPr lang="tr-TR" b="1" dirty="0" err="1"/>
              <a:t>Fosfolipaz</a:t>
            </a:r>
            <a:r>
              <a:rPr lang="tr-TR" b="1" dirty="0"/>
              <a:t> </a:t>
            </a:r>
            <a:r>
              <a:rPr lang="tr-TR" dirty="0"/>
              <a:t>C üreten </a:t>
            </a:r>
            <a:r>
              <a:rPr lang="tr-TR" dirty="0" err="1"/>
              <a:t>üreten</a:t>
            </a:r>
            <a:r>
              <a:rPr lang="tr-TR" dirty="0"/>
              <a:t> bakteriler bulunduğunu göstermişlerdir. </a:t>
            </a:r>
          </a:p>
          <a:p>
            <a:r>
              <a:rPr lang="tr-TR" dirty="0"/>
              <a:t>Depolanmış çiğ sütte gelişen </a:t>
            </a:r>
            <a:r>
              <a:rPr lang="tr-TR" dirty="0" err="1"/>
              <a:t>psikrotroflar</a:t>
            </a:r>
            <a:r>
              <a:rPr lang="tr-TR" dirty="0"/>
              <a:t> tarafından üretilen </a:t>
            </a:r>
            <a:r>
              <a:rPr lang="tr-TR" dirty="0" err="1"/>
              <a:t>ekstraselüler</a:t>
            </a:r>
            <a:r>
              <a:rPr lang="tr-TR" dirty="0"/>
              <a:t> </a:t>
            </a:r>
            <a:r>
              <a:rPr lang="tr-TR" dirty="0" err="1"/>
              <a:t>lipazların</a:t>
            </a:r>
            <a:r>
              <a:rPr lang="tr-TR" dirty="0"/>
              <a:t> FGM </a:t>
            </a:r>
            <a:r>
              <a:rPr lang="tr-TR" dirty="0" err="1"/>
              <a:t>fosfolipidlerini</a:t>
            </a:r>
            <a:r>
              <a:rPr lang="tr-TR" dirty="0"/>
              <a:t> tahrip edip </a:t>
            </a:r>
            <a:r>
              <a:rPr lang="tr-TR" dirty="0" err="1"/>
              <a:t>trigliseritleri</a:t>
            </a:r>
            <a:r>
              <a:rPr lang="tr-TR" dirty="0"/>
              <a:t> </a:t>
            </a:r>
            <a:r>
              <a:rPr lang="tr-TR" dirty="0" err="1"/>
              <a:t>lipaz</a:t>
            </a:r>
            <a:r>
              <a:rPr lang="tr-TR" dirty="0"/>
              <a:t> etkisine maruz bırakarak, acılık sorununu artırma potansiyelleri yarattığı sonucu çıkmaktadır. Bu tür bozulma mekanizması ile FGM ye verilen zararın kremada fiziksel olduğu kadar organoleptik bozukluklar meydana getirdiği bildirilmiştir.</a:t>
            </a:r>
          </a:p>
          <a:p>
            <a:pPr marL="0" indent="0">
              <a:buNone/>
            </a:pPr>
            <a:endParaRPr lang="tr-TR" dirty="0"/>
          </a:p>
        </p:txBody>
      </p:sp>
    </p:spTree>
    <p:extLst>
      <p:ext uri="{BB962C8B-B14F-4D97-AF65-F5344CB8AC3E}">
        <p14:creationId xmlns:p14="http://schemas.microsoft.com/office/powerpoint/2010/main" val="25265201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227A493-7FF0-4A45-A64A-E6FD16375A6B}"/>
              </a:ext>
            </a:extLst>
          </p:cNvPr>
          <p:cNvSpPr>
            <a:spLocks noGrp="1"/>
          </p:cNvSpPr>
          <p:nvPr>
            <p:ph idx="1"/>
          </p:nvPr>
        </p:nvSpPr>
        <p:spPr>
          <a:xfrm>
            <a:off x="625152" y="615820"/>
            <a:ext cx="9424702" cy="5632579"/>
          </a:xfrm>
        </p:spPr>
        <p:txBody>
          <a:bodyPr>
            <a:normAutofit/>
          </a:bodyPr>
          <a:lstStyle/>
          <a:p>
            <a:pPr marL="0" indent="0">
              <a:buNone/>
            </a:pPr>
            <a:r>
              <a:rPr lang="tr-TR" sz="2400" b="1" dirty="0">
                <a:solidFill>
                  <a:srgbClr val="C00000"/>
                </a:solidFill>
              </a:rPr>
              <a:t>5. Isıya Dayanıklı </a:t>
            </a:r>
            <a:r>
              <a:rPr lang="tr-TR" sz="2400" b="1" dirty="0" err="1">
                <a:solidFill>
                  <a:srgbClr val="C00000"/>
                </a:solidFill>
              </a:rPr>
              <a:t>Psikrotrof</a:t>
            </a:r>
            <a:r>
              <a:rPr lang="tr-TR" sz="2400" b="1" dirty="0">
                <a:solidFill>
                  <a:srgbClr val="C00000"/>
                </a:solidFill>
              </a:rPr>
              <a:t> Mikroorganizmalar </a:t>
            </a:r>
          </a:p>
          <a:p>
            <a:r>
              <a:rPr lang="tr-TR" dirty="0"/>
              <a:t>Mikroorganizmalar sıcaklık gibi yıkıcı bir etkiye maruz kaldıklarında logaritmik olarak ölürler. Eğer ürünün hacmi yeterince büyükse herhangi bir tür, herhangi bir ısıl işleme rağmen az da olsa canlı kalabilmektedir. Bir tür için çok etkili olan ısıl işlem başka bir tür için, ısıl işlem sonrası yaşama oranı %100 olabilmektedir. </a:t>
            </a:r>
          </a:p>
          <a:p>
            <a:endParaRPr lang="tr-TR" dirty="0"/>
          </a:p>
          <a:p>
            <a:r>
              <a:rPr lang="tr-TR" dirty="0"/>
              <a:t>Türler arasında ısıl dayanıklılık bakımından bir fark spektrumu vardır. Bu nedenle ısıl işleme tabi tutulacak üründe organizma sayısını düşük tutmak önemlidir. Çiğ sütte mikroorganizma sayısı ne denli düşükse, ısıl işlem uygulandıktan sonra bir tek canlı hücre bulunduracak ürün hacmi o denli büyük olacaktır. Bir işletmede üretilen süte uygulanacak işlemin hangi düzeyde bozulmayı </a:t>
            </a:r>
            <a:r>
              <a:rPr lang="tr-TR" dirty="0" err="1"/>
              <a:t>tolere</a:t>
            </a:r>
            <a:r>
              <a:rPr lang="tr-TR" dirty="0"/>
              <a:t> edebileceği, çiğ sütün mikrobiyolojik kalitesiyle ilgilidir. Bunun dengelenmesi için işleme yönteminin iyi uygulanması ve çiğ süt kalitesinin yüksek olması, özellikle </a:t>
            </a:r>
            <a:r>
              <a:rPr lang="tr-TR" dirty="0" err="1"/>
              <a:t>psikrotrof</a:t>
            </a:r>
            <a:r>
              <a:rPr lang="tr-TR" dirty="0"/>
              <a:t> bakteri içeriğinin düşük olması önemlidir.</a:t>
            </a:r>
          </a:p>
          <a:p>
            <a:endParaRPr lang="tr-TR" dirty="0"/>
          </a:p>
        </p:txBody>
      </p:sp>
    </p:spTree>
    <p:extLst>
      <p:ext uri="{BB962C8B-B14F-4D97-AF65-F5344CB8AC3E}">
        <p14:creationId xmlns:p14="http://schemas.microsoft.com/office/powerpoint/2010/main" val="7887550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8BB39C7-E75B-4A98-A4D9-B56C77F63DBA}"/>
              </a:ext>
            </a:extLst>
          </p:cNvPr>
          <p:cNvSpPr>
            <a:spLocks noGrp="1"/>
          </p:cNvSpPr>
          <p:nvPr>
            <p:ph idx="1"/>
          </p:nvPr>
        </p:nvSpPr>
        <p:spPr>
          <a:xfrm>
            <a:off x="541176" y="522514"/>
            <a:ext cx="9508677" cy="5725885"/>
          </a:xfrm>
        </p:spPr>
        <p:txBody>
          <a:bodyPr>
            <a:normAutofit fontScale="92500" lnSpcReduction="10000"/>
          </a:bodyPr>
          <a:lstStyle/>
          <a:p>
            <a:r>
              <a:rPr lang="tr-TR" dirty="0"/>
              <a:t>7 °C veya altında gelişebilen ve pastörize sütte problem yaratacak kadar sıcaklığa dayanıklı mikroorganizmaların bazıları </a:t>
            </a:r>
            <a:r>
              <a:rPr lang="tr-TR" dirty="0" err="1"/>
              <a:t>Clostridium</a:t>
            </a:r>
            <a:r>
              <a:rPr lang="tr-TR" dirty="0"/>
              <a:t> cinsine ait olanlar yanında </a:t>
            </a:r>
            <a:r>
              <a:rPr lang="tr-TR" dirty="0" err="1"/>
              <a:t>Arthrobacter</a:t>
            </a:r>
            <a:r>
              <a:rPr lang="tr-TR" dirty="0"/>
              <a:t>, </a:t>
            </a:r>
            <a:r>
              <a:rPr lang="tr-TR" dirty="0" err="1"/>
              <a:t>Microbacterium</a:t>
            </a:r>
            <a:r>
              <a:rPr lang="tr-TR" dirty="0"/>
              <a:t>, </a:t>
            </a:r>
            <a:r>
              <a:rPr lang="tr-TR" dirty="0" err="1"/>
              <a:t>Streptococcus</a:t>
            </a:r>
            <a:r>
              <a:rPr lang="tr-TR" dirty="0"/>
              <a:t> ve </a:t>
            </a:r>
            <a:r>
              <a:rPr lang="tr-TR" dirty="0" err="1"/>
              <a:t>Corynebacterium</a:t>
            </a:r>
            <a:r>
              <a:rPr lang="tr-TR" dirty="0"/>
              <a:t> </a:t>
            </a:r>
            <a:r>
              <a:rPr lang="tr-TR" dirty="0" err="1"/>
              <a:t>genusunda</a:t>
            </a:r>
            <a:r>
              <a:rPr lang="tr-TR" dirty="0"/>
              <a:t> bulunan türlerdir. Bunların birçoğu benzer şekilde düşük gelişme sıcaklıklarına adapte olmuş </a:t>
            </a:r>
            <a:r>
              <a:rPr lang="tr-TR" dirty="0" err="1"/>
              <a:t>mezofilik</a:t>
            </a:r>
            <a:r>
              <a:rPr lang="tr-TR" dirty="0"/>
              <a:t> bakteri varyantlarıdır. Bunların uzun yıllardır sütte ve diğer süt ürünlerinde herhangi bir sorun yaratmadığı kabul ediliyordu. Yapılan IDF toplantılarında bunlarında önemli zararlara sebep oldukları pastörize sütün raf ömrünün 1-2 günden bir haftaya çıkarılması ile anlaşılmıştır. Bu tür bakteriler acı, meyvemsi, ekşi ya da mayamsı tada neden olmaktadır. Bunlardan bazılar ekşilik yaratır. Çoğu zaman da tatlı pıhtı oluştururlar. Bu bozukluk tüketici tarafından hemen fark edilmeyebilir;  </a:t>
            </a:r>
            <a:r>
              <a:rPr lang="tr-TR" dirty="0" err="1"/>
              <a:t>homojenize</a:t>
            </a:r>
            <a:r>
              <a:rPr lang="tr-TR" dirty="0"/>
              <a:t> süt kartonları 12 gün 7.2 °C’de saklanır ve süt </a:t>
            </a:r>
            <a:r>
              <a:rPr lang="tr-TR" dirty="0" err="1"/>
              <a:t>boşaltığında</a:t>
            </a:r>
            <a:r>
              <a:rPr lang="tr-TR" dirty="0"/>
              <a:t>, kartonlardan yaklaşık %25’inin koloni ihtiva ettiği veya alt kısımda 0.3-0.6 cm çaplı bölgelerin oluştuğu görülebilir. Süt kartonları 19-20 gün depolanırsa bunların %90’ında anılan ölçülerde lekeli bölgeler görülebilecektir. </a:t>
            </a:r>
            <a:r>
              <a:rPr lang="tr-TR" b="1" dirty="0"/>
              <a:t>(Yılmaz, 2007).</a:t>
            </a:r>
          </a:p>
          <a:p>
            <a:endParaRPr lang="tr-TR" dirty="0"/>
          </a:p>
          <a:p>
            <a:r>
              <a:rPr lang="tr-TR" dirty="0" err="1"/>
              <a:t>Psikrotrof</a:t>
            </a:r>
            <a:r>
              <a:rPr lang="tr-TR" dirty="0"/>
              <a:t> olan ve spor oluşturanlar toprak, çamur ve suda gelişirler. Kaynağından dolayı sütle ilgisi kurulmasa da bu tip mikroorganizmalar sütte önemli sorunlar oluşturabilmektedirler.</a:t>
            </a:r>
          </a:p>
          <a:p>
            <a:endParaRPr lang="tr-TR" dirty="0"/>
          </a:p>
        </p:txBody>
      </p:sp>
    </p:spTree>
    <p:extLst>
      <p:ext uri="{BB962C8B-B14F-4D97-AF65-F5344CB8AC3E}">
        <p14:creationId xmlns:p14="http://schemas.microsoft.com/office/powerpoint/2010/main" val="2265649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CB3D0FA-FCFD-4BD0-AE1F-52EC7F9C6EC8}"/>
              </a:ext>
            </a:extLst>
          </p:cNvPr>
          <p:cNvSpPr>
            <a:spLocks noGrp="1"/>
          </p:cNvSpPr>
          <p:nvPr>
            <p:ph idx="1"/>
          </p:nvPr>
        </p:nvSpPr>
        <p:spPr>
          <a:xfrm>
            <a:off x="737118" y="746450"/>
            <a:ext cx="9312735" cy="5501950"/>
          </a:xfrm>
        </p:spPr>
        <p:txBody>
          <a:bodyPr/>
          <a:lstStyle/>
          <a:p>
            <a:r>
              <a:rPr lang="tr-TR" dirty="0"/>
              <a:t>Pastörize sütte spor oluşturan ve sıcağa dayanıklı olan bakteriler zaman zaman hatalara yol açarlar. Sütteki bulunuşları lokal bir problem değildir. Sütün 2 haftadan fazla süreli olarak saklandığı her yerde bu durum potansiyel bir tehlikedir.</a:t>
            </a:r>
          </a:p>
          <a:p>
            <a:r>
              <a:rPr lang="tr-TR" dirty="0"/>
              <a:t>Bir çalışmada bireysel üreticilerden temin edilen çiğ süt örneklerinden %83’ünde spor oluşturan </a:t>
            </a:r>
            <a:r>
              <a:rPr lang="tr-TR" dirty="0" err="1"/>
              <a:t>psikrotrof</a:t>
            </a:r>
            <a:r>
              <a:rPr lang="tr-TR" dirty="0"/>
              <a:t> bakterilerden izole edilmiştir. 20 günden daha uzun süre 7.2 °C’de saklanan 227 pastörize süt örneğinden </a:t>
            </a:r>
            <a:r>
              <a:rPr lang="tr-TR" dirty="0" err="1"/>
              <a:t>psikrotrof</a:t>
            </a:r>
            <a:r>
              <a:rPr lang="tr-TR" dirty="0"/>
              <a:t> bakterilerin izole edilmiş olması ve yine izole edilen 700 kültürden 135 tanesinin, yüksek sıcaklıkta kısa süreli pastörizasyona dayanıklı bulunması bakterilerin ısıya dayanıklı oluşlarının bir kanıtıdır. Bunlardan çoğunun </a:t>
            </a:r>
            <a:r>
              <a:rPr lang="tr-TR" dirty="0" err="1"/>
              <a:t>Bacillus</a:t>
            </a:r>
            <a:r>
              <a:rPr lang="tr-TR" dirty="0"/>
              <a:t> cinsine, diğerlerinin </a:t>
            </a:r>
            <a:r>
              <a:rPr lang="tr-TR" dirty="0" err="1"/>
              <a:t>Arthrobacter</a:t>
            </a:r>
            <a:r>
              <a:rPr lang="tr-TR" dirty="0"/>
              <a:t>, </a:t>
            </a:r>
            <a:r>
              <a:rPr lang="tr-TR" dirty="0" err="1"/>
              <a:t>Microbacterium</a:t>
            </a:r>
            <a:r>
              <a:rPr lang="tr-TR" dirty="0"/>
              <a:t>, </a:t>
            </a:r>
            <a:r>
              <a:rPr lang="tr-TR" dirty="0" err="1"/>
              <a:t>Streptococcus</a:t>
            </a:r>
            <a:r>
              <a:rPr lang="tr-TR" dirty="0"/>
              <a:t> ve </a:t>
            </a:r>
            <a:r>
              <a:rPr lang="tr-TR" dirty="0" err="1"/>
              <a:t>corynebacterium</a:t>
            </a:r>
            <a:r>
              <a:rPr lang="tr-TR" dirty="0"/>
              <a:t> cinlerine ait oldukları belirlenmiştir. </a:t>
            </a:r>
          </a:p>
          <a:p>
            <a:endParaRPr lang="tr-TR" dirty="0"/>
          </a:p>
        </p:txBody>
      </p:sp>
    </p:spTree>
    <p:extLst>
      <p:ext uri="{BB962C8B-B14F-4D97-AF65-F5344CB8AC3E}">
        <p14:creationId xmlns:p14="http://schemas.microsoft.com/office/powerpoint/2010/main" val="2643618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33502115-99F4-41EB-9F53-82927873DB2F}"/>
              </a:ext>
            </a:extLst>
          </p:cNvPr>
          <p:cNvSpPr>
            <a:spLocks noGrp="1"/>
          </p:cNvSpPr>
          <p:nvPr>
            <p:ph idx="1"/>
          </p:nvPr>
        </p:nvSpPr>
        <p:spPr>
          <a:xfrm>
            <a:off x="849086" y="634482"/>
            <a:ext cx="9200767" cy="5613917"/>
          </a:xfrm>
        </p:spPr>
        <p:txBody>
          <a:bodyPr>
            <a:normAutofit lnSpcReduction="10000"/>
          </a:bodyPr>
          <a:lstStyle/>
          <a:p>
            <a:pPr marL="0" indent="0">
              <a:buNone/>
            </a:pPr>
            <a:r>
              <a:rPr lang="tr-TR" dirty="0"/>
              <a:t> </a:t>
            </a:r>
          </a:p>
          <a:p>
            <a:pPr marL="0" indent="0">
              <a:buNone/>
            </a:pPr>
            <a:r>
              <a:rPr lang="tr-TR" b="1" dirty="0">
                <a:solidFill>
                  <a:schemeClr val="bg2">
                    <a:lumMod val="50000"/>
                  </a:schemeClr>
                </a:solidFill>
              </a:rPr>
              <a:t>5.1. Isıya Dayanıklı </a:t>
            </a:r>
            <a:r>
              <a:rPr lang="tr-TR" b="1" dirty="0" err="1">
                <a:solidFill>
                  <a:schemeClr val="bg2">
                    <a:lumMod val="50000"/>
                  </a:schemeClr>
                </a:solidFill>
              </a:rPr>
              <a:t>Psikrotrof</a:t>
            </a:r>
            <a:r>
              <a:rPr lang="tr-TR" b="1" dirty="0">
                <a:solidFill>
                  <a:schemeClr val="bg2">
                    <a:lumMod val="50000"/>
                  </a:schemeClr>
                </a:solidFill>
              </a:rPr>
              <a:t> Mikroorganizmaların Etkinlikleri </a:t>
            </a:r>
          </a:p>
          <a:p>
            <a:pPr marL="0" indent="0">
              <a:buNone/>
            </a:pPr>
            <a:endParaRPr lang="tr-TR" b="1" dirty="0">
              <a:solidFill>
                <a:schemeClr val="bg2">
                  <a:lumMod val="50000"/>
                </a:schemeClr>
              </a:solidFill>
            </a:endParaRPr>
          </a:p>
          <a:p>
            <a:r>
              <a:rPr lang="tr-TR" dirty="0"/>
              <a:t>Süt kaynaklı ürünlerin birçoğunda spor oluşturan ve ısıya dayanıklı bakteriler bulunmaktadır. Birçok durumda bunların sayıları düşük olmasına rağmen, örneğin; pastörize sütte başlangıçta litrede birkaç adet olan mikroorganizma, normal soğutma koşullarında 2-4 hafta süre ile saklanmış sütte bozulmaya neden olabilmektedir. Bu bakteriler arasında en hızlı gelişenlerin 4 °C’de 7.5-14 saat gibi oldukça kısa </a:t>
            </a:r>
            <a:r>
              <a:rPr lang="tr-TR" dirty="0" err="1"/>
              <a:t>generasyon</a:t>
            </a:r>
            <a:r>
              <a:rPr lang="tr-TR" dirty="0"/>
              <a:t> süresine sahip oldukları belirlenmiştir. Bozulma için gereken zaman, seçilen türün gelişme özelliklerine, başlangıçta sayısına ve saklanma sıcaklığına bağlıdır. Yaptıkları bir çalışmada </a:t>
            </a:r>
            <a:r>
              <a:rPr lang="tr-TR" b="1" dirty="0" err="1"/>
              <a:t>Mikolajcik</a:t>
            </a:r>
            <a:r>
              <a:rPr lang="tr-TR" b="1" dirty="0"/>
              <a:t> ve </a:t>
            </a:r>
            <a:r>
              <a:rPr lang="tr-TR" b="1" dirty="0" err="1"/>
              <a:t>Simon</a:t>
            </a:r>
            <a:r>
              <a:rPr lang="tr-TR" b="1" dirty="0"/>
              <a:t>,</a:t>
            </a:r>
            <a:r>
              <a:rPr lang="tr-TR" dirty="0"/>
              <a:t> üreticilerden temin ettikleri 109 çiğ süt örneğini 12 dakika süreyle 80 °C’de ısıtmışlar ve bunları 7 °C’de saklamışlardır. Başlangıçta </a:t>
            </a:r>
            <a:r>
              <a:rPr lang="tr-TR" dirty="0" err="1"/>
              <a:t>psikrotrof</a:t>
            </a:r>
            <a:r>
              <a:rPr lang="tr-TR" dirty="0"/>
              <a:t> olan sporlu bakteri sayısı 1-140 günlük saklama sonrasında örneklerin %34’ünde, 28 gün sonra ise %71’inde sayımlar 1.10</a:t>
            </a:r>
            <a:r>
              <a:rPr lang="tr-TR" baseline="30000" dirty="0"/>
              <a:t>6</a:t>
            </a:r>
            <a:r>
              <a:rPr lang="tr-TR" dirty="0"/>
              <a:t> adet/ml den fazla bulunmuştur.</a:t>
            </a:r>
          </a:p>
          <a:p>
            <a:endParaRPr lang="tr-TR" dirty="0"/>
          </a:p>
        </p:txBody>
      </p:sp>
    </p:spTree>
    <p:extLst>
      <p:ext uri="{BB962C8B-B14F-4D97-AF65-F5344CB8AC3E}">
        <p14:creationId xmlns:p14="http://schemas.microsoft.com/office/powerpoint/2010/main" val="163454991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73B5265-8F27-4089-AEAA-AB8F728C5658}"/>
              </a:ext>
            </a:extLst>
          </p:cNvPr>
          <p:cNvSpPr>
            <a:spLocks noGrp="1"/>
          </p:cNvSpPr>
          <p:nvPr>
            <p:ph idx="1"/>
          </p:nvPr>
        </p:nvSpPr>
        <p:spPr>
          <a:xfrm>
            <a:off x="709128" y="494522"/>
            <a:ext cx="9340726" cy="5753877"/>
          </a:xfrm>
        </p:spPr>
        <p:txBody>
          <a:bodyPr/>
          <a:lstStyle/>
          <a:p>
            <a:pPr marL="0" indent="0">
              <a:buNone/>
            </a:pPr>
            <a:r>
              <a:rPr lang="tr-TR" sz="2400" b="1" dirty="0">
                <a:solidFill>
                  <a:srgbClr val="C00000"/>
                </a:solidFill>
              </a:rPr>
              <a:t>6. </a:t>
            </a:r>
            <a:r>
              <a:rPr lang="tr-TR" sz="2400" b="1" dirty="0" err="1">
                <a:solidFill>
                  <a:srgbClr val="C00000"/>
                </a:solidFill>
              </a:rPr>
              <a:t>Psikrotrof</a:t>
            </a:r>
            <a:r>
              <a:rPr lang="tr-TR" sz="2400" b="1" dirty="0">
                <a:solidFill>
                  <a:srgbClr val="C00000"/>
                </a:solidFill>
              </a:rPr>
              <a:t> Mikroorganizmaların Gelişmelerinin Kontrolü </a:t>
            </a:r>
          </a:p>
          <a:p>
            <a:pPr marL="0" indent="0">
              <a:buNone/>
            </a:pPr>
            <a:r>
              <a:rPr lang="tr-TR" b="1" dirty="0">
                <a:solidFill>
                  <a:schemeClr val="bg2">
                    <a:lumMod val="50000"/>
                  </a:schemeClr>
                </a:solidFill>
              </a:rPr>
              <a:t>6.1. Sütte </a:t>
            </a:r>
            <a:r>
              <a:rPr lang="tr-TR" b="1" dirty="0" err="1">
                <a:solidFill>
                  <a:schemeClr val="bg2">
                    <a:lumMod val="50000"/>
                  </a:schemeClr>
                </a:solidFill>
              </a:rPr>
              <a:t>psikrotrof</a:t>
            </a:r>
            <a:r>
              <a:rPr lang="tr-TR" b="1" dirty="0">
                <a:solidFill>
                  <a:schemeClr val="bg2">
                    <a:lumMod val="50000"/>
                  </a:schemeClr>
                </a:solidFill>
              </a:rPr>
              <a:t> Hücre Sayısı, Konsantrasyonu</a:t>
            </a:r>
          </a:p>
          <a:p>
            <a:r>
              <a:rPr lang="tr-TR" dirty="0"/>
              <a:t>Spor oluşturan </a:t>
            </a:r>
            <a:r>
              <a:rPr lang="tr-TR" dirty="0" err="1"/>
              <a:t>psikrotrof</a:t>
            </a:r>
            <a:r>
              <a:rPr lang="tr-TR" dirty="0"/>
              <a:t> bakterilerin çiğ sütten tamamen yok edilmesi mümkün olmamakla birlikte, sonuçta pastörize sütün raf ömrünü uzatmak mümkündür. Sütte </a:t>
            </a:r>
            <a:r>
              <a:rPr lang="tr-TR" dirty="0" err="1"/>
              <a:t>psikrotrof</a:t>
            </a:r>
            <a:r>
              <a:rPr lang="tr-TR" dirty="0"/>
              <a:t> olan ısıya dayanıklı bakterilerin sayısını düşük tutmak için çözüm ise iyi süt üretimi “sağlıklı inekler, temiz ekipman ve iyi soğutma” </a:t>
            </a:r>
            <a:r>
              <a:rPr lang="tr-TR" dirty="0" err="1"/>
              <a:t>dır</a:t>
            </a:r>
            <a:r>
              <a:rPr lang="tr-TR" dirty="0"/>
              <a:t>. Memelerin ve meme başlarının temiz ve kuru olması gereklidir.  Ayrıca çiftlikte, taşıma sırasında ve süt işletmesinde gereği gibi soğutmada önemlidir. Az sayıda hücre bulunduran süt, düşük sıcaklıklarda bakterinin çoğalması frenlendiğinden daha kolay saklanabilir.</a:t>
            </a:r>
          </a:p>
          <a:p>
            <a:r>
              <a:rPr lang="tr-TR" dirty="0"/>
              <a:t>Spor oluşturan </a:t>
            </a:r>
            <a:r>
              <a:rPr lang="tr-TR" dirty="0" err="1"/>
              <a:t>psikrotrof</a:t>
            </a:r>
            <a:r>
              <a:rPr lang="tr-TR" dirty="0"/>
              <a:t> bakterilerin </a:t>
            </a:r>
            <a:r>
              <a:rPr lang="tr-TR" dirty="0" err="1"/>
              <a:t>vejetatif</a:t>
            </a:r>
            <a:r>
              <a:rPr lang="tr-TR" dirty="0"/>
              <a:t> hücreleri ısıya ve temizlik etkenlerine karşı hassastırlar. Bu nedenle sözü edilen hücrelerin çiftlikte veya süt işletme tesisinde ekipman üzerin de ortadan kaldırmak önemli bir problem olmamalıdır. Ancak bunların ürettikleri sporlar daha dayanıklıdır.</a:t>
            </a:r>
          </a:p>
          <a:p>
            <a:endParaRPr lang="tr-TR" dirty="0"/>
          </a:p>
        </p:txBody>
      </p:sp>
    </p:spTree>
    <p:extLst>
      <p:ext uri="{BB962C8B-B14F-4D97-AF65-F5344CB8AC3E}">
        <p14:creationId xmlns:p14="http://schemas.microsoft.com/office/powerpoint/2010/main" val="102601595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F56A9684-2250-4E36-9BB7-9328369967BB}"/>
              </a:ext>
            </a:extLst>
          </p:cNvPr>
          <p:cNvSpPr>
            <a:spLocks noGrp="1"/>
          </p:cNvSpPr>
          <p:nvPr>
            <p:ph idx="1"/>
          </p:nvPr>
        </p:nvSpPr>
        <p:spPr>
          <a:xfrm>
            <a:off x="811763" y="603380"/>
            <a:ext cx="9471355" cy="5651240"/>
          </a:xfrm>
        </p:spPr>
        <p:txBody>
          <a:bodyPr>
            <a:normAutofit lnSpcReduction="10000"/>
          </a:bodyPr>
          <a:lstStyle/>
          <a:p>
            <a:pPr marL="0" indent="0">
              <a:buNone/>
            </a:pPr>
            <a:r>
              <a:rPr lang="tr-TR" b="1" dirty="0">
                <a:solidFill>
                  <a:schemeClr val="bg2">
                    <a:lumMod val="50000"/>
                  </a:schemeClr>
                </a:solidFill>
              </a:rPr>
              <a:t>6.2. Uygulanan Etkin Temizlik ve Hijyen</a:t>
            </a:r>
          </a:p>
          <a:p>
            <a:r>
              <a:rPr lang="tr-TR" dirty="0"/>
              <a:t>Sporları öldürmede en iyi yöntem klorla dezenfeksiyondur. Bunların öldürülmesi zor olduğu için mikroorganizmaların klora karşı dayanıklılığını etkileyen faktörlere dikkat çekmek gerekir.</a:t>
            </a:r>
          </a:p>
          <a:p>
            <a:r>
              <a:rPr lang="tr-TR" dirty="0"/>
              <a:t>Bunlardan ilki dezenfeksiyon yapılacak alan ve ekipman temiz olması oldukça önemlidir. İkinci aşamada klor solüsyonlarının </a:t>
            </a:r>
            <a:r>
              <a:rPr lang="tr-TR" dirty="0" err="1"/>
              <a:t>pH’sı</a:t>
            </a:r>
            <a:r>
              <a:rPr lang="tr-TR" dirty="0"/>
              <a:t> 5-6 arasında olacak şekilde ayarlanması dezenfeksiyonun başarısını artırır. Çünkü bu </a:t>
            </a:r>
            <a:r>
              <a:rPr lang="tr-TR" dirty="0" err="1"/>
              <a:t>pH’da</a:t>
            </a:r>
            <a:r>
              <a:rPr lang="tr-TR" dirty="0"/>
              <a:t> klorun büyük kısmı </a:t>
            </a:r>
            <a:r>
              <a:rPr lang="tr-TR" dirty="0" err="1"/>
              <a:t>hipoklorik</a:t>
            </a:r>
            <a:r>
              <a:rPr lang="tr-TR" dirty="0"/>
              <a:t> asit olarak bulunur. </a:t>
            </a:r>
            <a:r>
              <a:rPr lang="tr-TR" dirty="0" err="1"/>
              <a:t>Hipoklorik</a:t>
            </a:r>
            <a:r>
              <a:rPr lang="tr-TR" dirty="0"/>
              <a:t> asit mikroorganizmalara grip klorun açığı çıkması olayından sorumlu olan moleküler türden bir kimyasal bileşiktir. Uygulamada 5 </a:t>
            </a:r>
            <a:r>
              <a:rPr lang="tr-TR" dirty="0" err="1"/>
              <a:t>pH’nın</a:t>
            </a:r>
            <a:r>
              <a:rPr lang="tr-TR" dirty="0"/>
              <a:t> altındaki değerlerden kaçınılmamalıdır. 4 </a:t>
            </a:r>
            <a:r>
              <a:rPr lang="tr-TR" dirty="0" err="1"/>
              <a:t>pH’dan</a:t>
            </a:r>
            <a:r>
              <a:rPr lang="tr-TR" dirty="0"/>
              <a:t> başlayarak, </a:t>
            </a:r>
            <a:r>
              <a:rPr lang="tr-TR" dirty="0" err="1"/>
              <a:t>pH</a:t>
            </a:r>
            <a:r>
              <a:rPr lang="tr-TR" dirty="0"/>
              <a:t> düştükçe serbest klor yüzdesi (Cl</a:t>
            </a:r>
            <a:r>
              <a:rPr lang="tr-TR" baseline="-25000" dirty="0"/>
              <a:t>2</a:t>
            </a:r>
            <a:r>
              <a:rPr lang="tr-TR" dirty="0"/>
              <a:t>) hızla düşer ve bu da ekipmanın korozyonuna neden olur. Sporlar üzerinde 5-6 </a:t>
            </a:r>
            <a:r>
              <a:rPr lang="tr-TR" dirty="0" err="1"/>
              <a:t>pH’ya</a:t>
            </a:r>
            <a:r>
              <a:rPr lang="tr-TR" dirty="0"/>
              <a:t> ayarlanmış 50 </a:t>
            </a:r>
            <a:r>
              <a:rPr lang="tr-TR" dirty="0" err="1"/>
              <a:t>ppm’lik</a:t>
            </a:r>
            <a:r>
              <a:rPr lang="tr-TR" dirty="0"/>
              <a:t> klor solüsyonunun, 200 </a:t>
            </a:r>
            <a:r>
              <a:rPr lang="tr-TR" dirty="0" err="1"/>
              <a:t>ppm’lik</a:t>
            </a:r>
            <a:r>
              <a:rPr lang="tr-TR" dirty="0"/>
              <a:t> 8 </a:t>
            </a:r>
            <a:r>
              <a:rPr lang="tr-TR" dirty="0" err="1"/>
              <a:t>pH’lı</a:t>
            </a:r>
            <a:r>
              <a:rPr lang="tr-TR" dirty="0"/>
              <a:t> solüsyonla aynı türden etkiye sahip olduğu bilinmektedir. </a:t>
            </a:r>
          </a:p>
          <a:p>
            <a:r>
              <a:rPr lang="tr-TR" dirty="0"/>
              <a:t>Klor solüsyonunun etkinliğini artıran etmenlerden biride sıcaklıktır; 75 °C’de 25 </a:t>
            </a:r>
            <a:r>
              <a:rPr lang="tr-TR" dirty="0" err="1"/>
              <a:t>ppm’lik</a:t>
            </a:r>
            <a:r>
              <a:rPr lang="tr-TR" dirty="0"/>
              <a:t> klor solüsyonu (</a:t>
            </a:r>
            <a:r>
              <a:rPr lang="tr-TR" dirty="0" err="1"/>
              <a:t>pH</a:t>
            </a:r>
            <a:r>
              <a:rPr lang="tr-TR" dirty="0"/>
              <a:t> 5.2), 25  °C’de uygulanan 150 </a:t>
            </a:r>
            <a:r>
              <a:rPr lang="tr-TR" dirty="0" err="1"/>
              <a:t>ppm’lik</a:t>
            </a:r>
            <a:r>
              <a:rPr lang="tr-TR" dirty="0"/>
              <a:t> (</a:t>
            </a:r>
            <a:r>
              <a:rPr lang="tr-TR" dirty="0" err="1"/>
              <a:t>pH</a:t>
            </a:r>
            <a:r>
              <a:rPr lang="tr-TR" dirty="0"/>
              <a:t> 7) solüsyonla aynı etkiye sahiptir.</a:t>
            </a:r>
          </a:p>
          <a:p>
            <a:endParaRPr lang="tr-TR" dirty="0"/>
          </a:p>
        </p:txBody>
      </p:sp>
    </p:spTree>
    <p:extLst>
      <p:ext uri="{BB962C8B-B14F-4D97-AF65-F5344CB8AC3E}">
        <p14:creationId xmlns:p14="http://schemas.microsoft.com/office/powerpoint/2010/main" val="6647427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4281D7AB-AF4D-44DD-97C3-5D1EEC3BA621}"/>
              </a:ext>
            </a:extLst>
          </p:cNvPr>
          <p:cNvSpPr>
            <a:spLocks noGrp="1"/>
          </p:cNvSpPr>
          <p:nvPr>
            <p:ph idx="1"/>
          </p:nvPr>
        </p:nvSpPr>
        <p:spPr>
          <a:xfrm>
            <a:off x="634482" y="578498"/>
            <a:ext cx="9415371" cy="5669901"/>
          </a:xfrm>
        </p:spPr>
        <p:txBody>
          <a:bodyPr>
            <a:normAutofit fontScale="92500" lnSpcReduction="20000"/>
          </a:bodyPr>
          <a:lstStyle/>
          <a:p>
            <a:pPr marL="0" indent="0">
              <a:buNone/>
            </a:pPr>
            <a:r>
              <a:rPr lang="tr-TR" sz="2200" b="1" dirty="0">
                <a:solidFill>
                  <a:schemeClr val="bg2">
                    <a:lumMod val="50000"/>
                  </a:schemeClr>
                </a:solidFill>
              </a:rPr>
              <a:t>6.3. Sütün Soğukta Saklanma Süresi</a:t>
            </a:r>
          </a:p>
          <a:p>
            <a:r>
              <a:rPr lang="tr-TR" dirty="0" err="1"/>
              <a:t>Psikrotrof</a:t>
            </a:r>
            <a:r>
              <a:rPr lang="tr-TR" dirty="0"/>
              <a:t> bakteriler, </a:t>
            </a:r>
            <a:r>
              <a:rPr lang="tr-TR" dirty="0" err="1"/>
              <a:t>sütürünlerinin</a:t>
            </a:r>
            <a:r>
              <a:rPr lang="tr-TR" dirty="0"/>
              <a:t> soğukta uzun süre depolanması durumunda problem yaratırlar. Gram-negatif, spor </a:t>
            </a:r>
            <a:r>
              <a:rPr lang="tr-TR" dirty="0" err="1"/>
              <a:t>oluşturmayani</a:t>
            </a:r>
            <a:r>
              <a:rPr lang="tr-TR" dirty="0"/>
              <a:t> ısıya hassas mikroorganizmalar genellikle ekipman üzerinde ve süt işleme tesisinin su kaynağında bulunurlar. Bunların pastörize sütün dışında tutulması kolay değildir. Süt pastörize edildikten sonra bunların bulaşmasının önlenmesi zordur. Bu organizmalar, soğutma sıcaklıklarında </a:t>
            </a:r>
            <a:r>
              <a:rPr lang="tr-TR" dirty="0" err="1"/>
              <a:t>psikrotrof</a:t>
            </a:r>
            <a:r>
              <a:rPr lang="tr-TR" dirty="0"/>
              <a:t> olan sporlu bakterilerin çoğunun gösterdiği çoğalma eğiliminden daha hızlı çoğalırlar. Bunlar pastörize sütte dahil olmak üzere taze süt ürünlerinin raf ömrünü sınırlama </a:t>
            </a:r>
            <a:r>
              <a:rPr lang="tr-TR" dirty="0" err="1"/>
              <a:t>psikrotrof</a:t>
            </a:r>
            <a:r>
              <a:rPr lang="tr-TR" dirty="0"/>
              <a:t> sporlu olanlardan daha önemlidir. Eğer bu bakterilerin büyük popülasyonlara ulaşmalarına izin verilirse bunların ürettikleri </a:t>
            </a:r>
            <a:r>
              <a:rPr lang="tr-TR" dirty="0" err="1"/>
              <a:t>proteolitik</a:t>
            </a:r>
            <a:r>
              <a:rPr lang="tr-TR" dirty="0"/>
              <a:t> ve </a:t>
            </a:r>
            <a:r>
              <a:rPr lang="tr-TR" dirty="0" err="1"/>
              <a:t>lipolitik</a:t>
            </a:r>
            <a:r>
              <a:rPr lang="tr-TR" dirty="0"/>
              <a:t> enzimlerin, etkinliklerinin önemli olacağı bir gerçektir.</a:t>
            </a:r>
          </a:p>
          <a:p>
            <a:r>
              <a:rPr lang="tr-TR" dirty="0"/>
              <a:t>Spor oluşturmayan bakterilerde olduğu gibi spor oluşturanların kontrolü de hem çiftlikte hem de süt işletmesinde yapılmalıdır. Aynı şekilde çiftlik koşullarında ve süt işletmelerinde soğutma gerekmektedir. Pastörizasyon sonrası bulaşmanın tamamen önlenmesi ve sütün inekten tüketiciye ulaşıncaya dek 1 °C de saklanması durumunda bile, pastörize edildikten sonra sütün raf ömrü yaklaşık 3-4 hafta olacaktır. </a:t>
            </a:r>
          </a:p>
          <a:p>
            <a:r>
              <a:rPr lang="tr-TR" dirty="0"/>
              <a:t>Sonuç olarak süt ve ürünlerine </a:t>
            </a:r>
            <a:r>
              <a:rPr lang="tr-TR" dirty="0" err="1"/>
              <a:t>psikrotrofların</a:t>
            </a:r>
            <a:r>
              <a:rPr lang="tr-TR" dirty="0"/>
              <a:t> </a:t>
            </a:r>
            <a:r>
              <a:rPr lang="tr-TR" dirty="0" err="1"/>
              <a:t>kontaminasyonunu</a:t>
            </a:r>
            <a:r>
              <a:rPr lang="tr-TR" dirty="0"/>
              <a:t> engellemek çoğu zaman mümkün değildir. Bu nedenle bunların sayısının ürünlere zarar vermeyecek seviyeye düşürülmesine çalışmak en mantıklı iştir. </a:t>
            </a:r>
          </a:p>
          <a:p>
            <a:endParaRPr lang="tr-TR" dirty="0"/>
          </a:p>
        </p:txBody>
      </p:sp>
    </p:spTree>
    <p:extLst>
      <p:ext uri="{BB962C8B-B14F-4D97-AF65-F5344CB8AC3E}">
        <p14:creationId xmlns:p14="http://schemas.microsoft.com/office/powerpoint/2010/main" val="11115104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D94EAA2-9313-4F10-9965-28E67A63472D}"/>
              </a:ext>
            </a:extLst>
          </p:cNvPr>
          <p:cNvSpPr>
            <a:spLocks noGrp="1"/>
          </p:cNvSpPr>
          <p:nvPr>
            <p:ph idx="1"/>
          </p:nvPr>
        </p:nvSpPr>
        <p:spPr>
          <a:xfrm>
            <a:off x="653143" y="513184"/>
            <a:ext cx="10179697" cy="5924938"/>
          </a:xfrm>
        </p:spPr>
        <p:txBody>
          <a:bodyPr>
            <a:normAutofit fontScale="92500" lnSpcReduction="20000"/>
          </a:bodyPr>
          <a:lstStyle/>
          <a:p>
            <a:pPr marL="0" indent="0">
              <a:buNone/>
            </a:pPr>
            <a:r>
              <a:rPr lang="tr-TR" b="1" dirty="0">
                <a:solidFill>
                  <a:schemeClr val="accent3">
                    <a:lumMod val="60000"/>
                    <a:lumOff val="40000"/>
                  </a:schemeClr>
                </a:solidFill>
              </a:rPr>
              <a:t>Çözüm yolları:</a:t>
            </a:r>
          </a:p>
          <a:p>
            <a:r>
              <a:rPr lang="tr-TR" sz="2100" dirty="0"/>
              <a:t>Etkili dezenfektanlar: Sağım sırasında temizlik ve dezenfeksiyonun yeterince yapılması ile sütteki </a:t>
            </a:r>
            <a:r>
              <a:rPr lang="tr-TR" sz="2100" dirty="0" err="1"/>
              <a:t>psikrotrof</a:t>
            </a:r>
            <a:r>
              <a:rPr lang="tr-TR" sz="2100" dirty="0"/>
              <a:t> sayısı önemli derecede azaltılır. İyi koşullarda elde edilen süt, </a:t>
            </a:r>
            <a:r>
              <a:rPr lang="tr-TR" sz="2100" dirty="0" err="1"/>
              <a:t>psikrotroflardan</a:t>
            </a:r>
            <a:r>
              <a:rPr lang="tr-TR" sz="2100" dirty="0"/>
              <a:t> %10 daha az içerebilir.</a:t>
            </a:r>
          </a:p>
          <a:p>
            <a:r>
              <a:rPr lang="tr-TR" sz="2100" dirty="0"/>
              <a:t>Sütün bekletilmesi: Süt işletmeye getirilmeden önce çiftliklerde +4 °C ye soğutulması, </a:t>
            </a:r>
            <a:r>
              <a:rPr lang="tr-TR" sz="2100" dirty="0" err="1"/>
              <a:t>psikrotrofların</a:t>
            </a:r>
            <a:r>
              <a:rPr lang="tr-TR" sz="2100" dirty="0"/>
              <a:t> sayısının azaltılması ve sonradan zararlarının sınırlandırılması bakımından çok önemlidir. </a:t>
            </a:r>
            <a:r>
              <a:rPr lang="tr-TR" sz="2100" dirty="0" err="1"/>
              <a:t>Pseudomonas</a:t>
            </a:r>
            <a:r>
              <a:rPr lang="tr-TR" sz="2100" dirty="0"/>
              <a:t> türleri gibi bazı </a:t>
            </a:r>
            <a:r>
              <a:rPr lang="tr-TR" sz="2100" dirty="0" err="1"/>
              <a:t>psikrotrof</a:t>
            </a:r>
            <a:r>
              <a:rPr lang="tr-TR" sz="2100" dirty="0"/>
              <a:t> bakterilerin soğukta da devam eder. Örneğin </a:t>
            </a:r>
            <a:r>
              <a:rPr lang="tr-TR" sz="2100" dirty="0" err="1"/>
              <a:t>Pseudomonas’ların</a:t>
            </a:r>
            <a:r>
              <a:rPr lang="tr-TR" sz="2100" dirty="0"/>
              <a:t> +4 °C de </a:t>
            </a:r>
            <a:r>
              <a:rPr lang="tr-TR" sz="2100" dirty="0" err="1"/>
              <a:t>generasyon</a:t>
            </a:r>
            <a:r>
              <a:rPr lang="tr-TR" sz="2100" dirty="0"/>
              <a:t> süresi 7 saat kadardır. Bu nedenle sütün uzun süre soğukta saklanması problemler yaratabilir. </a:t>
            </a:r>
          </a:p>
          <a:p>
            <a:r>
              <a:rPr lang="tr-TR" sz="2100" dirty="0"/>
              <a:t>En geç 3 saat içinde toplanmış olan sütlerin 48 saat süreyle soğukta saklandıktan sonra çok iyi temizlenmiş, daha önceden izolasyonu yapılmış ve taşıma sırasında sıcaklığı minimum düzeyde bir yükselme olabilen tanklarla götürülmesi gerekir. </a:t>
            </a:r>
          </a:p>
          <a:p>
            <a:r>
              <a:rPr lang="tr-TR" sz="2100" dirty="0"/>
              <a:t>Süte işletmeye gelir gelmez </a:t>
            </a:r>
            <a:r>
              <a:rPr lang="tr-TR" sz="2100" b="1" dirty="0"/>
              <a:t>60-66 °C’de 5-20 saniye süreyle </a:t>
            </a:r>
            <a:r>
              <a:rPr lang="tr-TR" sz="2100" b="1" dirty="0" err="1"/>
              <a:t>termizasyon</a:t>
            </a:r>
            <a:r>
              <a:rPr lang="tr-TR" sz="2100" dirty="0"/>
              <a:t> uygulanması yarar sağlar</a:t>
            </a:r>
            <a:r>
              <a:rPr lang="tr-TR" dirty="0"/>
              <a:t>.</a:t>
            </a:r>
          </a:p>
          <a:p>
            <a:endParaRPr lang="tr-TR" dirty="0"/>
          </a:p>
          <a:p>
            <a:pPr marL="0" indent="0">
              <a:buNone/>
            </a:pPr>
            <a:r>
              <a:rPr lang="tr-TR" b="1" dirty="0" err="1">
                <a:solidFill>
                  <a:schemeClr val="accent3">
                    <a:lumMod val="60000"/>
                    <a:lumOff val="40000"/>
                  </a:schemeClr>
                </a:solidFill>
              </a:rPr>
              <a:t>Psikrotrofların</a:t>
            </a:r>
            <a:r>
              <a:rPr lang="tr-TR" b="1" dirty="0">
                <a:solidFill>
                  <a:schemeClr val="accent3">
                    <a:lumMod val="60000"/>
                    <a:lumOff val="40000"/>
                  </a:schemeClr>
                </a:solidFill>
              </a:rPr>
              <a:t> gelişmesini sınırlamada etkili diğer tedbirler ise:</a:t>
            </a:r>
          </a:p>
          <a:p>
            <a:pPr lvl="0"/>
            <a:r>
              <a:rPr lang="tr-TR" dirty="0"/>
              <a:t>Tanklarda </a:t>
            </a:r>
            <a:r>
              <a:rPr lang="tr-TR" b="1" dirty="0"/>
              <a:t>CO</a:t>
            </a:r>
            <a:r>
              <a:rPr lang="tr-TR" b="1" baseline="-25000" dirty="0"/>
              <a:t>2</a:t>
            </a:r>
            <a:r>
              <a:rPr lang="tr-TR" b="1" dirty="0"/>
              <a:t> ve N gazı</a:t>
            </a:r>
            <a:r>
              <a:rPr lang="tr-TR" dirty="0"/>
              <a:t> gibi nötr gazların kullanımı</a:t>
            </a:r>
          </a:p>
          <a:p>
            <a:pPr lvl="0"/>
            <a:r>
              <a:rPr lang="tr-TR" dirty="0"/>
              <a:t>G negatif bakterilere karşı etkili olan </a:t>
            </a:r>
            <a:r>
              <a:rPr lang="tr-TR" b="1" dirty="0" err="1"/>
              <a:t>laktoperoksidaz</a:t>
            </a:r>
            <a:r>
              <a:rPr lang="tr-TR" dirty="0"/>
              <a:t> gibi sütteki inhibitör sistemin aktive edilmesi. </a:t>
            </a:r>
          </a:p>
          <a:p>
            <a:endParaRPr lang="tr-TR" dirty="0"/>
          </a:p>
          <a:p>
            <a:endParaRPr lang="tr-TR" dirty="0"/>
          </a:p>
        </p:txBody>
      </p:sp>
    </p:spTree>
    <p:extLst>
      <p:ext uri="{BB962C8B-B14F-4D97-AF65-F5344CB8AC3E}">
        <p14:creationId xmlns:p14="http://schemas.microsoft.com/office/powerpoint/2010/main" val="39477225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B557312F-8294-4AE7-A089-8A52B4377DB9}"/>
              </a:ext>
            </a:extLst>
          </p:cNvPr>
          <p:cNvSpPr>
            <a:spLocks noGrp="1"/>
          </p:cNvSpPr>
          <p:nvPr>
            <p:ph idx="1"/>
          </p:nvPr>
        </p:nvSpPr>
        <p:spPr>
          <a:xfrm>
            <a:off x="597160" y="466532"/>
            <a:ext cx="9452694" cy="5781868"/>
          </a:xfrm>
        </p:spPr>
        <p:txBody>
          <a:bodyPr>
            <a:normAutofit fontScale="92500" lnSpcReduction="20000"/>
          </a:bodyPr>
          <a:lstStyle/>
          <a:p>
            <a:r>
              <a:rPr lang="tr-TR" dirty="0"/>
              <a:t>Toplanan sütlerin hepsinin mikrobiyolojik kalitesinin aynı olmayışı, soğutma işleminin uygulanışı, olası bulaşmalar gibi faktörler ısıtma öncesi sütte </a:t>
            </a:r>
            <a:r>
              <a:rPr lang="tr-TR" dirty="0" err="1"/>
              <a:t>psikrotrof</a:t>
            </a:r>
            <a:r>
              <a:rPr lang="tr-TR" dirty="0"/>
              <a:t> popülasyonun artmasına imkan verebilir. Bunların varlığı </a:t>
            </a:r>
            <a:r>
              <a:rPr lang="tr-TR" dirty="0" err="1"/>
              <a:t>laboratuar</a:t>
            </a:r>
            <a:r>
              <a:rPr lang="tr-TR" dirty="0"/>
              <a:t> koşulları ile ticari uygulama arasındaki uçurumu göstermeye yeterlidir. Çiğ süt hijyen kalitesi ile ürün kalitesi arasındaki ilişkinin bilinmesi, tüzük ve kodekslerle açıkça belirtilmesine rağmen uygulamada önemli sorunlarla karşılaşılmaktadır. Bundan dolayı önce çiğ süt kalitesinin düzeltilmesinin ürün kalitesine olan etkilerinin, hem süt üreticisi hem de işletme sahipleri tarafından öneminin kavranması gerekmektedir.</a:t>
            </a:r>
          </a:p>
          <a:p>
            <a:r>
              <a:rPr lang="tr-TR" dirty="0"/>
              <a:t>Diğer bir tedbir çiğ sütte </a:t>
            </a:r>
            <a:r>
              <a:rPr lang="tr-TR" dirty="0" err="1"/>
              <a:t>psikrotrof</a:t>
            </a:r>
            <a:r>
              <a:rPr lang="tr-TR" dirty="0"/>
              <a:t> bakteri gelişimini ve çoğalmasını durdurmak için </a:t>
            </a:r>
            <a:r>
              <a:rPr lang="tr-TR" dirty="0" err="1"/>
              <a:t>termizasyonu</a:t>
            </a:r>
            <a:r>
              <a:rPr lang="tr-TR" dirty="0"/>
              <a:t> yerleştirmek veya uygulama mecburiyeti getirmenin gerekliliğidir. Böylelikle kimyasal madde ve antibiyotik kullanımından daha sağlıklı ve daha ucuz bir yöntemle sütün depolanması gerçekleştirilebilir. Ancak bunun için tüzük ve yönetmelikler hazırlanmalı ve ivedi uygulamaya konulmalıdır. Bunun için yasal düzenlemelerin de yapılması şarttır. </a:t>
            </a:r>
          </a:p>
          <a:p>
            <a:r>
              <a:rPr lang="tr-TR" dirty="0" err="1"/>
              <a:t>Termizasyon</a:t>
            </a:r>
            <a:r>
              <a:rPr lang="tr-TR" dirty="0"/>
              <a:t> dışında uygulanabilecek diğer bir yöntem laktik asit bakteri kültürlerinin belli oranda sütlere aşılanması işlemidir. </a:t>
            </a:r>
            <a:r>
              <a:rPr lang="tr-TR" dirty="0" err="1"/>
              <a:t>Psikrotrofları</a:t>
            </a:r>
            <a:r>
              <a:rPr lang="tr-TR" dirty="0"/>
              <a:t> baskılamak için sütlere </a:t>
            </a:r>
            <a:r>
              <a:rPr lang="tr-TR" dirty="0" err="1"/>
              <a:t>laktobasil</a:t>
            </a:r>
            <a:r>
              <a:rPr lang="tr-TR" dirty="0"/>
              <a:t> kültürü ilavesi ilk olarak </a:t>
            </a:r>
            <a:r>
              <a:rPr lang="tr-TR" b="1" dirty="0" err="1"/>
              <a:t>Price</a:t>
            </a:r>
            <a:r>
              <a:rPr lang="tr-TR" b="1" dirty="0"/>
              <a:t> ve Lee</a:t>
            </a:r>
            <a:r>
              <a:rPr lang="tr-TR" dirty="0"/>
              <a:t> (1970) ile </a:t>
            </a:r>
            <a:r>
              <a:rPr lang="tr-TR" b="1" dirty="0" err="1"/>
              <a:t>Juffs</a:t>
            </a:r>
            <a:r>
              <a:rPr lang="tr-TR" b="1" dirty="0"/>
              <a:t> ve </a:t>
            </a:r>
            <a:r>
              <a:rPr lang="tr-TR" b="1" dirty="0" err="1"/>
              <a:t>Babel</a:t>
            </a:r>
            <a:r>
              <a:rPr lang="tr-TR" b="1" dirty="0"/>
              <a:t> (1975) </a:t>
            </a:r>
            <a:r>
              <a:rPr lang="tr-TR" dirty="0"/>
              <a:t>tarafından önerilmiştir. Bu yöntem günümüzde de hala geniş anlamda uygulama alanı bulamamıştır.</a:t>
            </a:r>
          </a:p>
          <a:p>
            <a:endParaRPr lang="tr-TR" dirty="0"/>
          </a:p>
        </p:txBody>
      </p:sp>
    </p:spTree>
    <p:extLst>
      <p:ext uri="{BB962C8B-B14F-4D97-AF65-F5344CB8AC3E}">
        <p14:creationId xmlns:p14="http://schemas.microsoft.com/office/powerpoint/2010/main" val="1468754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61C8C911-837D-4157-9CED-F65B5A959A3A}"/>
              </a:ext>
            </a:extLst>
          </p:cNvPr>
          <p:cNvSpPr>
            <a:spLocks noGrp="1"/>
          </p:cNvSpPr>
          <p:nvPr>
            <p:ph type="title"/>
          </p:nvPr>
        </p:nvSpPr>
        <p:spPr>
          <a:xfrm>
            <a:off x="646110" y="452718"/>
            <a:ext cx="11306403" cy="1114825"/>
          </a:xfrm>
        </p:spPr>
        <p:txBody>
          <a:bodyPr>
            <a:normAutofit/>
          </a:bodyPr>
          <a:lstStyle/>
          <a:p>
            <a:r>
              <a:rPr lang="tr-TR" sz="3200" b="1" dirty="0">
                <a:solidFill>
                  <a:srgbClr val="F83442"/>
                </a:solidFill>
              </a:rPr>
              <a:t>2. </a:t>
            </a:r>
            <a:r>
              <a:rPr lang="tr-TR" sz="3200" b="1" dirty="0" err="1">
                <a:solidFill>
                  <a:srgbClr val="F83442"/>
                </a:solidFill>
              </a:rPr>
              <a:t>Psikrotrof</a:t>
            </a:r>
            <a:r>
              <a:rPr lang="tr-TR" sz="3200" b="1" dirty="0">
                <a:solidFill>
                  <a:srgbClr val="F83442"/>
                </a:solidFill>
              </a:rPr>
              <a:t> Mikroorganizmaların Bazı Özellikleri</a:t>
            </a:r>
          </a:p>
        </p:txBody>
      </p:sp>
      <p:sp>
        <p:nvSpPr>
          <p:cNvPr id="3" name="İçerik Yer Tutucusu 2">
            <a:extLst>
              <a:ext uri="{FF2B5EF4-FFF2-40B4-BE49-F238E27FC236}">
                <a16:creationId xmlns="" xmlns:a16="http://schemas.microsoft.com/office/drawing/2014/main" id="{C1810843-7D9A-4999-9122-22127D0B0779}"/>
              </a:ext>
            </a:extLst>
          </p:cNvPr>
          <p:cNvSpPr>
            <a:spLocks noGrp="1"/>
          </p:cNvSpPr>
          <p:nvPr>
            <p:ph idx="1"/>
          </p:nvPr>
        </p:nvSpPr>
        <p:spPr>
          <a:xfrm>
            <a:off x="646110" y="1110343"/>
            <a:ext cx="11035817" cy="5505061"/>
          </a:xfrm>
        </p:spPr>
        <p:txBody>
          <a:bodyPr>
            <a:normAutofit/>
          </a:bodyPr>
          <a:lstStyle/>
          <a:p>
            <a:r>
              <a:rPr lang="tr-TR" dirty="0" err="1"/>
              <a:t>Psikrotroflar</a:t>
            </a:r>
            <a:r>
              <a:rPr lang="tr-TR" dirty="0"/>
              <a:t> 0 ºC ye yakın sıcaklıklarda gelişseler ve çoğalsalar bile optimum sıcaklıkları çok daha farklıdır. </a:t>
            </a:r>
          </a:p>
          <a:p>
            <a:r>
              <a:rPr lang="tr-TR" dirty="0" err="1"/>
              <a:t>Elliot</a:t>
            </a:r>
            <a:r>
              <a:rPr lang="tr-TR" dirty="0"/>
              <a:t> ve </a:t>
            </a:r>
            <a:r>
              <a:rPr lang="tr-TR" dirty="0" err="1"/>
              <a:t>Michener</a:t>
            </a:r>
            <a:r>
              <a:rPr lang="tr-TR" dirty="0"/>
              <a:t> (1965) ;</a:t>
            </a:r>
          </a:p>
          <a:p>
            <a:pPr marL="0" indent="0">
              <a:buNone/>
            </a:pPr>
            <a:r>
              <a:rPr lang="tr-TR" dirty="0"/>
              <a:t>   * Birçok mikroorganizmanın optimum gelişme sıcaklıklarının 20-30 ºC, </a:t>
            </a:r>
          </a:p>
          <a:p>
            <a:pPr marL="0" indent="0">
              <a:buNone/>
            </a:pPr>
            <a:r>
              <a:rPr lang="tr-TR" dirty="0"/>
              <a:t>   * Bir kısmının 30-45 ºC, </a:t>
            </a:r>
          </a:p>
          <a:p>
            <a:pPr marL="0" indent="0">
              <a:buNone/>
            </a:pPr>
            <a:r>
              <a:rPr lang="tr-TR" dirty="0"/>
              <a:t>   * Çok azının 15 ºC ve altı olduğu halde </a:t>
            </a:r>
            <a:r>
              <a:rPr lang="tr-TR" dirty="0" err="1"/>
              <a:t>psikrotrofların</a:t>
            </a:r>
            <a:r>
              <a:rPr lang="tr-TR" dirty="0"/>
              <a:t> minimum gelişme sıcaklıklarının                          -10 ºC, maksimum gelişme sıcaklıkları 30 ºC, bazıları içinde 37-45 ºC olarak bildirmişlerdir.</a:t>
            </a:r>
          </a:p>
          <a:p>
            <a:r>
              <a:rPr lang="tr-TR" dirty="0" err="1"/>
              <a:t>Yano</a:t>
            </a:r>
            <a:r>
              <a:rPr lang="tr-TR" dirty="0"/>
              <a:t> ark. (1974), Soğutulmuş çiğ sütteki </a:t>
            </a:r>
            <a:r>
              <a:rPr lang="tr-TR" dirty="0" err="1"/>
              <a:t>psikrotrof</a:t>
            </a:r>
            <a:r>
              <a:rPr lang="tr-TR" dirty="0"/>
              <a:t> bakterilerin çoğalma sürelerini, </a:t>
            </a:r>
          </a:p>
          <a:p>
            <a:pPr marL="0" indent="0">
              <a:buNone/>
            </a:pPr>
            <a:r>
              <a:rPr lang="tr-TR" dirty="0"/>
              <a:t>   * 5 ºC de 6.6-12.7 saat,</a:t>
            </a:r>
          </a:p>
          <a:p>
            <a:pPr marL="0" indent="0">
              <a:buNone/>
            </a:pPr>
            <a:r>
              <a:rPr lang="tr-TR" dirty="0"/>
              <a:t>   * 0 ºC de 12.2-26.1 saat olarak belirlemişlerdir.</a:t>
            </a:r>
          </a:p>
          <a:p>
            <a:r>
              <a:rPr lang="tr-TR" b="1" u="sng" dirty="0"/>
              <a:t>Bundan hareketle araştırıcılar çiğ süt kalitesinin mikrobiyolojik açıdan korunması için sütün en fazla 5 </a:t>
            </a:r>
            <a:r>
              <a:rPr lang="tr-TR" u="sng" dirty="0"/>
              <a:t>º</a:t>
            </a:r>
            <a:r>
              <a:rPr lang="tr-TR" b="1" u="sng" dirty="0"/>
              <a:t>C de 2-5 gün veya 0 </a:t>
            </a:r>
            <a:r>
              <a:rPr lang="tr-TR" u="sng" dirty="0"/>
              <a:t>º</a:t>
            </a:r>
            <a:r>
              <a:rPr lang="tr-TR" b="1" u="sng" dirty="0"/>
              <a:t>C de 4-13 gün saklanabileceğini bildirmişlerdir. </a:t>
            </a:r>
          </a:p>
          <a:p>
            <a:pPr marL="0" indent="0">
              <a:buNone/>
            </a:pPr>
            <a:endParaRPr lang="tr-TR" dirty="0"/>
          </a:p>
        </p:txBody>
      </p:sp>
    </p:spTree>
    <p:extLst>
      <p:ext uri="{BB962C8B-B14F-4D97-AF65-F5344CB8AC3E}">
        <p14:creationId xmlns:p14="http://schemas.microsoft.com/office/powerpoint/2010/main" val="1998921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0A60D965-7D4F-40C3-9ECC-D3E7C545105D}"/>
              </a:ext>
            </a:extLst>
          </p:cNvPr>
          <p:cNvSpPr>
            <a:spLocks noGrp="1"/>
          </p:cNvSpPr>
          <p:nvPr>
            <p:ph idx="1"/>
          </p:nvPr>
        </p:nvSpPr>
        <p:spPr>
          <a:xfrm>
            <a:off x="727788" y="615820"/>
            <a:ext cx="9322065" cy="5632579"/>
          </a:xfrm>
        </p:spPr>
        <p:txBody>
          <a:bodyPr/>
          <a:lstStyle/>
          <a:p>
            <a:pPr marL="0" indent="0">
              <a:buNone/>
            </a:pPr>
            <a:r>
              <a:rPr lang="tr-TR" b="1" dirty="0">
                <a:solidFill>
                  <a:schemeClr val="accent3">
                    <a:lumMod val="60000"/>
                    <a:lumOff val="40000"/>
                  </a:schemeClr>
                </a:solidFill>
              </a:rPr>
              <a:t>Diğer önemli noktalar:</a:t>
            </a:r>
          </a:p>
          <a:p>
            <a:pPr marL="0" indent="0">
              <a:buNone/>
            </a:pPr>
            <a:endParaRPr lang="tr-TR" dirty="0">
              <a:solidFill>
                <a:schemeClr val="bg2">
                  <a:lumMod val="50000"/>
                </a:schemeClr>
              </a:solidFill>
            </a:endParaRPr>
          </a:p>
          <a:p>
            <a:pPr lvl="0"/>
            <a:r>
              <a:rPr lang="tr-TR" dirty="0"/>
              <a:t>Özellikle </a:t>
            </a:r>
            <a:r>
              <a:rPr lang="tr-TR" dirty="0" err="1"/>
              <a:t>psikrotrof</a:t>
            </a:r>
            <a:r>
              <a:rPr lang="tr-TR" dirty="0"/>
              <a:t> mikroorganizma belirleme yöntemlerinin geliştirilmesi veya mevcut metotların pratiğe intikalinde ucuzluk, hızlılık ve güvenilirlik ilkelerinin esas alınması gerekmektedir.</a:t>
            </a:r>
          </a:p>
          <a:p>
            <a:pPr lvl="0"/>
            <a:r>
              <a:rPr lang="tr-TR" dirty="0"/>
              <a:t>Sütün ürüne işlenebilmesi açısından işlemeye izin verilebilir enzim seviyelerine dair standartlar tespit edilmelidir. Süt ve süt ürünleri kalitesinde enzim-bozulma ilişkisinin az çok belirlenmesi gerekmektedir. Böyle </a:t>
            </a:r>
            <a:r>
              <a:rPr lang="tr-TR" dirty="0" err="1"/>
              <a:t>psikrotrof</a:t>
            </a:r>
            <a:r>
              <a:rPr lang="tr-TR" dirty="0"/>
              <a:t> bakteri sayımlarının periyodik olarak yapılması ile elde edilen verilerden, enzim seviyesi tahmini yapılabilir.</a:t>
            </a:r>
          </a:p>
          <a:p>
            <a:pPr lvl="0"/>
            <a:r>
              <a:rPr lang="tr-TR" dirty="0"/>
              <a:t>Çiğ sütteki G negatif </a:t>
            </a:r>
            <a:r>
              <a:rPr lang="tr-TR" dirty="0" err="1"/>
              <a:t>psikrotrof</a:t>
            </a:r>
            <a:r>
              <a:rPr lang="tr-TR" dirty="0"/>
              <a:t> bakterileri </a:t>
            </a:r>
            <a:r>
              <a:rPr lang="tr-TR" dirty="0" err="1"/>
              <a:t>inhibe</a:t>
            </a:r>
            <a:r>
              <a:rPr lang="tr-TR" dirty="0"/>
              <a:t> etmek için düşük seviyelerde hidrojen peroksit üreten (öldürücü seviyelerin altında) bakterilerin kullanımı da yöntemlerden birisidir. </a:t>
            </a:r>
          </a:p>
          <a:p>
            <a:endParaRPr lang="tr-TR" dirty="0"/>
          </a:p>
        </p:txBody>
      </p:sp>
    </p:spTree>
    <p:extLst>
      <p:ext uri="{BB962C8B-B14F-4D97-AF65-F5344CB8AC3E}">
        <p14:creationId xmlns:p14="http://schemas.microsoft.com/office/powerpoint/2010/main" val="1017317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732247F8-7008-4941-9E82-6B6F9B5FCA95}"/>
              </a:ext>
            </a:extLst>
          </p:cNvPr>
          <p:cNvSpPr>
            <a:spLocks noGrp="1"/>
          </p:cNvSpPr>
          <p:nvPr>
            <p:ph idx="1"/>
          </p:nvPr>
        </p:nvSpPr>
        <p:spPr>
          <a:xfrm>
            <a:off x="1103312" y="774442"/>
            <a:ext cx="8946541" cy="5473958"/>
          </a:xfrm>
        </p:spPr>
        <p:txBody>
          <a:bodyPr>
            <a:normAutofit lnSpcReduction="10000"/>
          </a:bodyPr>
          <a:lstStyle/>
          <a:p>
            <a:r>
              <a:rPr lang="tr-TR" dirty="0" err="1"/>
              <a:t>Psikrotrof</a:t>
            </a:r>
            <a:r>
              <a:rPr lang="tr-TR" dirty="0"/>
              <a:t> mikroorganizmalar arasında çoğunlukla sporlu bakteriler, </a:t>
            </a:r>
            <a:r>
              <a:rPr lang="tr-TR" dirty="0" err="1"/>
              <a:t>koliform</a:t>
            </a:r>
            <a:r>
              <a:rPr lang="tr-TR" dirty="0"/>
              <a:t> bakteriler, </a:t>
            </a:r>
            <a:r>
              <a:rPr lang="tr-TR" dirty="0" err="1"/>
              <a:t>Enterecoccus</a:t>
            </a:r>
            <a:r>
              <a:rPr lang="tr-TR" dirty="0"/>
              <a:t>, </a:t>
            </a:r>
            <a:r>
              <a:rPr lang="tr-TR" dirty="0" err="1"/>
              <a:t>Micrococcus</a:t>
            </a:r>
            <a:r>
              <a:rPr lang="tr-TR" dirty="0"/>
              <a:t>, </a:t>
            </a:r>
            <a:r>
              <a:rPr lang="tr-TR" dirty="0" err="1"/>
              <a:t>Bacillus</a:t>
            </a:r>
            <a:r>
              <a:rPr lang="tr-TR" dirty="0"/>
              <a:t> </a:t>
            </a:r>
            <a:r>
              <a:rPr lang="tr-TR" dirty="0" err="1"/>
              <a:t>genusuna</a:t>
            </a:r>
            <a:r>
              <a:rPr lang="tr-TR" dirty="0"/>
              <a:t> dahil farklı türler, bazı laktik asit bakterileri ve </a:t>
            </a:r>
            <a:r>
              <a:rPr lang="tr-TR" dirty="0" err="1"/>
              <a:t>Pseudomonas</a:t>
            </a:r>
            <a:r>
              <a:rPr lang="tr-TR" dirty="0"/>
              <a:t>, </a:t>
            </a:r>
            <a:r>
              <a:rPr lang="tr-TR" dirty="0" err="1"/>
              <a:t>Alcaligenes</a:t>
            </a:r>
            <a:r>
              <a:rPr lang="tr-TR" dirty="0"/>
              <a:t>, </a:t>
            </a:r>
            <a:r>
              <a:rPr lang="tr-TR" dirty="0" err="1"/>
              <a:t>Flavobacterium</a:t>
            </a:r>
            <a:r>
              <a:rPr lang="tr-TR" dirty="0"/>
              <a:t>, </a:t>
            </a:r>
            <a:r>
              <a:rPr lang="tr-TR" dirty="0" err="1"/>
              <a:t>Acinotobacter</a:t>
            </a:r>
            <a:r>
              <a:rPr lang="tr-TR" dirty="0"/>
              <a:t> gibi </a:t>
            </a:r>
            <a:r>
              <a:rPr lang="tr-TR" dirty="0" err="1"/>
              <a:t>genuslara</a:t>
            </a:r>
            <a:r>
              <a:rPr lang="tr-TR" dirty="0"/>
              <a:t> ait türlerin dahil olduğu bakteri, maya ile bazı küf türleri yer almaktadır.</a:t>
            </a:r>
          </a:p>
          <a:p>
            <a:r>
              <a:rPr lang="tr-TR" dirty="0"/>
              <a:t>Gram negatif, çubuk şeklindeki türlerden oluşan </a:t>
            </a:r>
            <a:r>
              <a:rPr lang="tr-TR" dirty="0" err="1"/>
              <a:t>psikrotrof</a:t>
            </a:r>
            <a:r>
              <a:rPr lang="tr-TR" dirty="0"/>
              <a:t> bakteriler laktozu fazla etkilemezler. Daha çok süt proteinleri ile süt </a:t>
            </a:r>
            <a:r>
              <a:rPr lang="tr-TR" dirty="0" err="1"/>
              <a:t>lipidlerini</a:t>
            </a:r>
            <a:r>
              <a:rPr lang="tr-TR" dirty="0"/>
              <a:t> salgıladıkları enzim sistemleri ile zarar verirler, onları parçalayarak kimyasal ve duyusal hatalara neden olurlar.</a:t>
            </a:r>
          </a:p>
          <a:p>
            <a:r>
              <a:rPr lang="tr-TR" dirty="0"/>
              <a:t>Çiğ ve sıvı içme sütlerinin saklandıkları sıcaklık dereceleri dikkate alındığında </a:t>
            </a:r>
            <a:r>
              <a:rPr lang="tr-TR" dirty="0" err="1"/>
              <a:t>psikrotrof</a:t>
            </a:r>
            <a:r>
              <a:rPr lang="tr-TR" dirty="0"/>
              <a:t> bakterilerin süt teknolojisine verebilecekleri zararların ne derece önemli olduğu çok daha iyi anlaşılabilir (Kılıç ve ark., 2000).</a:t>
            </a:r>
          </a:p>
          <a:p>
            <a:r>
              <a:rPr lang="tr-TR" dirty="0"/>
              <a:t>Genellikle yüksek mikroorganizma sayısı bulunduran sütlerde Gram negatif bakterilerin çoğunlukta olduğu, az sayıda mikroorganizma içerdiğinde ise Gram pozitiflerin sayısının daha çok olduğu bildirilmiştir. </a:t>
            </a:r>
          </a:p>
        </p:txBody>
      </p:sp>
    </p:spTree>
    <p:extLst>
      <p:ext uri="{BB962C8B-B14F-4D97-AF65-F5344CB8AC3E}">
        <p14:creationId xmlns:p14="http://schemas.microsoft.com/office/powerpoint/2010/main" val="38447706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 xmlns:a16="http://schemas.microsoft.com/office/drawing/2014/main" id="{D166F057-E173-4D20-ACCF-8719C04E0C5E}"/>
              </a:ext>
            </a:extLst>
          </p:cNvPr>
          <p:cNvSpPr>
            <a:spLocks noGrp="1"/>
          </p:cNvSpPr>
          <p:nvPr>
            <p:ph idx="1"/>
          </p:nvPr>
        </p:nvSpPr>
        <p:spPr>
          <a:xfrm>
            <a:off x="1103312" y="671804"/>
            <a:ext cx="10084092" cy="5576596"/>
          </a:xfrm>
        </p:spPr>
        <p:txBody>
          <a:bodyPr>
            <a:normAutofit fontScale="92500" lnSpcReduction="10000"/>
          </a:bodyPr>
          <a:lstStyle/>
          <a:p>
            <a:r>
              <a:rPr lang="tr-TR" dirty="0" err="1"/>
              <a:t>Psikrotrof</a:t>
            </a:r>
            <a:r>
              <a:rPr lang="tr-TR" dirty="0"/>
              <a:t> bakteriler arasında sütte en çok rastlananlar </a:t>
            </a:r>
            <a:r>
              <a:rPr lang="tr-TR" dirty="0" err="1"/>
              <a:t>Pseudomonas</a:t>
            </a:r>
            <a:r>
              <a:rPr lang="tr-TR" dirty="0"/>
              <a:t> türleri (</a:t>
            </a:r>
            <a:r>
              <a:rPr lang="tr-TR" i="1" dirty="0" err="1"/>
              <a:t>Ps.fluoresces</a:t>
            </a:r>
            <a:r>
              <a:rPr lang="tr-TR" i="1" dirty="0"/>
              <a:t>, </a:t>
            </a:r>
            <a:r>
              <a:rPr lang="tr-TR" i="1" dirty="0" err="1"/>
              <a:t>Ps</a:t>
            </a:r>
            <a:r>
              <a:rPr lang="tr-TR" i="1" dirty="0"/>
              <a:t> </a:t>
            </a:r>
            <a:r>
              <a:rPr lang="tr-TR" i="1" dirty="0" err="1"/>
              <a:t>fragi</a:t>
            </a:r>
            <a:r>
              <a:rPr lang="tr-TR" dirty="0"/>
              <a:t>), </a:t>
            </a:r>
            <a:r>
              <a:rPr lang="tr-TR" dirty="0" err="1"/>
              <a:t>Achromobacter</a:t>
            </a:r>
            <a:r>
              <a:rPr lang="tr-TR" dirty="0"/>
              <a:t> türleri (</a:t>
            </a:r>
            <a:r>
              <a:rPr lang="tr-TR" i="1" dirty="0" err="1"/>
              <a:t>Achr</a:t>
            </a:r>
            <a:r>
              <a:rPr lang="tr-TR" i="1" dirty="0"/>
              <a:t>. </a:t>
            </a:r>
            <a:r>
              <a:rPr lang="tr-TR" i="1" dirty="0" err="1"/>
              <a:t>Lipolyticum</a:t>
            </a:r>
            <a:r>
              <a:rPr lang="tr-TR" i="1" dirty="0"/>
              <a:t>, </a:t>
            </a:r>
            <a:r>
              <a:rPr lang="tr-TR" i="1" dirty="0" err="1"/>
              <a:t>Achr</a:t>
            </a:r>
            <a:r>
              <a:rPr lang="tr-TR" i="1" dirty="0"/>
              <a:t>. </a:t>
            </a:r>
            <a:r>
              <a:rPr lang="tr-TR" i="1" dirty="0" err="1"/>
              <a:t>viscosymbioticum</a:t>
            </a:r>
            <a:r>
              <a:rPr lang="tr-TR" i="1" dirty="0"/>
              <a:t>), E. </a:t>
            </a:r>
            <a:r>
              <a:rPr lang="tr-TR" i="1" dirty="0" err="1"/>
              <a:t>coli</a:t>
            </a:r>
            <a:r>
              <a:rPr lang="tr-TR" dirty="0" err="1"/>
              <a:t>’nin</a:t>
            </a:r>
            <a:r>
              <a:rPr lang="tr-TR" dirty="0"/>
              <a:t> bazı türleri </a:t>
            </a:r>
            <a:r>
              <a:rPr lang="tr-TR" i="1" dirty="0" err="1"/>
              <a:t>Serratia</a:t>
            </a:r>
            <a:r>
              <a:rPr lang="tr-TR" i="1" dirty="0"/>
              <a:t> </a:t>
            </a:r>
            <a:r>
              <a:rPr lang="tr-TR" i="1" dirty="0" err="1"/>
              <a:t>marcescens’tir</a:t>
            </a:r>
            <a:r>
              <a:rPr lang="tr-TR" i="1" dirty="0"/>
              <a:t>. </a:t>
            </a:r>
            <a:r>
              <a:rPr lang="tr-TR" dirty="0"/>
              <a:t>Sözü edilen mikroorganizmaların minimum 10⁵ </a:t>
            </a:r>
            <a:r>
              <a:rPr lang="tr-TR" dirty="0" err="1"/>
              <a:t>cfu</a:t>
            </a:r>
            <a:r>
              <a:rPr lang="tr-TR" dirty="0"/>
              <a:t>/ml düzeyinde bulunduklarında </a:t>
            </a:r>
            <a:r>
              <a:rPr lang="tr-TR" dirty="0" err="1"/>
              <a:t>seztezledikleri</a:t>
            </a:r>
            <a:r>
              <a:rPr lang="tr-TR" dirty="0"/>
              <a:t> enzimlerin etkisiyle sütte önemli ekonomik kayıplara neden olabilecekleri </a:t>
            </a:r>
            <a:r>
              <a:rPr lang="tr-TR" b="1" dirty="0"/>
              <a:t>Kılıç ve ark.,(2000) </a:t>
            </a:r>
            <a:r>
              <a:rPr lang="tr-TR" dirty="0"/>
              <a:t>tarafından bildirilmiştir. </a:t>
            </a:r>
          </a:p>
          <a:p>
            <a:r>
              <a:rPr lang="tr-TR" dirty="0"/>
              <a:t>Bakterilerin yalnızca </a:t>
            </a:r>
            <a:r>
              <a:rPr lang="tr-TR" dirty="0" err="1"/>
              <a:t>bacillus</a:t>
            </a:r>
            <a:r>
              <a:rPr lang="tr-TR" dirty="0"/>
              <a:t> ve </a:t>
            </a:r>
            <a:r>
              <a:rPr lang="tr-TR" dirty="0" err="1"/>
              <a:t>colostridium</a:t>
            </a:r>
            <a:r>
              <a:rPr lang="tr-TR" dirty="0"/>
              <a:t> </a:t>
            </a:r>
            <a:r>
              <a:rPr lang="tr-TR" dirty="0" err="1"/>
              <a:t>genusları</a:t>
            </a:r>
            <a:r>
              <a:rPr lang="tr-TR" dirty="0"/>
              <a:t> spor meydana getirirler. Bunlardan </a:t>
            </a:r>
            <a:r>
              <a:rPr lang="tr-TR" dirty="0" err="1"/>
              <a:t>bacillus</a:t>
            </a:r>
            <a:r>
              <a:rPr lang="tr-TR" dirty="0"/>
              <a:t> </a:t>
            </a:r>
            <a:r>
              <a:rPr lang="tr-TR" dirty="0" err="1"/>
              <a:t>genusu</a:t>
            </a:r>
            <a:r>
              <a:rPr lang="tr-TR" dirty="0"/>
              <a:t> türlerinin sporları genellikle sterilizasyon koşullarında çok zor ortadan kalkarlar. Çünkü bu sporlar sıcaklığa dayanıklı olduklarından sterilize sütlerde sıklıkla bulunur ve sorun oluştururlar. </a:t>
            </a:r>
          </a:p>
          <a:p>
            <a:r>
              <a:rPr lang="tr-TR" dirty="0"/>
              <a:t>Sterilize süte işlenecek çiğ sütlerin </a:t>
            </a:r>
            <a:r>
              <a:rPr lang="tr-TR" dirty="0" err="1"/>
              <a:t>psikrotrof</a:t>
            </a:r>
            <a:r>
              <a:rPr lang="tr-TR" dirty="0"/>
              <a:t> bakımından bakteriyolojik kalitesinin kontrolü gerekir. </a:t>
            </a:r>
          </a:p>
          <a:p>
            <a:r>
              <a:rPr lang="tr-TR" dirty="0"/>
              <a:t>Gerçekte bu mikroorganizmaların büyük bir kısmı bilinen pastörizasyon koşullarında ölürler. Ancak salgıladıkları enzimleri UHT normlarının üzerindeki sıcaklıklarda bile etkilerini sürdürebilirler. Bu açıdan söz konusu enzimleri sentezleyen bakterilerin ortamda maksimum 10</a:t>
            </a:r>
            <a:r>
              <a:rPr lang="tr-TR" baseline="30000" dirty="0"/>
              <a:t>4</a:t>
            </a:r>
            <a:r>
              <a:rPr lang="tr-TR" dirty="0"/>
              <a:t>- 10⁵ </a:t>
            </a:r>
            <a:r>
              <a:rPr lang="tr-TR" dirty="0" err="1"/>
              <a:t>cfu</a:t>
            </a:r>
            <a:r>
              <a:rPr lang="tr-TR" dirty="0"/>
              <a:t>/ml den yüksek sayılarda bulunmamaları gerekmektedir </a:t>
            </a:r>
            <a:r>
              <a:rPr lang="tr-TR" b="1" dirty="0"/>
              <a:t>Kılıç ve ark.,(2000).</a:t>
            </a:r>
          </a:p>
          <a:p>
            <a:r>
              <a:rPr lang="tr-TR" b="1" dirty="0"/>
              <a:t> </a:t>
            </a:r>
          </a:p>
        </p:txBody>
      </p:sp>
    </p:spTree>
    <p:extLst>
      <p:ext uri="{BB962C8B-B14F-4D97-AF65-F5344CB8AC3E}">
        <p14:creationId xmlns:p14="http://schemas.microsoft.com/office/powerpoint/2010/main" val="10473274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71F0FB7D-5813-4852-8443-A64D9BE92B78}"/>
              </a:ext>
            </a:extLst>
          </p:cNvPr>
          <p:cNvSpPr>
            <a:spLocks noGrp="1"/>
          </p:cNvSpPr>
          <p:nvPr>
            <p:ph type="title"/>
          </p:nvPr>
        </p:nvSpPr>
        <p:spPr>
          <a:xfrm>
            <a:off x="646111" y="452718"/>
            <a:ext cx="10345350" cy="704278"/>
          </a:xfrm>
        </p:spPr>
        <p:txBody>
          <a:bodyPr>
            <a:normAutofit/>
          </a:bodyPr>
          <a:lstStyle/>
          <a:p>
            <a:r>
              <a:rPr lang="tr-TR" sz="3200" b="1" dirty="0">
                <a:solidFill>
                  <a:srgbClr val="F83442"/>
                </a:solidFill>
              </a:rPr>
              <a:t>3. </a:t>
            </a:r>
            <a:r>
              <a:rPr lang="tr-TR" sz="3200" b="1" dirty="0" err="1">
                <a:solidFill>
                  <a:srgbClr val="F83442"/>
                </a:solidFill>
              </a:rPr>
              <a:t>Psikrotrofların</a:t>
            </a:r>
            <a:r>
              <a:rPr lang="tr-TR" sz="3200" b="1" dirty="0">
                <a:solidFill>
                  <a:srgbClr val="F83442"/>
                </a:solidFill>
              </a:rPr>
              <a:t> Sütte Bulunma Sıklığı</a:t>
            </a:r>
          </a:p>
        </p:txBody>
      </p:sp>
      <p:sp>
        <p:nvSpPr>
          <p:cNvPr id="3" name="İçerik Yer Tutucusu 2">
            <a:extLst>
              <a:ext uri="{FF2B5EF4-FFF2-40B4-BE49-F238E27FC236}">
                <a16:creationId xmlns="" xmlns:a16="http://schemas.microsoft.com/office/drawing/2014/main" id="{CBA26971-6CD7-43DC-BBFC-2C0751D8CA44}"/>
              </a:ext>
            </a:extLst>
          </p:cNvPr>
          <p:cNvSpPr>
            <a:spLocks noGrp="1"/>
          </p:cNvSpPr>
          <p:nvPr>
            <p:ph idx="1"/>
          </p:nvPr>
        </p:nvSpPr>
        <p:spPr>
          <a:xfrm>
            <a:off x="1103312" y="1408922"/>
            <a:ext cx="8946541" cy="4839477"/>
          </a:xfrm>
        </p:spPr>
        <p:txBody>
          <a:bodyPr>
            <a:normAutofit lnSpcReduction="10000"/>
          </a:bodyPr>
          <a:lstStyle/>
          <a:p>
            <a:r>
              <a:rPr lang="tr-TR" dirty="0"/>
              <a:t>Normal koşullarda hijyenik ortamda elde edilerek işletmeye getirilen, taşınan sütlerde </a:t>
            </a:r>
            <a:r>
              <a:rPr lang="tr-TR" dirty="0" err="1"/>
              <a:t>psikrotrof</a:t>
            </a:r>
            <a:r>
              <a:rPr lang="tr-TR" dirty="0"/>
              <a:t> </a:t>
            </a:r>
            <a:r>
              <a:rPr lang="tr-TR" dirty="0" err="1"/>
              <a:t>mikrofloranın</a:t>
            </a:r>
            <a:r>
              <a:rPr lang="tr-TR" dirty="0"/>
              <a:t> ancak %10 kadardır. Çiğ sütün elde edilmesi, depolanması, işletmelere taşınması ve işleninceye kadar saklama koşullarındaki uygunsuzluklar bu düşük sayının %75 </a:t>
            </a:r>
            <a:r>
              <a:rPr lang="tr-TR" dirty="0" err="1"/>
              <a:t>lere</a:t>
            </a:r>
            <a:r>
              <a:rPr lang="tr-TR" dirty="0"/>
              <a:t> kadar yükselmesine sebep olabilir </a:t>
            </a:r>
            <a:r>
              <a:rPr lang="tr-TR" b="1" dirty="0"/>
              <a:t>(</a:t>
            </a:r>
            <a:r>
              <a:rPr lang="tr-TR" b="1" dirty="0" err="1"/>
              <a:t>Elliot</a:t>
            </a:r>
            <a:r>
              <a:rPr lang="tr-TR" b="1" dirty="0"/>
              <a:t> et al., 1965, Kılıç ve ark. 2000).</a:t>
            </a:r>
          </a:p>
          <a:p>
            <a:r>
              <a:rPr lang="tr-TR" b="1" dirty="0" err="1"/>
              <a:t>Muir</a:t>
            </a:r>
            <a:r>
              <a:rPr lang="tr-TR" b="1" dirty="0"/>
              <a:t> et al.(1978)</a:t>
            </a:r>
            <a:r>
              <a:rPr lang="tr-TR" dirty="0"/>
              <a:t>, sütlerde soğutmanın önemine değinmişler ve güvenli soğutma için 8 C’nin altında, maksimum 72 saat sütün saklanabileceğini bildirmişlerdir.</a:t>
            </a:r>
          </a:p>
          <a:p>
            <a:r>
              <a:rPr lang="tr-TR" dirty="0"/>
              <a:t>Sütün saklanması üzerinde temiz ve hijyenik sağım kadar mevsimlerinde etkisi vardır. Çünkü sütün içerdiği bakteri popülasyonu çeşitliliğinde mevsimler önemli faktör olarak göze çarpmaktadır. Kışın kuru otla beslenen ineklerin süt </a:t>
            </a:r>
            <a:r>
              <a:rPr lang="tr-TR" dirty="0" err="1"/>
              <a:t>mikroflorasının</a:t>
            </a:r>
            <a:r>
              <a:rPr lang="tr-TR" dirty="0"/>
              <a:t> önemli bir kısmını </a:t>
            </a:r>
            <a:r>
              <a:rPr lang="tr-TR" dirty="0" err="1"/>
              <a:t>Arthrobacter</a:t>
            </a:r>
            <a:r>
              <a:rPr lang="tr-TR" dirty="0"/>
              <a:t>, </a:t>
            </a:r>
            <a:r>
              <a:rPr lang="tr-TR" dirty="0" err="1"/>
              <a:t>Psedomonos</a:t>
            </a:r>
            <a:r>
              <a:rPr lang="tr-TR" dirty="0"/>
              <a:t> ve </a:t>
            </a:r>
            <a:r>
              <a:rPr lang="tr-TR" dirty="0" err="1"/>
              <a:t>micrococ</a:t>
            </a:r>
            <a:r>
              <a:rPr lang="tr-TR" dirty="0"/>
              <a:t> türlerinin oluşturduğu yazın özellikle yeşil yemle beslenen ineklerin sütlerinde ise çoğunlukla </a:t>
            </a:r>
            <a:r>
              <a:rPr lang="tr-TR" dirty="0" err="1"/>
              <a:t>Flavobacter</a:t>
            </a:r>
            <a:r>
              <a:rPr lang="tr-TR" dirty="0"/>
              <a:t> türlerinin bulunduğu belirlenmiştir.</a:t>
            </a:r>
          </a:p>
        </p:txBody>
      </p:sp>
    </p:spTree>
    <p:extLst>
      <p:ext uri="{BB962C8B-B14F-4D97-AF65-F5344CB8AC3E}">
        <p14:creationId xmlns:p14="http://schemas.microsoft.com/office/powerpoint/2010/main" val="8799371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İçerik Yer Tutucusu 5">
            <a:extLst>
              <a:ext uri="{FF2B5EF4-FFF2-40B4-BE49-F238E27FC236}">
                <a16:creationId xmlns="" xmlns:a16="http://schemas.microsoft.com/office/drawing/2014/main" id="{921D7E13-02F6-46F2-B3F9-EF20E185E7A9}"/>
              </a:ext>
            </a:extLst>
          </p:cNvPr>
          <p:cNvSpPr>
            <a:spLocks noGrp="1"/>
          </p:cNvSpPr>
          <p:nvPr>
            <p:ph idx="1"/>
          </p:nvPr>
        </p:nvSpPr>
        <p:spPr>
          <a:xfrm>
            <a:off x="886409" y="861527"/>
            <a:ext cx="9406041" cy="5996473"/>
          </a:xfrm>
        </p:spPr>
        <p:txBody>
          <a:bodyPr>
            <a:normAutofit/>
          </a:bodyPr>
          <a:lstStyle/>
          <a:p>
            <a:r>
              <a:rPr lang="tr-TR" dirty="0"/>
              <a:t>Normal koşullarda üretim yapan bir işletmede temin edilen çiğ sütten izole edilen </a:t>
            </a:r>
            <a:r>
              <a:rPr lang="tr-TR" dirty="0" err="1"/>
              <a:t>psikrotrof</a:t>
            </a:r>
            <a:r>
              <a:rPr lang="tr-TR" dirty="0"/>
              <a:t> bakterilerin %8.5 ini </a:t>
            </a:r>
            <a:r>
              <a:rPr lang="tr-TR" dirty="0" err="1"/>
              <a:t>pseudomonas</a:t>
            </a:r>
            <a:r>
              <a:rPr lang="tr-TR" dirty="0"/>
              <a:t> türleri meydana getirmektedir. </a:t>
            </a:r>
          </a:p>
          <a:p>
            <a:r>
              <a:rPr lang="tr-TR" b="1" dirty="0" err="1"/>
              <a:t>Aaku</a:t>
            </a:r>
            <a:r>
              <a:rPr lang="tr-TR" b="1" dirty="0"/>
              <a:t> et al. (2003) </a:t>
            </a:r>
            <a:r>
              <a:rPr lang="tr-TR" dirty="0"/>
              <a:t>yaptıkları bir çalışmada 43 çiğ süt örneğinde toplam </a:t>
            </a:r>
            <a:r>
              <a:rPr lang="tr-TR" dirty="0" err="1"/>
              <a:t>psikrotrof</a:t>
            </a:r>
            <a:r>
              <a:rPr lang="tr-TR" dirty="0"/>
              <a:t> bakteri sayısının 10</a:t>
            </a:r>
            <a:r>
              <a:rPr lang="tr-TR" baseline="30000" dirty="0"/>
              <a:t>5</a:t>
            </a:r>
            <a:r>
              <a:rPr lang="tr-TR" dirty="0"/>
              <a:t> – 10</a:t>
            </a:r>
            <a:r>
              <a:rPr lang="tr-TR" baseline="30000" dirty="0"/>
              <a:t>7 </a:t>
            </a:r>
            <a:r>
              <a:rPr lang="tr-TR" dirty="0" err="1"/>
              <a:t>cfu</a:t>
            </a:r>
            <a:r>
              <a:rPr lang="tr-TR" dirty="0"/>
              <a:t>/ml aralığında saymışlardır. </a:t>
            </a:r>
            <a:r>
              <a:rPr lang="tr-TR" dirty="0" err="1"/>
              <a:t>Proteolitik</a:t>
            </a:r>
            <a:r>
              <a:rPr lang="tr-TR" dirty="0"/>
              <a:t> </a:t>
            </a:r>
            <a:r>
              <a:rPr lang="tr-TR" dirty="0" err="1"/>
              <a:t>psikrotrof</a:t>
            </a:r>
            <a:r>
              <a:rPr lang="tr-TR" dirty="0"/>
              <a:t> ve </a:t>
            </a:r>
            <a:r>
              <a:rPr lang="tr-TR" dirty="0" err="1"/>
              <a:t>lipolitik</a:t>
            </a:r>
            <a:r>
              <a:rPr lang="tr-TR" dirty="0"/>
              <a:t> </a:t>
            </a:r>
            <a:r>
              <a:rPr lang="tr-TR" dirty="0" err="1"/>
              <a:t>psikrotrof</a:t>
            </a:r>
            <a:r>
              <a:rPr lang="tr-TR" dirty="0"/>
              <a:t> sayısı, 10</a:t>
            </a:r>
            <a:r>
              <a:rPr lang="tr-TR" baseline="30000" dirty="0"/>
              <a:t>4</a:t>
            </a:r>
            <a:r>
              <a:rPr lang="tr-TR" dirty="0"/>
              <a:t>-10</a:t>
            </a:r>
            <a:r>
              <a:rPr lang="tr-TR" baseline="30000" dirty="0"/>
              <a:t>5</a:t>
            </a:r>
            <a:r>
              <a:rPr lang="tr-TR" dirty="0"/>
              <a:t> </a:t>
            </a:r>
            <a:r>
              <a:rPr lang="tr-TR" dirty="0" err="1"/>
              <a:t>cfu</a:t>
            </a:r>
            <a:r>
              <a:rPr lang="tr-TR" dirty="0"/>
              <a:t>/ml bulunmuştur. Araştırıcılar sütte belirledikleri yüksek </a:t>
            </a:r>
            <a:r>
              <a:rPr lang="tr-TR" dirty="0" err="1"/>
              <a:t>psikrotrof</a:t>
            </a:r>
            <a:r>
              <a:rPr lang="tr-TR" dirty="0"/>
              <a:t> bakteri sayısının </a:t>
            </a:r>
            <a:r>
              <a:rPr lang="tr-TR" dirty="0" err="1"/>
              <a:t>proteolitik</a:t>
            </a:r>
            <a:r>
              <a:rPr lang="tr-TR" dirty="0"/>
              <a:t> ve </a:t>
            </a:r>
            <a:r>
              <a:rPr lang="tr-TR" dirty="0" err="1"/>
              <a:t>lipolitik</a:t>
            </a:r>
            <a:r>
              <a:rPr lang="tr-TR" dirty="0"/>
              <a:t> etkinlikleri sonucu sütün raf ömrünün kısalmasına sebep olduğuna dikkat çekmiştir.</a:t>
            </a:r>
          </a:p>
          <a:p>
            <a:r>
              <a:rPr lang="tr-TR" dirty="0"/>
              <a:t>Çiğ sütte mevcut olan gram pozitif ve gram negatif </a:t>
            </a:r>
            <a:r>
              <a:rPr lang="tr-TR" dirty="0" err="1"/>
              <a:t>psikrotrof</a:t>
            </a:r>
            <a:r>
              <a:rPr lang="tr-TR" dirty="0"/>
              <a:t> bakteriler ısıl işlem görmüş süt ve süt ürünlerinde bulunmamaktadır. Bunların kendileri pastörizasyon sonrası bulaşma dışında bozulmaya neden olmazlar. Ancak bir çok tür önemli süt bileşenlerini parçalayabilen ve sıcaklığa dayanıklı </a:t>
            </a:r>
            <a:r>
              <a:rPr lang="tr-TR" dirty="0" err="1"/>
              <a:t>ekstraselüler</a:t>
            </a:r>
            <a:r>
              <a:rPr lang="tr-TR" dirty="0"/>
              <a:t> hücre dışı enzimler üretmektir. </a:t>
            </a:r>
          </a:p>
        </p:txBody>
      </p:sp>
    </p:spTree>
    <p:extLst>
      <p:ext uri="{BB962C8B-B14F-4D97-AF65-F5344CB8AC3E}">
        <p14:creationId xmlns:p14="http://schemas.microsoft.com/office/powerpoint/2010/main" val="8009513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212547E6-7FD2-48F1-AC7A-ADC60B341253}"/>
              </a:ext>
            </a:extLst>
          </p:cNvPr>
          <p:cNvSpPr>
            <a:spLocks noGrp="1"/>
          </p:cNvSpPr>
          <p:nvPr>
            <p:ph type="title"/>
          </p:nvPr>
        </p:nvSpPr>
        <p:spPr>
          <a:xfrm>
            <a:off x="646111" y="452718"/>
            <a:ext cx="10308028" cy="890890"/>
          </a:xfrm>
        </p:spPr>
        <p:txBody>
          <a:bodyPr>
            <a:normAutofit/>
          </a:bodyPr>
          <a:lstStyle/>
          <a:p>
            <a:r>
              <a:rPr lang="tr-TR" sz="3200" b="1" dirty="0">
                <a:solidFill>
                  <a:srgbClr val="F83442"/>
                </a:solidFill>
              </a:rPr>
              <a:t>4.PSİKROTROF BAKTERİLERİN ÖNEMLİ ENZİMLERİ</a:t>
            </a:r>
          </a:p>
        </p:txBody>
      </p:sp>
      <p:sp>
        <p:nvSpPr>
          <p:cNvPr id="3" name="İçerik Yer Tutucusu 2">
            <a:extLst>
              <a:ext uri="{FF2B5EF4-FFF2-40B4-BE49-F238E27FC236}">
                <a16:creationId xmlns="" xmlns:a16="http://schemas.microsoft.com/office/drawing/2014/main" id="{BAF4A3BF-2657-45E9-8F31-353FCB0F7D98}"/>
              </a:ext>
            </a:extLst>
          </p:cNvPr>
          <p:cNvSpPr>
            <a:spLocks noGrp="1"/>
          </p:cNvSpPr>
          <p:nvPr>
            <p:ph idx="1"/>
          </p:nvPr>
        </p:nvSpPr>
        <p:spPr>
          <a:xfrm>
            <a:off x="886408" y="1119673"/>
            <a:ext cx="9834465" cy="5505061"/>
          </a:xfrm>
        </p:spPr>
        <p:txBody>
          <a:bodyPr>
            <a:normAutofit fontScale="92500" lnSpcReduction="20000"/>
          </a:bodyPr>
          <a:lstStyle/>
          <a:p>
            <a:r>
              <a:rPr lang="tr-TR" dirty="0"/>
              <a:t>Temel öneme sahip iki enzim grubunu; </a:t>
            </a:r>
            <a:r>
              <a:rPr lang="tr-TR" dirty="0" err="1"/>
              <a:t>ekstraselüler</a:t>
            </a:r>
            <a:r>
              <a:rPr lang="tr-TR" dirty="0"/>
              <a:t> olarak ürettikleri </a:t>
            </a:r>
            <a:r>
              <a:rPr lang="tr-TR" b="1" dirty="0" err="1"/>
              <a:t>proteinazlar</a:t>
            </a:r>
            <a:r>
              <a:rPr lang="tr-TR" b="1" dirty="0"/>
              <a:t> ve </a:t>
            </a:r>
            <a:r>
              <a:rPr lang="tr-TR" b="1" dirty="0" err="1"/>
              <a:t>lipazlar</a:t>
            </a:r>
            <a:r>
              <a:rPr lang="tr-TR" b="1" dirty="0"/>
              <a:t> </a:t>
            </a:r>
            <a:r>
              <a:rPr lang="tr-TR" dirty="0"/>
              <a:t>oluşturmaktadır. Bunlara </a:t>
            </a:r>
            <a:r>
              <a:rPr lang="tr-TR" b="1" dirty="0" err="1"/>
              <a:t>fosfolipazlarda</a:t>
            </a:r>
            <a:r>
              <a:rPr lang="tr-TR" b="1" dirty="0"/>
              <a:t> </a:t>
            </a:r>
            <a:r>
              <a:rPr lang="tr-TR" dirty="0"/>
              <a:t>dahildir.</a:t>
            </a:r>
          </a:p>
          <a:p>
            <a:r>
              <a:rPr lang="tr-TR" dirty="0"/>
              <a:t>Bunlar çiğ sütün saklanması ve </a:t>
            </a:r>
            <a:r>
              <a:rPr lang="tr-TR" dirty="0" err="1"/>
              <a:t>psikrotrofların</a:t>
            </a:r>
            <a:r>
              <a:rPr lang="tr-TR" dirty="0"/>
              <a:t> çoğalması sırasında etki gösterirler. Hatta ısıl işlem görmüş sıvı süt ve diğer ürünlerde de etkilerine devam ettirirler. </a:t>
            </a:r>
          </a:p>
          <a:p>
            <a:pPr marL="0" indent="0">
              <a:buNone/>
            </a:pPr>
            <a:r>
              <a:rPr lang="tr-TR" sz="2400" b="1" dirty="0">
                <a:solidFill>
                  <a:schemeClr val="bg2">
                    <a:lumMod val="50000"/>
                  </a:schemeClr>
                </a:solidFill>
              </a:rPr>
              <a:t>4.1. </a:t>
            </a:r>
            <a:r>
              <a:rPr lang="tr-TR" sz="2400" b="1" dirty="0" err="1">
                <a:solidFill>
                  <a:schemeClr val="bg2">
                    <a:lumMod val="50000"/>
                  </a:schemeClr>
                </a:solidFill>
              </a:rPr>
              <a:t>Proteinaz</a:t>
            </a:r>
            <a:r>
              <a:rPr lang="tr-TR" sz="2400" b="1" dirty="0">
                <a:solidFill>
                  <a:schemeClr val="bg2">
                    <a:lumMod val="50000"/>
                  </a:schemeClr>
                </a:solidFill>
              </a:rPr>
              <a:t> üreten gruplar ve etkileri:</a:t>
            </a:r>
          </a:p>
          <a:p>
            <a:r>
              <a:rPr lang="tr-TR" dirty="0"/>
              <a:t>Bazı bakterilerin ısıya dayanıklı </a:t>
            </a:r>
            <a:r>
              <a:rPr lang="tr-TR" dirty="0" err="1"/>
              <a:t>ekstraselüler</a:t>
            </a:r>
            <a:r>
              <a:rPr lang="tr-TR" dirty="0"/>
              <a:t> </a:t>
            </a:r>
            <a:r>
              <a:rPr lang="tr-TR" dirty="0" err="1"/>
              <a:t>proteinazlar</a:t>
            </a:r>
            <a:r>
              <a:rPr lang="tr-TR" dirty="0"/>
              <a:t> ürettiği daha 1970 </a:t>
            </a:r>
            <a:r>
              <a:rPr lang="tr-TR" dirty="0" err="1"/>
              <a:t>li</a:t>
            </a:r>
            <a:r>
              <a:rPr lang="tr-TR" dirty="0"/>
              <a:t> yıllarda ortaya konmuştur</a:t>
            </a:r>
            <a:r>
              <a:rPr lang="tr-TR" b="1" dirty="0"/>
              <a:t>. (</a:t>
            </a:r>
            <a:r>
              <a:rPr lang="tr-TR" b="1" dirty="0" err="1"/>
              <a:t>Priest</a:t>
            </a:r>
            <a:r>
              <a:rPr lang="tr-TR" b="1" dirty="0"/>
              <a:t>, 1977; </a:t>
            </a:r>
            <a:r>
              <a:rPr lang="tr-TR" b="1" dirty="0" err="1"/>
              <a:t>Law</a:t>
            </a:r>
            <a:r>
              <a:rPr lang="tr-TR" b="1" dirty="0"/>
              <a:t>, 1970). </a:t>
            </a:r>
            <a:r>
              <a:rPr lang="tr-TR" dirty="0"/>
              <a:t>Bunun yanında spor oluşturan ve </a:t>
            </a:r>
            <a:r>
              <a:rPr lang="tr-TR" dirty="0" err="1"/>
              <a:t>termodurik</a:t>
            </a:r>
            <a:r>
              <a:rPr lang="tr-TR" dirty="0"/>
              <a:t> olan </a:t>
            </a:r>
            <a:r>
              <a:rPr lang="tr-TR" dirty="0" err="1"/>
              <a:t>psikrotrof</a:t>
            </a:r>
            <a:r>
              <a:rPr lang="tr-TR" dirty="0"/>
              <a:t> organizmalar sütten izole edilmiştir. Sütteki ve süt ürünlerindeki değişikliklerle bu organizmalar tarafından üretilen </a:t>
            </a:r>
            <a:r>
              <a:rPr lang="tr-TR" dirty="0" err="1"/>
              <a:t>proteinazların</a:t>
            </a:r>
            <a:r>
              <a:rPr lang="tr-TR" dirty="0"/>
              <a:t> ilişkilerini belirleyen kesin bildirimler tam olarak yoktur. </a:t>
            </a:r>
          </a:p>
          <a:p>
            <a:r>
              <a:rPr lang="tr-TR" dirty="0"/>
              <a:t>Bu gün bir çok </a:t>
            </a:r>
            <a:r>
              <a:rPr lang="tr-TR" dirty="0" err="1"/>
              <a:t>pseudomonas</a:t>
            </a:r>
            <a:r>
              <a:rPr lang="tr-TR" dirty="0"/>
              <a:t> türüne ait </a:t>
            </a:r>
            <a:r>
              <a:rPr lang="tr-TR" dirty="0" err="1"/>
              <a:t>proteinazlar</a:t>
            </a:r>
            <a:r>
              <a:rPr lang="tr-TR" dirty="0"/>
              <a:t> izole edilmiş ve kısmen karakterize edilmiştir. Örneğin UHT-sterilize sütü jelleştiren ve </a:t>
            </a:r>
            <a:r>
              <a:rPr lang="tr-TR" i="1" dirty="0" err="1"/>
              <a:t>Ps</a:t>
            </a:r>
            <a:r>
              <a:rPr lang="tr-TR" i="1" dirty="0"/>
              <a:t>. </a:t>
            </a:r>
            <a:r>
              <a:rPr lang="tr-TR" i="1" dirty="0" err="1"/>
              <a:t>Fluorescens</a:t>
            </a:r>
            <a:r>
              <a:rPr lang="tr-TR" i="1" dirty="0"/>
              <a:t> </a:t>
            </a:r>
            <a:r>
              <a:rPr lang="tr-TR" dirty="0"/>
              <a:t>tarafından sentezlenen enzim, EDTA’ ya duyarlı olmayan ve Ca</a:t>
            </a:r>
            <a:r>
              <a:rPr lang="tr-TR" baseline="30000" dirty="0"/>
              <a:t>+2   </a:t>
            </a:r>
            <a:r>
              <a:rPr lang="tr-TR" dirty="0"/>
              <a:t>Zn</a:t>
            </a:r>
            <a:r>
              <a:rPr lang="tr-TR" baseline="30000" dirty="0"/>
              <a:t>+2   </a:t>
            </a:r>
            <a:r>
              <a:rPr lang="tr-TR" dirty="0"/>
              <a:t>ile engellenen bir </a:t>
            </a:r>
            <a:r>
              <a:rPr lang="tr-TR" b="1" dirty="0" err="1"/>
              <a:t>thiol</a:t>
            </a:r>
            <a:r>
              <a:rPr lang="tr-TR" b="1" dirty="0"/>
              <a:t> </a:t>
            </a:r>
            <a:r>
              <a:rPr lang="tr-TR" b="1" dirty="0" err="1"/>
              <a:t>proteinazı</a:t>
            </a:r>
            <a:r>
              <a:rPr lang="tr-TR" b="1" dirty="0"/>
              <a:t> </a:t>
            </a:r>
            <a:r>
              <a:rPr lang="tr-TR" dirty="0"/>
              <a:t>gibi görünmektedir. </a:t>
            </a:r>
            <a:r>
              <a:rPr lang="tr-TR" dirty="0" err="1"/>
              <a:t>Substrat</a:t>
            </a:r>
            <a:r>
              <a:rPr lang="tr-TR" dirty="0"/>
              <a:t> olarak neredeyse kazeinle aynı optimum </a:t>
            </a:r>
            <a:r>
              <a:rPr lang="tr-TR" dirty="0" err="1"/>
              <a:t>nötral</a:t>
            </a:r>
            <a:r>
              <a:rPr lang="tr-TR" dirty="0"/>
              <a:t> </a:t>
            </a:r>
            <a:r>
              <a:rPr lang="tr-TR" dirty="0" err="1"/>
              <a:t>pH</a:t>
            </a:r>
            <a:r>
              <a:rPr lang="tr-TR" dirty="0"/>
              <a:t> a sahiptir ve molekül ağırlığı 38.400 dür. Diğer yandan bir başka </a:t>
            </a:r>
            <a:r>
              <a:rPr lang="tr-TR" dirty="0" err="1"/>
              <a:t>pseudomonas</a:t>
            </a:r>
            <a:r>
              <a:rPr lang="tr-TR" dirty="0"/>
              <a:t> </a:t>
            </a:r>
            <a:r>
              <a:rPr lang="tr-TR" dirty="0" err="1"/>
              <a:t>suşundan</a:t>
            </a:r>
            <a:r>
              <a:rPr lang="tr-TR" dirty="0"/>
              <a:t> molekül ağırlığı 48.000 olan EDTA ya hassas, Zn</a:t>
            </a:r>
            <a:r>
              <a:rPr lang="tr-TR" baseline="30000" dirty="0"/>
              <a:t>+2  </a:t>
            </a:r>
            <a:r>
              <a:rPr lang="tr-TR" dirty="0"/>
              <a:t>içeren </a:t>
            </a:r>
            <a:r>
              <a:rPr lang="tr-TR" dirty="0" err="1"/>
              <a:t>nötral</a:t>
            </a:r>
            <a:r>
              <a:rPr lang="tr-TR" dirty="0"/>
              <a:t> </a:t>
            </a:r>
            <a:r>
              <a:rPr lang="tr-TR" dirty="0" err="1"/>
              <a:t>proteinaz</a:t>
            </a:r>
            <a:r>
              <a:rPr lang="tr-TR" dirty="0"/>
              <a:t> izole edilmiştir. Topraktan ve soğukta saklanmış etten elde edilen </a:t>
            </a:r>
            <a:r>
              <a:rPr lang="tr-TR" dirty="0" err="1"/>
              <a:t>pseudomonas</a:t>
            </a:r>
            <a:r>
              <a:rPr lang="tr-TR" dirty="0"/>
              <a:t> </a:t>
            </a:r>
            <a:r>
              <a:rPr lang="tr-TR" dirty="0" err="1"/>
              <a:t>izolatlarının</a:t>
            </a:r>
            <a:r>
              <a:rPr lang="tr-TR" dirty="0"/>
              <a:t>, EDTA ya </a:t>
            </a:r>
            <a:r>
              <a:rPr lang="tr-TR" b="1" dirty="0"/>
              <a:t>hassas </a:t>
            </a:r>
            <a:r>
              <a:rPr lang="tr-TR" b="1" dirty="0" err="1"/>
              <a:t>nötral</a:t>
            </a:r>
            <a:r>
              <a:rPr lang="tr-TR" b="1" dirty="0"/>
              <a:t> </a:t>
            </a:r>
            <a:r>
              <a:rPr lang="tr-TR" b="1" dirty="0" err="1"/>
              <a:t>metaloproteinaz</a:t>
            </a:r>
            <a:r>
              <a:rPr lang="tr-TR" dirty="0"/>
              <a:t> ürettiği tespit edilmiştir </a:t>
            </a:r>
            <a:r>
              <a:rPr lang="tr-TR" b="1" dirty="0"/>
              <a:t>(</a:t>
            </a:r>
            <a:r>
              <a:rPr lang="tr-TR" b="1" dirty="0" err="1"/>
              <a:t>Law</a:t>
            </a:r>
            <a:r>
              <a:rPr lang="tr-TR" b="1" dirty="0"/>
              <a:t>, 1979).</a:t>
            </a:r>
            <a:endParaRPr lang="tr-TR" b="1" baseline="30000" dirty="0"/>
          </a:p>
          <a:p>
            <a:pPr marL="0" indent="0">
              <a:buNone/>
            </a:pPr>
            <a:endParaRPr lang="tr-TR" baseline="30000" dirty="0"/>
          </a:p>
        </p:txBody>
      </p:sp>
    </p:spTree>
    <p:extLst>
      <p:ext uri="{BB962C8B-B14F-4D97-AF65-F5344CB8AC3E}">
        <p14:creationId xmlns:p14="http://schemas.microsoft.com/office/powerpoint/2010/main" val="198205144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HDOfficeLightV0">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İyon">
  <a:themeElements>
    <a:clrScheme name="Özel 5">
      <a:dk1>
        <a:sysClr val="windowText" lastClr="000000"/>
      </a:dk1>
      <a:lt1>
        <a:sysClr val="window" lastClr="FFFFFF"/>
      </a:lt1>
      <a:dk2>
        <a:srgbClr val="00CC66"/>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y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y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
  <TotalTime>520</TotalTime>
  <Words>6428</Words>
  <Application>Microsoft Office PowerPoint</Application>
  <PresentationFormat>Geniş ekran</PresentationFormat>
  <Paragraphs>274</Paragraphs>
  <Slides>40</Slides>
  <Notes>0</Notes>
  <HiddenSlides>0</HiddenSlides>
  <MMClips>0</MMClips>
  <ScaleCrop>false</ScaleCrop>
  <HeadingPairs>
    <vt:vector size="6" baseType="variant">
      <vt:variant>
        <vt:lpstr>Kullanılan Yazı Tipleri</vt:lpstr>
      </vt:variant>
      <vt:variant>
        <vt:i4>8</vt:i4>
      </vt:variant>
      <vt:variant>
        <vt:lpstr>Tema</vt:lpstr>
      </vt:variant>
      <vt:variant>
        <vt:i4>2</vt:i4>
      </vt:variant>
      <vt:variant>
        <vt:lpstr>Slayt Başlıkları</vt:lpstr>
      </vt:variant>
      <vt:variant>
        <vt:i4>40</vt:i4>
      </vt:variant>
    </vt:vector>
  </HeadingPairs>
  <TitlesOfParts>
    <vt:vector size="50" baseType="lpstr">
      <vt:lpstr>Arial</vt:lpstr>
      <vt:lpstr>Calibri</vt:lpstr>
      <vt:lpstr>Calibri Light</vt:lpstr>
      <vt:lpstr>Century Gothic</vt:lpstr>
      <vt:lpstr>Symbol</vt:lpstr>
      <vt:lpstr>Times New Roman</vt:lpstr>
      <vt:lpstr>Wingdings 2</vt:lpstr>
      <vt:lpstr>Wingdings 3</vt:lpstr>
      <vt:lpstr>HDOfficeLightV0</vt:lpstr>
      <vt:lpstr>İyon</vt:lpstr>
      <vt:lpstr>PSİKROTROF BAKTERİ ENZİMLERİNİN SÜT VE SÜT ÜRÜNLERİNDEKİ ETKİLERİ </vt:lpstr>
      <vt:lpstr>1. PSİKROTROF MİKROORGANİZMALARIN TANIMI: </vt:lpstr>
      <vt:lpstr>PowerPoint Sunusu</vt:lpstr>
      <vt:lpstr>2. Psikrotrof Mikroorganizmaların Bazı Özellikleri</vt:lpstr>
      <vt:lpstr>PowerPoint Sunusu</vt:lpstr>
      <vt:lpstr>PowerPoint Sunusu</vt:lpstr>
      <vt:lpstr>3. Psikrotrofların Sütte Bulunma Sıklığı</vt:lpstr>
      <vt:lpstr>PowerPoint Sunusu</vt:lpstr>
      <vt:lpstr>4.PSİKROTROF BAKTERİLERİN ÖNEMLİ ENZİMLERİ</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PSİKROTLARLAR: ENZİMLERİ, SÜT VE SÜT ÜRÜNLERİNE ETKİSİ</dc:title>
  <dc:creator>Furkan Sancaktar</dc:creator>
  <cp:lastModifiedBy>Birce Taban</cp:lastModifiedBy>
  <cp:revision>67</cp:revision>
  <dcterms:created xsi:type="dcterms:W3CDTF">2018-12-12T13:44:50Z</dcterms:created>
  <dcterms:modified xsi:type="dcterms:W3CDTF">2019-03-13T10:12:46Z</dcterms:modified>
</cp:coreProperties>
</file>