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7" r:id="rId2"/>
    <p:sldId id="259"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6" d="100"/>
          <a:sy n="76" d="100"/>
        </p:scale>
        <p:origin x="-48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0639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09131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210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114697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18305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048340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814200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6438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086730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1E5440-DD89-45D4-895F-EBC22E4330F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42241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709481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1E5440-DD89-45D4-895F-EBC22E4330F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58554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1E5440-DD89-45D4-895F-EBC22E4330F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3275723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1E5440-DD89-45D4-895F-EBC22E4330F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1417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762757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1E5440-DD89-45D4-895F-EBC22E4330F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2D6A9E-70BD-4F7B-AAC1-F2EFD1EF9E53}" type="slidenum">
              <a:rPr lang="tr-TR" smtClean="0"/>
              <a:t>‹#›</a:t>
            </a:fld>
            <a:endParaRPr lang="tr-TR"/>
          </a:p>
        </p:txBody>
      </p:sp>
    </p:spTree>
    <p:extLst>
      <p:ext uri="{BB962C8B-B14F-4D97-AF65-F5344CB8AC3E}">
        <p14:creationId xmlns:p14="http://schemas.microsoft.com/office/powerpoint/2010/main" val="213506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1E5440-DD89-45D4-895F-EBC22E4330FE}" type="datetimeFigureOut">
              <a:rPr lang="tr-TR" smtClean="0"/>
              <a:t>08.05.2020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62D6A9E-70BD-4F7B-AAC1-F2EFD1EF9E53}" type="slidenum">
              <a:rPr lang="tr-TR" smtClean="0"/>
              <a:t>‹#›</a:t>
            </a:fld>
            <a:endParaRPr lang="tr-TR"/>
          </a:p>
        </p:txBody>
      </p:sp>
    </p:spTree>
    <p:extLst>
      <p:ext uri="{BB962C8B-B14F-4D97-AF65-F5344CB8AC3E}">
        <p14:creationId xmlns:p14="http://schemas.microsoft.com/office/powerpoint/2010/main" val="147535065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2847" y="1108363"/>
            <a:ext cx="9812176" cy="5167746"/>
          </a:xfrm>
        </p:spPr>
      </p:pic>
    </p:spTree>
    <p:extLst>
      <p:ext uri="{BB962C8B-B14F-4D97-AF65-F5344CB8AC3E}">
        <p14:creationId xmlns:p14="http://schemas.microsoft.com/office/powerpoint/2010/main" val="2946628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GERÇEK HİKAYE NASILDI?</a:t>
            </a:r>
            <a:endParaRPr lang="tr-TR" dirty="0"/>
          </a:p>
        </p:txBody>
      </p:sp>
      <p:sp>
        <p:nvSpPr>
          <p:cNvPr id="3" name="İçerik Yer Tutucusu 2"/>
          <p:cNvSpPr>
            <a:spLocks noGrp="1"/>
          </p:cNvSpPr>
          <p:nvPr>
            <p:ph idx="1"/>
          </p:nvPr>
        </p:nvSpPr>
        <p:spPr>
          <a:xfrm>
            <a:off x="2256703" y="2299855"/>
            <a:ext cx="8915400" cy="3777622"/>
          </a:xfrm>
        </p:spPr>
        <p:txBody>
          <a:bodyPr/>
          <a:lstStyle/>
          <a:p>
            <a:r>
              <a:rPr lang="tr-TR" b="1" dirty="0"/>
              <a:t>1.1837’den 1839’a kaç Afrikalı köle Afrika’dan Küba’ya kaçırıldı?</a:t>
            </a:r>
            <a:endParaRPr lang="tr-TR" dirty="0"/>
          </a:p>
          <a:p>
            <a:r>
              <a:rPr lang="tr-TR" dirty="0"/>
              <a:t>25.000. 1817’de Britanya ve İspanya arasında İspanya’nın tüm kolonilerinde köle satışını yasaklayan bir anlaşmayla yapıldı. İki yıllık bu dönem içinde 25.000 köle satılmak üzere Küba’ya kaçırıldı. Burada satılamayan köleler </a:t>
            </a:r>
            <a:r>
              <a:rPr lang="tr-TR" dirty="0" err="1"/>
              <a:t>Amistad’a</a:t>
            </a:r>
            <a:r>
              <a:rPr lang="tr-TR" dirty="0"/>
              <a:t> geri gönderildi.</a:t>
            </a:r>
          </a:p>
          <a:p>
            <a:r>
              <a:rPr lang="tr-TR" b="1" dirty="0"/>
              <a:t>2.Amistad’taki ayaklanmanın lideri kimdi?</a:t>
            </a:r>
            <a:endParaRPr lang="tr-TR" dirty="0"/>
          </a:p>
          <a:p>
            <a:r>
              <a:rPr lang="tr-TR" dirty="0" err="1"/>
              <a:t>Cinque</a:t>
            </a:r>
            <a:r>
              <a:rPr lang="tr-TR" dirty="0"/>
              <a:t>. </a:t>
            </a:r>
            <a:r>
              <a:rPr lang="tr-TR" dirty="0" err="1"/>
              <a:t>Cinque</a:t>
            </a:r>
            <a:r>
              <a:rPr lang="tr-TR" dirty="0"/>
              <a:t> elli iki diğer köle ve dört çocukla birlikte </a:t>
            </a:r>
            <a:r>
              <a:rPr lang="tr-TR" dirty="0" err="1"/>
              <a:t>Amistad’a</a:t>
            </a:r>
            <a:r>
              <a:rPr lang="tr-TR" dirty="0"/>
              <a:t> hapsedilmişti. 1839’un Haziran ayında, hapsedilişinden bir ay sonra, geminin kaptanının ve aşçısının öldürüldüğü ayaklanmayı başlattı. İsyanda gemi mürettebatından iki kişi botla kaçtı. </a:t>
            </a:r>
            <a:r>
              <a:rPr lang="tr-TR" dirty="0" err="1"/>
              <a:t>Jose</a:t>
            </a:r>
            <a:r>
              <a:rPr lang="tr-TR" dirty="0"/>
              <a:t> </a:t>
            </a:r>
            <a:r>
              <a:rPr lang="tr-TR" dirty="0" err="1"/>
              <a:t>Ruiz</a:t>
            </a:r>
            <a:r>
              <a:rPr lang="tr-TR" dirty="0"/>
              <a:t> ve </a:t>
            </a:r>
            <a:r>
              <a:rPr lang="tr-TR" dirty="0" err="1"/>
              <a:t>Pedro</a:t>
            </a:r>
            <a:r>
              <a:rPr lang="tr-TR" dirty="0"/>
              <a:t> </a:t>
            </a:r>
            <a:r>
              <a:rPr lang="tr-TR" dirty="0" err="1"/>
              <a:t>Montez</a:t>
            </a:r>
            <a:r>
              <a:rPr lang="tr-TR" dirty="0"/>
              <a:t> adlarındaki </a:t>
            </a:r>
            <a:r>
              <a:rPr lang="tr-TR" dirty="0" err="1"/>
              <a:t>Amistad’ın</a:t>
            </a:r>
            <a:r>
              <a:rPr lang="tr-TR" dirty="0"/>
              <a:t> diğer iki mürettebat üyesi, geminin Afrika’ya geri dönebilmesini sağlamak amacıyla sağ bırakıldı.</a:t>
            </a:r>
          </a:p>
          <a:p>
            <a:endParaRPr lang="tr-TR" dirty="0"/>
          </a:p>
        </p:txBody>
      </p:sp>
    </p:spTree>
    <p:extLst>
      <p:ext uri="{BB962C8B-B14F-4D97-AF65-F5344CB8AC3E}">
        <p14:creationId xmlns:p14="http://schemas.microsoft.com/office/powerpoint/2010/main" val="745171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55273" y="1510145"/>
            <a:ext cx="9149339" cy="4401077"/>
          </a:xfrm>
        </p:spPr>
        <p:txBody>
          <a:bodyPr>
            <a:normAutofit/>
          </a:bodyPr>
          <a:lstStyle/>
          <a:p>
            <a:r>
              <a:rPr lang="tr-TR" b="1" dirty="0"/>
              <a:t>3. </a:t>
            </a:r>
            <a:r>
              <a:rPr lang="tr-TR" b="1" dirty="0" err="1"/>
              <a:t>Amistad’ın</a:t>
            </a:r>
            <a:r>
              <a:rPr lang="tr-TR" b="1" dirty="0"/>
              <a:t> rotası Afrika’ya döndü.</a:t>
            </a:r>
            <a:endParaRPr lang="tr-TR" dirty="0"/>
          </a:p>
          <a:p>
            <a:r>
              <a:rPr lang="tr-TR" dirty="0"/>
              <a:t>Ayaklanmanın lideri </a:t>
            </a:r>
            <a:r>
              <a:rPr lang="tr-TR" dirty="0" err="1"/>
              <a:t>Cinque</a:t>
            </a:r>
            <a:r>
              <a:rPr lang="tr-TR" dirty="0"/>
              <a:t> ve diğer köleler geminin rotasını Afrika’ya çevirmeye karar verdiler, ancak o gece </a:t>
            </a:r>
            <a:r>
              <a:rPr lang="tr-TR" dirty="0" err="1"/>
              <a:t>Ruiz</a:t>
            </a:r>
            <a:r>
              <a:rPr lang="tr-TR" dirty="0"/>
              <a:t> ve </a:t>
            </a:r>
            <a:r>
              <a:rPr lang="tr-TR" dirty="0" err="1"/>
              <a:t>Montes</a:t>
            </a:r>
            <a:r>
              <a:rPr lang="tr-TR" dirty="0"/>
              <a:t> geminin rotasını New York’a çevirdi. </a:t>
            </a:r>
            <a:r>
              <a:rPr lang="tr-TR" dirty="0" err="1"/>
              <a:t>Amistad</a:t>
            </a:r>
            <a:r>
              <a:rPr lang="tr-TR" dirty="0"/>
              <a:t>, New York’a varana kadar dört hafta okyanusta zikzaklar çizdi.</a:t>
            </a:r>
          </a:p>
          <a:p>
            <a:r>
              <a:rPr lang="tr-TR" b="1" dirty="0"/>
              <a:t>4. </a:t>
            </a:r>
            <a:r>
              <a:rPr lang="tr-TR" b="1" dirty="0" err="1"/>
              <a:t>Amistad’ın</a:t>
            </a:r>
            <a:r>
              <a:rPr lang="tr-TR" b="1" dirty="0"/>
              <a:t> yolunu hangi silahlı kuvvet kesti?</a:t>
            </a:r>
            <a:endParaRPr lang="tr-TR" dirty="0"/>
          </a:p>
          <a:p>
            <a:r>
              <a:rPr lang="tr-TR" dirty="0"/>
              <a:t>Amerika Birleşik Devleti Deniz Kuvvetleri. Deniz Kuvvetleri gemisi USS Washington, </a:t>
            </a:r>
            <a:r>
              <a:rPr lang="tr-TR" dirty="0" err="1"/>
              <a:t>Amistad’ı</a:t>
            </a:r>
            <a:r>
              <a:rPr lang="tr-TR" dirty="0"/>
              <a:t> New York limanında yakaladı. Dönemin Amerikan başkanı Van </a:t>
            </a:r>
            <a:r>
              <a:rPr lang="tr-TR" dirty="0" err="1"/>
              <a:t>Buren</a:t>
            </a:r>
            <a:r>
              <a:rPr lang="tr-TR" dirty="0"/>
              <a:t> tarafından bölge mahkemesine atanmış Andrew T. </a:t>
            </a:r>
            <a:r>
              <a:rPr lang="tr-TR" dirty="0" err="1"/>
              <a:t>Judson</a:t>
            </a:r>
            <a:r>
              <a:rPr lang="tr-TR" dirty="0"/>
              <a:t>, USS Washington’da gemi </a:t>
            </a:r>
            <a:r>
              <a:rPr lang="tr-TR" dirty="0" err="1"/>
              <a:t>mürettabından</a:t>
            </a:r>
            <a:r>
              <a:rPr lang="tr-TR" dirty="0"/>
              <a:t> iki kişinin ölümünden sorumlu kölelere açılan davanın hâkimiydi. Hâkim </a:t>
            </a:r>
            <a:r>
              <a:rPr lang="tr-TR" dirty="0" err="1"/>
              <a:t>Judson</a:t>
            </a:r>
            <a:r>
              <a:rPr lang="tr-TR" dirty="0"/>
              <a:t> köleleri New </a:t>
            </a:r>
            <a:r>
              <a:rPr lang="tr-TR" dirty="0" err="1"/>
              <a:t>Haven</a:t>
            </a:r>
            <a:r>
              <a:rPr lang="tr-TR" dirty="0"/>
              <a:t> Connecticut’a gönderdi ve lider </a:t>
            </a:r>
            <a:r>
              <a:rPr lang="tr-TR" dirty="0" err="1"/>
              <a:t>Cinque</a:t>
            </a:r>
            <a:r>
              <a:rPr lang="tr-TR" dirty="0"/>
              <a:t> yeni bir ayaklanma korkusuyla diğer kölelerden ayrı tutuldu.</a:t>
            </a:r>
          </a:p>
          <a:p>
            <a:endParaRPr lang="tr-TR" dirty="0"/>
          </a:p>
        </p:txBody>
      </p:sp>
    </p:spTree>
    <p:extLst>
      <p:ext uri="{BB962C8B-B14F-4D97-AF65-F5344CB8AC3E}">
        <p14:creationId xmlns:p14="http://schemas.microsoft.com/office/powerpoint/2010/main" val="2034481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1927" y="1177636"/>
            <a:ext cx="9592685" cy="4733586"/>
          </a:xfrm>
        </p:spPr>
        <p:txBody>
          <a:bodyPr/>
          <a:lstStyle/>
          <a:p>
            <a:r>
              <a:rPr lang="tr-TR" b="1" dirty="0"/>
              <a:t>5.Amistad’ın aşçısının ve kaptanının ölümünden sorumlu kölelerin davası düştü.</a:t>
            </a:r>
            <a:endParaRPr lang="tr-TR" dirty="0"/>
          </a:p>
          <a:p>
            <a:r>
              <a:rPr lang="tr-TR" dirty="0" err="1"/>
              <a:t>Amistad</a:t>
            </a:r>
            <a:r>
              <a:rPr lang="tr-TR" dirty="0"/>
              <a:t> davası, adli dava hâkimi </a:t>
            </a:r>
            <a:r>
              <a:rPr lang="tr-TR" dirty="0" err="1"/>
              <a:t>Judge</a:t>
            </a:r>
            <a:r>
              <a:rPr lang="tr-TR" dirty="0"/>
              <a:t> </a:t>
            </a:r>
            <a:r>
              <a:rPr lang="tr-TR" dirty="0" err="1"/>
              <a:t>Thompson</a:t>
            </a:r>
            <a:r>
              <a:rPr lang="tr-TR" dirty="0"/>
              <a:t> tarafından 1839’da düşürüldü. Kölelerin birer mal gibi alınıp satılmasının yasa dışı olduğu kararlaştırılana kadar dava ertelendi.</a:t>
            </a:r>
          </a:p>
          <a:p>
            <a:r>
              <a:rPr lang="tr-TR" b="1" dirty="0"/>
              <a:t>6. Afrikalı kölelerin yaşadıklarını nasıl anlattı?</a:t>
            </a:r>
            <a:endParaRPr lang="tr-TR" dirty="0"/>
          </a:p>
          <a:p>
            <a:r>
              <a:rPr lang="tr-TR" dirty="0"/>
              <a:t>Dil profesörü ve papaz </a:t>
            </a:r>
            <a:r>
              <a:rPr lang="tr-TR" dirty="0" err="1"/>
              <a:t>Josiah</a:t>
            </a:r>
            <a:r>
              <a:rPr lang="tr-TR" dirty="0"/>
              <a:t> </a:t>
            </a:r>
            <a:r>
              <a:rPr lang="tr-TR" dirty="0" err="1"/>
              <a:t>Gibbs</a:t>
            </a:r>
            <a:r>
              <a:rPr lang="tr-TR" dirty="0"/>
              <a:t> ve çevirmen James </a:t>
            </a:r>
            <a:r>
              <a:rPr lang="tr-TR" dirty="0" err="1"/>
              <a:t>Covey</a:t>
            </a:r>
            <a:r>
              <a:rPr lang="tr-TR" dirty="0"/>
              <a:t>, Sierra Leone dili </a:t>
            </a:r>
            <a:r>
              <a:rPr lang="tr-TR" dirty="0" err="1"/>
              <a:t>Mende’yi</a:t>
            </a:r>
            <a:r>
              <a:rPr lang="tr-TR" dirty="0"/>
              <a:t> konuşan kölelerle konuşmaya </a:t>
            </a:r>
            <a:r>
              <a:rPr lang="tr-TR" dirty="0" err="1"/>
              <a:t>Amistad’a</a:t>
            </a:r>
            <a:r>
              <a:rPr lang="tr-TR" dirty="0"/>
              <a:t> gitti.  Köleler gemiye kapatılmadan önce de bir fabrikada hapsedildiklerinin hikâyesini anlattı.</a:t>
            </a:r>
          </a:p>
          <a:p>
            <a:endParaRPr lang="tr-TR" dirty="0"/>
          </a:p>
        </p:txBody>
      </p:sp>
    </p:spTree>
    <p:extLst>
      <p:ext uri="{BB962C8B-B14F-4D97-AF65-F5344CB8AC3E}">
        <p14:creationId xmlns:p14="http://schemas.microsoft.com/office/powerpoint/2010/main" val="3232331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61309" y="1607127"/>
            <a:ext cx="9343303" cy="4304095"/>
          </a:xfrm>
        </p:spPr>
        <p:txBody>
          <a:bodyPr>
            <a:normAutofit/>
          </a:bodyPr>
          <a:lstStyle/>
          <a:p>
            <a:r>
              <a:rPr lang="tr-TR" b="1" dirty="0"/>
              <a:t>7. Amerika Birleşik Devletleri’nin hangi eski başkanı </a:t>
            </a:r>
            <a:r>
              <a:rPr lang="tr-TR" b="1" dirty="0" err="1"/>
              <a:t>Amistad</a:t>
            </a:r>
            <a:r>
              <a:rPr lang="tr-TR" b="1" dirty="0"/>
              <a:t> davasının sonucunu etkiledi?</a:t>
            </a:r>
            <a:endParaRPr lang="tr-TR" dirty="0"/>
          </a:p>
          <a:p>
            <a:r>
              <a:rPr lang="tr-TR" dirty="0"/>
              <a:t>John Q Adams. 74 yaşındaki eski ABD başkanı Adams, Kongre üyesiyken Afrikalı kölelerin özgürlüğü için mücadele eden </a:t>
            </a:r>
            <a:r>
              <a:rPr lang="tr-TR" dirty="0" err="1"/>
              <a:t>Roger</a:t>
            </a:r>
            <a:r>
              <a:rPr lang="tr-TR" dirty="0"/>
              <a:t> </a:t>
            </a:r>
            <a:r>
              <a:rPr lang="tr-TR" dirty="0" err="1"/>
              <a:t>Baldwin’i</a:t>
            </a:r>
            <a:r>
              <a:rPr lang="tr-TR" dirty="0"/>
              <a:t> desteklemişti. Yıllar süren hukuki savaşın ardından kölelerin Amerika’da özgür olarak yaşayabilmeleri ve Afrika’ya özgürce dönebilmelerine hükmedildi.</a:t>
            </a:r>
          </a:p>
          <a:p>
            <a:r>
              <a:rPr lang="tr-TR" b="1" dirty="0"/>
              <a:t>8. </a:t>
            </a:r>
            <a:r>
              <a:rPr lang="tr-TR" b="1" dirty="0" err="1"/>
              <a:t>Amistad’tan</a:t>
            </a:r>
            <a:r>
              <a:rPr lang="tr-TR" b="1" dirty="0"/>
              <a:t> kurtulanlar davadan sonra misyonerle birlikte Afrika’ya gönderildi.</a:t>
            </a:r>
            <a:endParaRPr lang="tr-TR" dirty="0"/>
          </a:p>
          <a:p>
            <a:r>
              <a:rPr lang="tr-TR" dirty="0"/>
              <a:t>Özgürlükleri geri verilen otuz beş kadın, erkek ve çocuk Afrikalı ve ayaklanmamın lideri </a:t>
            </a:r>
            <a:r>
              <a:rPr lang="tr-TR" dirty="0" err="1"/>
              <a:t>Cinque</a:t>
            </a:r>
            <a:r>
              <a:rPr lang="tr-TR" dirty="0"/>
              <a:t>, Amerika’da karşılaştıkları problemler yüzünden Amerikan misyonerlerle birlikte Sierra Leone’ye geri döndü. Daha sonra bunlardan çoğu Amerikalı misyonerlerden ayrıldı. Bir kadın köle Amerika’ya geri döndü.</a:t>
            </a:r>
          </a:p>
          <a:p>
            <a:endParaRPr lang="tr-TR" dirty="0"/>
          </a:p>
        </p:txBody>
      </p:sp>
    </p:spTree>
    <p:extLst>
      <p:ext uri="{BB962C8B-B14F-4D97-AF65-F5344CB8AC3E}">
        <p14:creationId xmlns:p14="http://schemas.microsoft.com/office/powerpoint/2010/main" val="3598055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0472" y="1524000"/>
            <a:ext cx="9232467" cy="4373367"/>
          </a:xfrm>
        </p:spPr>
        <p:txBody>
          <a:bodyPr/>
          <a:lstStyle/>
          <a:p>
            <a:r>
              <a:rPr lang="tr-TR" b="1" dirty="0"/>
              <a:t>9.Hangi Amerikan başkanı seçildikten sonra İspanya, </a:t>
            </a:r>
            <a:r>
              <a:rPr lang="tr-TR" b="1" dirty="0" err="1"/>
              <a:t>Amistad</a:t>
            </a:r>
            <a:r>
              <a:rPr lang="tr-TR" b="1" dirty="0"/>
              <a:t> davası için tazminat ödemeyi bıraktı?</a:t>
            </a:r>
            <a:endParaRPr lang="tr-TR" dirty="0"/>
          </a:p>
          <a:p>
            <a:r>
              <a:rPr lang="tr-TR" dirty="0"/>
              <a:t>Başkan Lincoln. </a:t>
            </a:r>
            <a:r>
              <a:rPr lang="tr-TR" dirty="0" err="1"/>
              <a:t>Lincoln’e</a:t>
            </a:r>
            <a:r>
              <a:rPr lang="tr-TR" dirty="0"/>
              <a:t> kadar </a:t>
            </a:r>
            <a:r>
              <a:rPr lang="tr-TR" dirty="0" err="1"/>
              <a:t>Amistad</a:t>
            </a:r>
            <a:r>
              <a:rPr lang="tr-TR" dirty="0"/>
              <a:t> davalarından sonra göreve seçilen tüm ABD başkanları İspanya’yı tazminat ödemeye zorlamıştı, Lincoln bu devrin sonu olarak görülür.</a:t>
            </a:r>
          </a:p>
          <a:p>
            <a:r>
              <a:rPr lang="tr-TR" b="1" dirty="0"/>
              <a:t>10. “La </a:t>
            </a:r>
            <a:r>
              <a:rPr lang="tr-TR" b="1" dirty="0" err="1"/>
              <a:t>Amistad</a:t>
            </a:r>
            <a:r>
              <a:rPr lang="tr-TR" b="1" dirty="0"/>
              <a:t>” ne anlama </a:t>
            </a:r>
            <a:r>
              <a:rPr lang="tr-TR" b="1" dirty="0" err="1"/>
              <a:t>geiliyor</a:t>
            </a:r>
            <a:r>
              <a:rPr lang="tr-TR" b="1" dirty="0"/>
              <a:t>?</a:t>
            </a:r>
            <a:endParaRPr lang="tr-TR" dirty="0"/>
          </a:p>
          <a:p>
            <a:r>
              <a:rPr lang="tr-TR" dirty="0"/>
              <a:t>Arkadaşlık. Nesillerden beri </a:t>
            </a:r>
            <a:r>
              <a:rPr lang="tr-TR" dirty="0" err="1"/>
              <a:t>Amistad</a:t>
            </a:r>
            <a:r>
              <a:rPr lang="tr-TR" dirty="0"/>
              <a:t> olayı Birleşik Devletler ve İspanya arasındaki anlaşmazlık sebebi oldu. Aynı zamanda </a:t>
            </a:r>
            <a:r>
              <a:rPr lang="tr-TR" dirty="0" err="1"/>
              <a:t>Amistad</a:t>
            </a:r>
            <a:r>
              <a:rPr lang="tr-TR" dirty="0"/>
              <a:t>, </a:t>
            </a:r>
            <a:r>
              <a:rPr lang="tr-TR" dirty="0" err="1"/>
              <a:t>Amerkalı</a:t>
            </a:r>
            <a:r>
              <a:rPr lang="tr-TR" dirty="0"/>
              <a:t> misyonerlere Afrika yolunu açmıştır. 1997 yılında Steven Spielberg </a:t>
            </a:r>
            <a:r>
              <a:rPr lang="tr-TR" dirty="0" err="1"/>
              <a:t>Amistad</a:t>
            </a:r>
            <a:r>
              <a:rPr lang="tr-TR" dirty="0"/>
              <a:t> olayını işlediği bir film çekti.</a:t>
            </a:r>
          </a:p>
          <a:p>
            <a:r>
              <a:rPr lang="tr-TR" dirty="0"/>
              <a:t> </a:t>
            </a:r>
          </a:p>
          <a:p>
            <a:endParaRPr lang="tr-TR" dirty="0"/>
          </a:p>
        </p:txBody>
      </p:sp>
    </p:spTree>
    <p:extLst>
      <p:ext uri="{BB962C8B-B14F-4D97-AF65-F5344CB8AC3E}">
        <p14:creationId xmlns:p14="http://schemas.microsoft.com/office/powerpoint/2010/main" val="466494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FİLMİN KONUSU</a:t>
            </a:r>
            <a:endParaRPr lang="tr-TR" dirty="0"/>
          </a:p>
        </p:txBody>
      </p:sp>
      <p:sp>
        <p:nvSpPr>
          <p:cNvPr id="3" name="İçerik Yer Tutucusu 2"/>
          <p:cNvSpPr>
            <a:spLocks noGrp="1"/>
          </p:cNvSpPr>
          <p:nvPr>
            <p:ph idx="1"/>
          </p:nvPr>
        </p:nvSpPr>
        <p:spPr/>
        <p:txBody>
          <a:bodyPr>
            <a:normAutofit/>
          </a:bodyPr>
          <a:lstStyle/>
          <a:p>
            <a:r>
              <a:rPr lang="tr-TR" dirty="0"/>
              <a:t>Gerçek olaylara dayanan bu Spielberg filmi, 1839 yılında Küba’dan ABD’ye köle taşıyan bir geminin, taşıdığı köleler tarafından ele geçirilmesi ile başlar. Gemiyi ABD’ye ulaştıran Afrikalı köleler karaya ayak bastıklarında kaçak olarak nitelendirilirler ve onlar adına adaletsiz bir yargı süreci başlar. Kölelik karşıtı bir avukat olan John Quincy Adams (</a:t>
            </a:r>
            <a:r>
              <a:rPr lang="tr-TR" dirty="0" err="1"/>
              <a:t>Anthony</a:t>
            </a:r>
            <a:r>
              <a:rPr lang="tr-TR" dirty="0"/>
              <a:t> Hopkins) tarafından başarılı şekilde savunulmasalar ölümleri kesindir. Adams ise devrimci düşüncelerinin arkasındadır ve bu davanın peşini bırakmamakta kararlıdır. 1800’ler Amerika’sında köleliğe gerçekçi bir bakış atan </a:t>
            </a:r>
            <a:r>
              <a:rPr lang="tr-TR" dirty="0" err="1"/>
              <a:t>Amistad</a:t>
            </a:r>
            <a:r>
              <a:rPr lang="tr-TR" dirty="0"/>
              <a:t>, sahip olduğu birçok etkileyici ve düşündürücü sahne ile, özellikle de </a:t>
            </a:r>
            <a:r>
              <a:rPr lang="tr-TR" dirty="0" err="1"/>
              <a:t>Anthony</a:t>
            </a:r>
            <a:r>
              <a:rPr lang="tr-TR" dirty="0"/>
              <a:t> Hopkins’in oyunculuğunu ortaya koyduğu 11 dakikalık büyüleyici mahkeme savunması ile akıllara kazınmıştır</a:t>
            </a:r>
          </a:p>
        </p:txBody>
      </p:sp>
    </p:spTree>
    <p:extLst>
      <p:ext uri="{BB962C8B-B14F-4D97-AF65-F5344CB8AC3E}">
        <p14:creationId xmlns:p14="http://schemas.microsoft.com/office/powerpoint/2010/main" val="49518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2701635"/>
            <a:ext cx="10515600" cy="3475327"/>
          </a:xfrm>
        </p:spPr>
        <p:txBody>
          <a:bodyPr>
            <a:normAutofit/>
          </a:bodyPr>
          <a:lstStyle/>
          <a:p>
            <a:r>
              <a:rPr lang="tr-TR" dirty="0"/>
              <a:t>Film 1839 yılında Afrika'dan Küba'ya kaçırılan kölelerin isyanını ve federal bölge mahkemesinde kölelerin </a:t>
            </a:r>
            <a:r>
              <a:rPr lang="tr-TR" dirty="0" err="1"/>
              <a:t>serberst</a:t>
            </a:r>
            <a:r>
              <a:rPr lang="tr-TR" dirty="0"/>
              <a:t> bırakılması adına gerçekleştirilen davayı konu edinmektedir. Yaşanmış bir olayın beyazperdeye aktarılması izlerken insanın daha fazla düşünmesine ve daha hassas davranmasına neden oluyor.- </a:t>
            </a:r>
            <a:r>
              <a:rPr lang="tr-TR" dirty="0" err="1"/>
              <a:t>Pianist'te</a:t>
            </a:r>
            <a:r>
              <a:rPr lang="tr-TR" dirty="0"/>
              <a:t> aynı etkiyi yaratıyor zaten filmin türü tarihi drama yani yaşanmışlık önemli :))- Bu davadan sonra kölelerin </a:t>
            </a:r>
            <a:r>
              <a:rPr lang="tr-TR" dirty="0" err="1"/>
              <a:t>adıda</a:t>
            </a:r>
            <a:r>
              <a:rPr lang="tr-TR" dirty="0"/>
              <a:t> '</a:t>
            </a:r>
            <a:r>
              <a:rPr lang="tr-TR" dirty="0" err="1"/>
              <a:t>Amistad</a:t>
            </a:r>
            <a:r>
              <a:rPr lang="tr-TR" dirty="0"/>
              <a:t>' ile anılmaya başlamış. Bu arada </a:t>
            </a:r>
            <a:r>
              <a:rPr lang="tr-TR" dirty="0" err="1"/>
              <a:t>Amistad</a:t>
            </a:r>
            <a:r>
              <a:rPr lang="tr-TR" dirty="0"/>
              <a:t> geminin ve davanın adı neredeyse unutuyordum. İspanyolca '</a:t>
            </a:r>
            <a:r>
              <a:rPr lang="tr-TR" dirty="0" err="1"/>
              <a:t>Amistad</a:t>
            </a:r>
            <a:r>
              <a:rPr lang="tr-TR" dirty="0"/>
              <a:t>' Türkçe ise 'Arkadaşlık' anlamına geliyormuş yine çok manidar.</a:t>
            </a:r>
          </a:p>
        </p:txBody>
      </p:sp>
    </p:spTree>
    <p:extLst>
      <p:ext uri="{BB962C8B-B14F-4D97-AF65-F5344CB8AC3E}">
        <p14:creationId xmlns:p14="http://schemas.microsoft.com/office/powerpoint/2010/main" val="3269243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38743" y="5029856"/>
            <a:ext cx="9446675" cy="1828144"/>
          </a:xfrm>
        </p:spPr>
        <p:txBody>
          <a:bodyPr>
            <a:normAutofit/>
          </a:bodyPr>
          <a:lstStyle/>
          <a:p>
            <a:r>
              <a:rPr lang="tr-TR" sz="1400" dirty="0"/>
              <a:t>Film girişinden itibaren sizi içine çekiyor. Fırtınalı hava, zincirler, kan ve ter içinde kalmış bir zenciyle başlatılmış film direkt konuya giriyor anlayacağınız. Bir çivi, bir tırnak ve azim sen nelere kadirsin. İsyanın ve mürettebatın ele geçirilmesinde en önemli role sahip olan bana göre çivi. Tam kurtulduk derken başları tekrar belaya giriyor çünkü Afrika'ya geri dönmek için öldürmedikleri çok sayın kaptan rotayı Afrika yerine Amerika'ya çevirdiği için Amerikan Bahriyeleri tarafından tekrar zincirlere vuruluyorlar. Burada içimi cız ettiren yine umutsuzca da olsa direniş göstermeleri ve çocuklar...</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9580" y="166256"/>
            <a:ext cx="8690014" cy="4735188"/>
          </a:xfrm>
        </p:spPr>
      </p:pic>
    </p:spTree>
    <p:extLst>
      <p:ext uri="{BB962C8B-B14F-4D97-AF65-F5344CB8AC3E}">
        <p14:creationId xmlns:p14="http://schemas.microsoft.com/office/powerpoint/2010/main" val="244238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85473" y="4472709"/>
            <a:ext cx="8578272" cy="2135909"/>
          </a:xfrm>
        </p:spPr>
        <p:txBody>
          <a:bodyPr/>
          <a:lstStyle/>
          <a:p>
            <a:r>
              <a:rPr lang="tr-TR" dirty="0"/>
              <a:t>'' -Bu ülkede yaşayan üç dört milyon zenci var. Neden şimdi ben onları bırakıp da bu </a:t>
            </a:r>
            <a:r>
              <a:rPr lang="tr-TR" dirty="0" err="1"/>
              <a:t>kırkdört</a:t>
            </a:r>
            <a:r>
              <a:rPr lang="tr-TR" dirty="0"/>
              <a:t> zenciyle uğraşayım.</a:t>
            </a:r>
            <a:br>
              <a:rPr lang="tr-TR" dirty="0"/>
            </a:br>
            <a:r>
              <a:rPr lang="tr-TR" dirty="0"/>
              <a:t/>
            </a:r>
            <a:br>
              <a:rPr lang="tr-TR" dirty="0"/>
            </a:br>
            <a:r>
              <a:rPr lang="tr-TR" dirty="0"/>
              <a:t>+Bazı sebepler var...</a:t>
            </a:r>
            <a:br>
              <a:rPr lang="tr-TR" dirty="0"/>
            </a:br>
            <a:r>
              <a:rPr lang="tr-TR" dirty="0"/>
              <a:t/>
            </a:r>
            <a:br>
              <a:rPr lang="tr-TR" dirty="0"/>
            </a:br>
            <a:r>
              <a:rPr lang="tr-TR" dirty="0"/>
              <a:t>-Ne olduğu fark etmez sen gerekeni yap.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5473" y="147782"/>
            <a:ext cx="7874000" cy="4216400"/>
          </a:xfrm>
          <a:prstGeom prst="rect">
            <a:avLst/>
          </a:prstGeom>
        </p:spPr>
      </p:pic>
    </p:spTree>
    <p:extLst>
      <p:ext uri="{BB962C8B-B14F-4D97-AF65-F5344CB8AC3E}">
        <p14:creationId xmlns:p14="http://schemas.microsoft.com/office/powerpoint/2010/main" val="155958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2945" y="720437"/>
            <a:ext cx="11291455" cy="3777622"/>
          </a:xfrm>
        </p:spPr>
        <p:txBody>
          <a:bodyPr>
            <a:normAutofit/>
          </a:bodyPr>
          <a:lstStyle/>
          <a:p>
            <a:r>
              <a:rPr lang="tr-TR" dirty="0"/>
              <a:t>İşte geldik filmin en harika yerine hayatları ellerinden alınmış, zorla köleleştirilmiş olan insanların cinayetle ve korsanlıkla yargılanmasına.. Köleleri aralarında paylaşmaya çalışan bir grup insan İspanya Kraliçesi adına diye çıkan bir temsilci ve açık denizler anlaşması bunlar bizim malımız söylemleri. Açık denizde bizler onları kurtardık onlar bizimdir diyen Amerikan bahriyeleri... İnsan canının hiçe sayılmış olması ayrı, köleleştirmeleri ayrı, cinayetle yargılamaları ayrı neresinden bakarsanız bakın </a:t>
            </a:r>
            <a:r>
              <a:rPr lang="tr-TR" dirty="0" err="1"/>
              <a:t>tamamıyle</a:t>
            </a:r>
            <a:r>
              <a:rPr lang="tr-TR" dirty="0"/>
              <a:t> iç karartıcı, kendilerini üstün üstün üstün gören bir grup insan müsveddesi. </a:t>
            </a:r>
            <a:r>
              <a:rPr lang="tr-TR" dirty="0" err="1"/>
              <a:t>Sörmügecilik</a:t>
            </a:r>
            <a:r>
              <a:rPr lang="tr-TR" dirty="0"/>
              <a:t> almış başını gidiyorken köleliğe son verilmesini istediği halde bunu kaybedeceği bir savaş olarak gören bir yönetici. Üstelik dava bahriyeler için olsun, İspanya için olsun ya da gemiden sağ kurtulmuş olan o tilki kaptan için olsun hangisi lehine sonuçlanırsa sonuçlansın bütün bu insanların idam edileceği gerçeği.</a:t>
            </a:r>
            <a:endParaRPr lang="tr-TR"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73690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5135444"/>
            <a:ext cx="11333018" cy="1888811"/>
          </a:xfrm>
        </p:spPr>
        <p:txBody>
          <a:bodyPr/>
          <a:lstStyle/>
          <a:p>
            <a:r>
              <a:rPr lang="tr-TR" dirty="0"/>
              <a:t>Bu durumda </a:t>
            </a:r>
            <a:r>
              <a:rPr lang="tr-TR" dirty="0" err="1"/>
              <a:t>ikicilleşme</a:t>
            </a:r>
            <a:r>
              <a:rPr lang="tr-TR" dirty="0"/>
              <a:t> mevcut bir taraf köleliğin son bulmasını istiyor ve bunun için savaşıyor diğer taraftan Afrikalıların özgür bırakılması, köleliğine son verilmesinin kendi vatandaşlarının refahına mal olacağı belirtiliyor ve kölelik sisteminin sürdürülmesi gerektiği inatla dile getiriliyor. Öyle bir durum ki yine adalet yerini bulacak derken bakıyorsunuz hakim değişiyor. Bu durumlara bizler de aşinayız değil mi en azından adaletin tecelli etmediği davaları okuyoruz..</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1091" y="49772"/>
            <a:ext cx="8922327" cy="5004905"/>
          </a:xfrm>
          <a:prstGeom prst="rect">
            <a:avLst/>
          </a:prstGeom>
        </p:spPr>
      </p:pic>
    </p:spTree>
    <p:extLst>
      <p:ext uri="{BB962C8B-B14F-4D97-AF65-F5344CB8AC3E}">
        <p14:creationId xmlns:p14="http://schemas.microsoft.com/office/powerpoint/2010/main" val="222909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7771" y="4502727"/>
            <a:ext cx="9400309" cy="2087367"/>
          </a:xfrm>
        </p:spPr>
        <p:txBody>
          <a:bodyPr>
            <a:normAutofit lnSpcReduction="10000"/>
          </a:bodyPr>
          <a:lstStyle/>
          <a:p>
            <a:r>
              <a:rPr lang="tr-TR" dirty="0"/>
              <a:t>'' -Ben büyük bir adam değilim sadece şanslı bir adamım. ''</a:t>
            </a:r>
            <a:br>
              <a:rPr lang="tr-TR" dirty="0"/>
            </a:br>
            <a:r>
              <a:rPr lang="tr-TR" dirty="0"/>
              <a:t/>
            </a:r>
            <a:br>
              <a:rPr lang="tr-TR" dirty="0"/>
            </a:br>
            <a:r>
              <a:rPr lang="tr-TR" dirty="0"/>
              <a:t>Onların inancını resimlere bakarak benimsemek ve ölmeyi onların inancına göre kabul edip o kadar kötü değil demek.. Bu çaresizlik mi, kabulleniş mi?</a:t>
            </a:r>
            <a:br>
              <a:rPr lang="tr-TR" dirty="0"/>
            </a:br>
            <a:r>
              <a:rPr lang="tr-TR" dirty="0"/>
              <a:t/>
            </a:r>
            <a:br>
              <a:rPr lang="tr-TR" dirty="0"/>
            </a:br>
            <a:r>
              <a:rPr lang="tr-TR" dirty="0"/>
              <a:t>Aynı dava 3 kez görülüyor ve geçte olsa John </a:t>
            </a:r>
            <a:r>
              <a:rPr lang="tr-TR" dirty="0" err="1"/>
              <a:t>Quinn</a:t>
            </a:r>
            <a:r>
              <a:rPr lang="tr-TR" dirty="0"/>
              <a:t> Adams'ın katkılarıyla 2 kez kazanılan dava 3. kez taçlandırılıyor.</a:t>
            </a:r>
            <a:br>
              <a:rPr lang="tr-TR" dirty="0"/>
            </a:br>
            <a:r>
              <a:rPr lang="tr-TR" dirty="0"/>
              <a:t>---.</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71" y="166254"/>
            <a:ext cx="9071264" cy="4336473"/>
          </a:xfrm>
          <a:prstGeom prst="rect">
            <a:avLst/>
          </a:prstGeom>
        </p:spPr>
      </p:pic>
    </p:spTree>
    <p:extLst>
      <p:ext uri="{BB962C8B-B14F-4D97-AF65-F5344CB8AC3E}">
        <p14:creationId xmlns:p14="http://schemas.microsoft.com/office/powerpoint/2010/main" val="2861075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AMİSTAD BİZE NE ANLATIYOR?</a:t>
            </a:r>
            <a:endParaRPr lang="tr-TR" dirty="0"/>
          </a:p>
        </p:txBody>
      </p:sp>
      <p:sp>
        <p:nvSpPr>
          <p:cNvPr id="3" name="İçerik Yer Tutucusu 2"/>
          <p:cNvSpPr>
            <a:spLocks noGrp="1"/>
          </p:cNvSpPr>
          <p:nvPr>
            <p:ph idx="1"/>
          </p:nvPr>
        </p:nvSpPr>
        <p:spPr>
          <a:xfrm>
            <a:off x="2333322" y="1264555"/>
            <a:ext cx="8915400" cy="3777622"/>
          </a:xfrm>
        </p:spPr>
        <p:txBody>
          <a:bodyPr/>
          <a:lstStyle/>
          <a:p>
            <a:r>
              <a:rPr lang="tr-TR" i="1" dirty="0" err="1"/>
              <a:t>Reggae</a:t>
            </a:r>
            <a:r>
              <a:rPr lang="tr-TR" i="1" dirty="0"/>
              <a:t> mısralarında Babil'i lanetleyen sözlerden tutun, günümüzde </a:t>
            </a:r>
            <a:r>
              <a:rPr lang="tr-TR" i="1" dirty="0" err="1"/>
              <a:t>IŞİD'in</a:t>
            </a:r>
            <a:r>
              <a:rPr lang="tr-TR" i="1" dirty="0"/>
              <a:t> işgal ettiği bölgelerde zincire vurup pazarlarda sattığı insanlara kadar kölelik hala dünya düzeninde, popüler kültürde yerini koruyan ve kanayan bir yara. 2 Temmuz 1839'da Küba açıklarında, bir köle gemisi olan </a:t>
            </a:r>
            <a:r>
              <a:rPr lang="tr-TR" i="1" dirty="0" err="1"/>
              <a:t>Amistad'daki</a:t>
            </a:r>
            <a:r>
              <a:rPr lang="tr-TR" i="1" dirty="0"/>
              <a:t> 53 köle ayaklandı. O gün bu gündür köleliğin adı </a:t>
            </a:r>
            <a:r>
              <a:rPr lang="tr-TR" i="1" dirty="0" err="1"/>
              <a:t>Amistad'la</a:t>
            </a:r>
            <a:r>
              <a:rPr lang="tr-TR" i="1" dirty="0"/>
              <a:t> anılır oldu...</a:t>
            </a:r>
            <a:endParaRPr lang="tr-TR" b="1"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7973" y="2806673"/>
            <a:ext cx="9121589" cy="4051327"/>
          </a:xfrm>
          <a:prstGeom prst="rect">
            <a:avLst/>
          </a:prstGeom>
        </p:spPr>
      </p:pic>
    </p:spTree>
    <p:extLst>
      <p:ext uri="{BB962C8B-B14F-4D97-AF65-F5344CB8AC3E}">
        <p14:creationId xmlns:p14="http://schemas.microsoft.com/office/powerpoint/2010/main" val="158454568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1070</Words>
  <Application>Microsoft Office PowerPoint</Application>
  <PresentationFormat>Özel</PresentationFormat>
  <Paragraphs>32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Duman</vt:lpstr>
      <vt:lpstr>PowerPoint Sunusu</vt:lpstr>
      <vt:lpstr>FİLMİN KONUSU</vt:lpstr>
      <vt:lpstr>PowerPoint Sunusu</vt:lpstr>
      <vt:lpstr>Film girişinden itibaren sizi içine çekiyor. Fırtınalı hava, zincirler, kan ve ter içinde kalmış bir zenciyle başlatılmış film direkt konuya giriyor anlayacağınız. Bir çivi, bir tırnak ve azim sen nelere kadirsin. İsyanın ve mürettebatın ele geçirilmesinde en önemli role sahip olan bana göre çivi. Tam kurtulduk derken başları tekrar belaya giriyor çünkü Afrika'ya geri dönmek için öldürmedikleri çok sayın kaptan rotayı Afrika yerine Amerika'ya çevirdiği için Amerikan Bahriyeleri tarafından tekrar zincirlere vuruluyorlar. Burada içimi cız ettiren yine umutsuzca da olsa direniş göstermeleri ve çocuklar...</vt:lpstr>
      <vt:lpstr>PowerPoint Sunusu</vt:lpstr>
      <vt:lpstr>PowerPoint Sunusu</vt:lpstr>
      <vt:lpstr>PowerPoint Sunusu</vt:lpstr>
      <vt:lpstr>PowerPoint Sunusu</vt:lpstr>
      <vt:lpstr>AMİSTAD BİZE NE ANLATIYOR?</vt:lpstr>
      <vt:lpstr>GERÇEK HİKAYE NASILDI?</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AMİSTADE FİLM DEĞERLENDİRMESİ</dc:title>
  <dc:creator>Sinan Arslanoğlu</dc:creator>
  <cp:lastModifiedBy>PC</cp:lastModifiedBy>
  <cp:revision>11</cp:revision>
  <dcterms:created xsi:type="dcterms:W3CDTF">2020-05-08T08:34:24Z</dcterms:created>
  <dcterms:modified xsi:type="dcterms:W3CDTF">2020-05-08T11:01:08Z</dcterms:modified>
</cp:coreProperties>
</file>