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8" r:id="rId4"/>
    <p:sldId id="261" r:id="rId5"/>
    <p:sldId id="274" r:id="rId6"/>
    <p:sldId id="260" r:id="rId7"/>
    <p:sldId id="262" r:id="rId8"/>
    <p:sldId id="265" r:id="rId9"/>
    <p:sldId id="268" r:id="rId10"/>
    <p:sldId id="275" r:id="rId11"/>
    <p:sldId id="269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4A4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6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50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8B230-1388-4972-93B4-3502FE9BEC7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1012" y="2516777"/>
            <a:ext cx="8689976" cy="1293221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ACUPUNCTURE </a:t>
            </a:r>
            <a:r>
              <a:rPr lang="tr-TR" sz="3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6" cy="929640"/>
          </a:xfrm>
        </p:spPr>
        <p:txBody>
          <a:bodyPr>
            <a:normAutofit fontScale="92500" lnSpcReduction="10000"/>
          </a:bodyPr>
          <a:lstStyle/>
          <a:p>
            <a:r>
              <a:rPr lang="tr-TR" cap="none" dirty="0" smtClean="0"/>
              <a:t>Dr. Pınar Can</a:t>
            </a:r>
          </a:p>
          <a:p>
            <a:r>
              <a:rPr lang="tr-TR" cap="none" dirty="0" smtClean="0"/>
              <a:t>pcan@ankara.edu.tr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4735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25204" y="1852742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Local and distal </a:t>
            </a:r>
            <a:r>
              <a:rPr lang="en-US" sz="2400" cap="none" dirty="0" err="1"/>
              <a:t>acu</a:t>
            </a:r>
            <a:r>
              <a:rPr lang="en-US" sz="2400" cap="none" dirty="0"/>
              <a:t> points are used in </a:t>
            </a:r>
            <a:r>
              <a:rPr lang="en-US" sz="2400" cap="none" dirty="0" smtClean="0"/>
              <a:t>IVD</a:t>
            </a:r>
            <a:r>
              <a:rPr lang="tr-TR" sz="2400" cap="none" dirty="0" smtClean="0"/>
              <a:t>D</a:t>
            </a:r>
            <a:r>
              <a:rPr lang="en-US" sz="2400" cap="none" dirty="0" smtClean="0"/>
              <a:t>.</a:t>
            </a:r>
            <a:endParaRPr lang="tr-TR" sz="2400" cap="none" dirty="0" smtClean="0"/>
          </a:p>
          <a:p>
            <a:r>
              <a:rPr lang="en-US" sz="2400" cap="none" dirty="0" smtClean="0"/>
              <a:t>Thoracolumbar </a:t>
            </a:r>
            <a:r>
              <a:rPr lang="tr-TR" sz="2400" cap="none" dirty="0" smtClean="0"/>
              <a:t>IVDD</a:t>
            </a:r>
            <a:r>
              <a:rPr lang="tr-TR" sz="2400" cap="none" dirty="0"/>
              <a:t>:</a:t>
            </a:r>
            <a:r>
              <a:rPr lang="en-US" sz="2400" cap="none" dirty="0" smtClean="0"/>
              <a:t> BL </a:t>
            </a:r>
            <a:r>
              <a:rPr lang="en-US" sz="2400" cap="none" dirty="0"/>
              <a:t>14, BL 28 (</a:t>
            </a:r>
            <a:r>
              <a:rPr lang="en-US" sz="2400" cap="none" dirty="0" smtClean="0"/>
              <a:t>lo</a:t>
            </a:r>
            <a:r>
              <a:rPr lang="tr-TR" sz="2400" cap="none" dirty="0" smtClean="0"/>
              <a:t>c</a:t>
            </a:r>
            <a:r>
              <a:rPr lang="en-US" sz="2400" cap="none" dirty="0" smtClean="0"/>
              <a:t>al)</a:t>
            </a:r>
            <a:r>
              <a:rPr lang="tr-TR" sz="2400" cap="none" dirty="0" smtClean="0"/>
              <a:t>; </a:t>
            </a:r>
            <a:r>
              <a:rPr lang="en-US" sz="2400" cap="none" dirty="0" smtClean="0"/>
              <a:t>BL40,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BL60,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GB34,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GB39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SP10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ST36 </a:t>
            </a:r>
            <a:r>
              <a:rPr lang="tr-TR" sz="2400" cap="none" dirty="0" err="1" smtClean="0"/>
              <a:t>and</a:t>
            </a:r>
            <a:r>
              <a:rPr lang="en-US" sz="2400" cap="none" dirty="0" smtClean="0"/>
              <a:t> </a:t>
            </a:r>
            <a:r>
              <a:rPr lang="en-US" sz="2400" cap="none" dirty="0"/>
              <a:t>ST41 (distal)</a:t>
            </a:r>
          </a:p>
          <a:p>
            <a:r>
              <a:rPr lang="en-US" sz="2400" cap="none" dirty="0" smtClean="0"/>
              <a:t>These </a:t>
            </a:r>
            <a:r>
              <a:rPr lang="en-US" sz="2400" cap="none" dirty="0"/>
              <a:t>points are stimulated for 10-20 minutes </a:t>
            </a:r>
            <a:r>
              <a:rPr lang="en-US" sz="2400" cap="none" dirty="0" smtClean="0"/>
              <a:t>with needle,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acupressure</a:t>
            </a:r>
            <a:r>
              <a:rPr lang="en-US" sz="2400" cap="none" dirty="0"/>
              <a:t>, </a:t>
            </a:r>
            <a:r>
              <a:rPr lang="en-US" sz="2400" cap="none" dirty="0" err="1"/>
              <a:t>moxibition</a:t>
            </a:r>
            <a:r>
              <a:rPr lang="en-US" sz="2400" cap="none" dirty="0"/>
              <a:t> or TENS. </a:t>
            </a:r>
            <a:endParaRPr lang="tr-TR" sz="2400" cap="none" dirty="0" smtClean="0"/>
          </a:p>
          <a:p>
            <a:r>
              <a:rPr lang="tr-TR" sz="2400" cap="none" dirty="0" smtClean="0"/>
              <a:t>O</a:t>
            </a:r>
            <a:r>
              <a:rPr lang="en-US" sz="2400" cap="none" dirty="0" err="1" smtClean="0"/>
              <a:t>nce</a:t>
            </a:r>
            <a:r>
              <a:rPr lang="en-US" sz="2400" cap="none" dirty="0" smtClean="0"/>
              <a:t> </a:t>
            </a:r>
            <a:r>
              <a:rPr lang="en-US" sz="2400" cap="none" dirty="0"/>
              <a:t>a day in acute cases, once a week in </a:t>
            </a:r>
            <a:r>
              <a:rPr lang="en-US" sz="2400" cap="none" dirty="0" smtClean="0"/>
              <a:t>chronic</a:t>
            </a:r>
            <a:r>
              <a:rPr lang="tr-TR" sz="2400" cap="none" dirty="0" smtClean="0"/>
              <a:t> </a:t>
            </a:r>
            <a:r>
              <a:rPr lang="tr-TR" sz="2400" cap="none" dirty="0" err="1" smtClean="0"/>
              <a:t>cases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48715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2" y="171450"/>
            <a:ext cx="8677275" cy="6572250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2255520" y="1883793"/>
            <a:ext cx="3368040" cy="4461510"/>
            <a:chOff x="2255520" y="1883793"/>
            <a:chExt cx="3368040" cy="4461510"/>
          </a:xfrm>
        </p:grpSpPr>
        <p:grpSp>
          <p:nvGrpSpPr>
            <p:cNvPr id="4" name="Grup 3"/>
            <p:cNvGrpSpPr/>
            <p:nvPr/>
          </p:nvGrpSpPr>
          <p:grpSpPr>
            <a:xfrm>
              <a:off x="2255520" y="1883793"/>
              <a:ext cx="2339340" cy="4461510"/>
              <a:chOff x="2106930" y="1849503"/>
              <a:chExt cx="2339340" cy="446151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691890" y="1849503"/>
                <a:ext cx="754380" cy="73152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2686050" y="3885121"/>
                <a:ext cx="685800" cy="62865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106930" y="5579493"/>
                <a:ext cx="754380" cy="73152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4926330" y="4388041"/>
              <a:ext cx="697230" cy="69830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975961" y="4349402"/>
            <a:ext cx="754380" cy="7315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73430" y="1402765"/>
            <a:ext cx="880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Cervical IVD</a:t>
            </a:r>
            <a:r>
              <a:rPr lang="tr-TR" sz="2400" dirty="0" smtClean="0"/>
              <a:t>D</a:t>
            </a:r>
            <a:r>
              <a:rPr lang="tr-TR" sz="2400" dirty="0"/>
              <a:t>:</a:t>
            </a:r>
            <a:r>
              <a:rPr lang="en-US" sz="2400" dirty="0" smtClean="0"/>
              <a:t> GB14, GB20, GB21, BL10 and BL11 (local); LI4, LI11, SI3 and TH5 (distal)</a:t>
            </a:r>
            <a:endParaRPr lang="en-US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213698" y="2499855"/>
            <a:ext cx="6323232" cy="3984267"/>
            <a:chOff x="476934" y="2499856"/>
            <a:chExt cx="6323232" cy="3984267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934" y="2499856"/>
              <a:ext cx="6323232" cy="3984267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623455" y="6096000"/>
              <a:ext cx="285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GB meridian and points</a:t>
              </a:r>
              <a:endParaRPr lang="tr-TR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5520900" y="2481064"/>
            <a:ext cx="6477136" cy="3984267"/>
            <a:chOff x="5520900" y="2499855"/>
            <a:chExt cx="6477136" cy="3984267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900" y="2499855"/>
              <a:ext cx="6477136" cy="3984267"/>
            </a:xfrm>
            <a:prstGeom prst="rect">
              <a:avLst/>
            </a:prstGeom>
          </p:spPr>
        </p:pic>
        <p:sp>
          <p:nvSpPr>
            <p:cNvPr id="7" name="Metin kutusu 6"/>
            <p:cNvSpPr txBox="1"/>
            <p:nvPr/>
          </p:nvSpPr>
          <p:spPr>
            <a:xfrm>
              <a:off x="5638800" y="6095999"/>
              <a:ext cx="288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BL meridian and points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98930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/>
          <a:stretch/>
        </p:blipFill>
        <p:spPr>
          <a:xfrm>
            <a:off x="811530" y="1188720"/>
            <a:ext cx="10847070" cy="526359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926080" y="537210"/>
            <a:ext cx="584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0070C0"/>
                </a:solidFill>
              </a:rPr>
              <a:t>Acu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 err="1" smtClean="0">
                <a:solidFill>
                  <a:srgbClr val="0070C0"/>
                </a:solidFill>
              </a:rPr>
              <a:t>points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 err="1" smtClean="0">
                <a:solidFill>
                  <a:srgbClr val="0070C0"/>
                </a:solidFill>
              </a:rPr>
              <a:t>for</a:t>
            </a:r>
            <a:r>
              <a:rPr lang="tr-TR" sz="2800" dirty="0" smtClean="0">
                <a:solidFill>
                  <a:srgbClr val="0070C0"/>
                </a:solidFill>
              </a:rPr>
              <a:t> </a:t>
            </a:r>
            <a:r>
              <a:rPr lang="tr-TR" sz="2800" dirty="0" err="1" smtClean="0">
                <a:solidFill>
                  <a:srgbClr val="0070C0"/>
                </a:solidFill>
              </a:rPr>
              <a:t>treatment</a:t>
            </a:r>
            <a:r>
              <a:rPr lang="tr-TR" sz="2800" dirty="0" smtClean="0">
                <a:solidFill>
                  <a:srgbClr val="0070C0"/>
                </a:solidFill>
              </a:rPr>
              <a:t> of </a:t>
            </a:r>
            <a:r>
              <a:rPr lang="tr-TR" sz="2800" dirty="0" err="1" smtClean="0">
                <a:solidFill>
                  <a:srgbClr val="0070C0"/>
                </a:solidFill>
              </a:rPr>
              <a:t>colic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>
          <a:xfrm>
            <a:off x="514350" y="1988819"/>
            <a:ext cx="11173455" cy="396621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594610" y="1188720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</a:rPr>
              <a:t>Acu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points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for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the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</a:rPr>
              <a:t>treatment</a:t>
            </a:r>
            <a:r>
              <a:rPr lang="tr-TR" sz="2400" dirty="0" smtClean="0">
                <a:solidFill>
                  <a:srgbClr val="0070C0"/>
                </a:solidFill>
              </a:rPr>
              <a:t> of </a:t>
            </a:r>
            <a:r>
              <a:rPr lang="tr-TR" sz="2400" dirty="0" err="1" smtClean="0">
                <a:solidFill>
                  <a:srgbClr val="0070C0"/>
                </a:solidFill>
              </a:rPr>
              <a:t>constipation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600265" y="1524112"/>
            <a:ext cx="5510975" cy="47460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/>
              <a:t>traumatic</a:t>
            </a:r>
            <a:r>
              <a:rPr lang="tr-TR" altLang="tr-TR" sz="1900" cap="none" dirty="0"/>
              <a:t> </a:t>
            </a:r>
            <a:r>
              <a:rPr lang="tr-TR" altLang="tr-TR" sz="1900" cap="none" dirty="0" err="1"/>
              <a:t>peripheral</a:t>
            </a:r>
            <a:r>
              <a:rPr lang="tr-TR" altLang="tr-TR" sz="1900" cap="none" dirty="0"/>
              <a:t> </a:t>
            </a:r>
            <a:r>
              <a:rPr lang="tr-TR" altLang="tr-TR" sz="1900" cap="none" dirty="0" err="1"/>
              <a:t>nerve</a:t>
            </a:r>
            <a:r>
              <a:rPr lang="tr-TR" altLang="tr-TR" sz="1900" cap="none" dirty="0"/>
              <a:t> </a:t>
            </a:r>
            <a:r>
              <a:rPr lang="tr-TR" altLang="tr-TR" sz="1900" cap="none" dirty="0" err="1" smtClean="0"/>
              <a:t>injuries</a:t>
            </a:r>
            <a:r>
              <a:rPr lang="tr-TR" altLang="tr-TR" sz="1900" cap="none" dirty="0" smtClean="0"/>
              <a:t> </a:t>
            </a:r>
            <a:endParaRPr lang="tr-TR" altLang="tr-TR" sz="19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/>
              <a:t>muscle</a:t>
            </a:r>
            <a:r>
              <a:rPr lang="tr-TR" altLang="tr-TR" sz="1900" cap="none" dirty="0"/>
              <a:t> </a:t>
            </a:r>
            <a:r>
              <a:rPr lang="tr-TR" altLang="tr-TR" sz="1900" cap="none" dirty="0" err="1" smtClean="0"/>
              <a:t>rigidity-atrophy-contracture</a:t>
            </a:r>
            <a:r>
              <a:rPr lang="tr-TR" altLang="tr-TR" sz="1900" cap="none" dirty="0" smtClean="0"/>
              <a:t> </a:t>
            </a:r>
            <a:endParaRPr lang="tr-TR" altLang="tr-TR" sz="19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/>
              <a:t>osteochondritis</a:t>
            </a:r>
            <a:r>
              <a:rPr lang="tr-TR" altLang="tr-TR" sz="1900" cap="none" dirty="0"/>
              <a:t> </a:t>
            </a:r>
            <a:r>
              <a:rPr lang="tr-TR" altLang="tr-TR" sz="1900" cap="none" dirty="0" err="1" smtClean="0"/>
              <a:t>dissecans</a:t>
            </a:r>
            <a:r>
              <a:rPr lang="tr-TR" altLang="tr-TR" sz="1900" cap="none" dirty="0" smtClean="0"/>
              <a:t> </a:t>
            </a:r>
            <a:endParaRPr lang="tr-TR" altLang="tr-TR" sz="19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/>
              <a:t>intervertebral</a:t>
            </a:r>
            <a:r>
              <a:rPr lang="tr-TR" altLang="tr-TR" sz="1900" cap="none" dirty="0"/>
              <a:t> </a:t>
            </a:r>
            <a:r>
              <a:rPr lang="tr-TR" altLang="tr-TR" sz="1900" cap="none" dirty="0" err="1"/>
              <a:t>disc</a:t>
            </a:r>
            <a:r>
              <a:rPr lang="tr-TR" altLang="tr-TR" sz="1900" cap="none" dirty="0"/>
              <a:t> </a:t>
            </a:r>
            <a:r>
              <a:rPr lang="tr-TR" altLang="tr-TR" sz="1900" cap="none" dirty="0" err="1" smtClean="0"/>
              <a:t>herniation</a:t>
            </a:r>
            <a:r>
              <a:rPr lang="tr-TR" altLang="tr-TR" sz="1900" cap="none" dirty="0" smtClean="0"/>
              <a:t> </a:t>
            </a:r>
            <a:endParaRPr lang="tr-TR" altLang="tr-TR" sz="19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/>
              <a:t>Spondylitis</a:t>
            </a:r>
            <a:r>
              <a:rPr lang="tr-TR" altLang="tr-TR" sz="1900" cap="none" dirty="0"/>
              <a:t> </a:t>
            </a:r>
            <a:r>
              <a:rPr lang="tr-TR" altLang="tr-TR" sz="1900" cap="none" dirty="0" err="1"/>
              <a:t>and</a:t>
            </a:r>
            <a:r>
              <a:rPr lang="tr-TR" altLang="tr-TR" sz="1900" cap="none" dirty="0"/>
              <a:t> </a:t>
            </a:r>
            <a:r>
              <a:rPr lang="tr-TR" altLang="tr-TR" sz="1900" cap="none" dirty="0" err="1"/>
              <a:t>spondylosis</a:t>
            </a:r>
            <a:r>
              <a:rPr lang="tr-TR" altLang="tr-TR" sz="1900" cap="none" dirty="0"/>
              <a:t> </a:t>
            </a:r>
            <a:r>
              <a:rPr lang="tr-TR" altLang="tr-TR" sz="1900" cap="none" dirty="0" err="1"/>
              <a:t>deformans</a:t>
            </a:r>
            <a:r>
              <a:rPr lang="tr-TR" altLang="tr-TR" sz="1900" cap="none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/>
              <a:t>degenerative</a:t>
            </a:r>
            <a:r>
              <a:rPr lang="tr-TR" altLang="tr-TR" sz="1900" cap="none" dirty="0"/>
              <a:t> </a:t>
            </a:r>
            <a:r>
              <a:rPr lang="tr-TR" altLang="tr-TR" sz="1900" cap="none" dirty="0" err="1" smtClean="0"/>
              <a:t>myelopathy</a:t>
            </a:r>
            <a:r>
              <a:rPr lang="tr-TR" altLang="tr-TR" sz="1900" cap="none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/>
              <a:t>spinal </a:t>
            </a:r>
            <a:r>
              <a:rPr lang="tr-TR" altLang="tr-TR" sz="1900" cap="none" dirty="0" err="1"/>
              <a:t>stenosis</a:t>
            </a:r>
            <a:endParaRPr lang="tr-TR" altLang="tr-TR" sz="19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err="1" smtClean="0"/>
              <a:t>Osteoarthritis</a:t>
            </a:r>
            <a:r>
              <a:rPr lang="tr-TR" altLang="tr-TR" sz="1900" cap="none" dirty="0" smtClean="0"/>
              <a:t>, </a:t>
            </a:r>
            <a:r>
              <a:rPr lang="tr-TR" altLang="tr-TR" sz="1900" cap="none" dirty="0" err="1" smtClean="0"/>
              <a:t>rheumatoid</a:t>
            </a:r>
            <a:r>
              <a:rPr lang="tr-TR" altLang="tr-TR" sz="1900" cap="none" dirty="0" smtClean="0"/>
              <a:t> </a:t>
            </a:r>
            <a:r>
              <a:rPr lang="tr-TR" altLang="tr-TR" sz="1900" cap="none" dirty="0" err="1"/>
              <a:t>arthritis</a:t>
            </a:r>
            <a:r>
              <a:rPr lang="tr-TR" altLang="tr-TR" sz="1900" cap="none" dirty="0"/>
              <a:t>, </a:t>
            </a:r>
            <a:endParaRPr lang="tr-TR" altLang="tr-TR" sz="19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n</a:t>
            </a:r>
            <a:r>
              <a:rPr lang="tr-TR" altLang="tr-TR" sz="1900" cap="none" dirty="0"/>
              <a:t>. </a:t>
            </a:r>
            <a:r>
              <a:rPr lang="tr-TR" altLang="tr-TR" sz="1900" cap="none" dirty="0" err="1"/>
              <a:t>Fasialis</a:t>
            </a:r>
            <a:r>
              <a:rPr lang="tr-TR" altLang="tr-TR" sz="1900" cap="none" dirty="0"/>
              <a:t>-n. </a:t>
            </a:r>
            <a:r>
              <a:rPr lang="tr-TR" altLang="tr-TR" sz="1900" cap="none" dirty="0" err="1"/>
              <a:t>Radialis</a:t>
            </a:r>
            <a:r>
              <a:rPr lang="tr-TR" altLang="tr-TR" sz="1900" cap="none" dirty="0"/>
              <a:t>-n. </a:t>
            </a:r>
            <a:r>
              <a:rPr lang="tr-TR" altLang="tr-TR" sz="1900" cap="none" dirty="0" err="1"/>
              <a:t>Buccalis</a:t>
            </a:r>
            <a:r>
              <a:rPr lang="tr-TR" altLang="tr-TR" sz="1900" cap="none" dirty="0"/>
              <a:t>-n. </a:t>
            </a:r>
            <a:r>
              <a:rPr lang="tr-TR" altLang="tr-TR" sz="1900" cap="none" dirty="0" err="1"/>
              <a:t>Tibialis</a:t>
            </a:r>
            <a:r>
              <a:rPr lang="tr-TR" altLang="tr-TR" sz="1900" cap="none" dirty="0"/>
              <a:t> </a:t>
            </a:r>
            <a:r>
              <a:rPr lang="tr-TR" altLang="tr-TR" sz="1900" cap="none" dirty="0" err="1" smtClean="0"/>
              <a:t>paralyses</a:t>
            </a:r>
            <a:endParaRPr lang="tr-TR" altLang="tr-TR" sz="1900" cap="none" dirty="0"/>
          </a:p>
          <a:p>
            <a:pPr marL="0" indent="0">
              <a:buNone/>
            </a:pPr>
            <a:endParaRPr lang="en-US" sz="1900" cap="none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6172200" y="1637212"/>
            <a:ext cx="5105401" cy="41539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/>
              <a:t>hip </a:t>
            </a:r>
            <a:r>
              <a:rPr lang="tr-TR" altLang="tr-TR" sz="2400" cap="none" dirty="0" err="1" smtClean="0"/>
              <a:t>dysplasia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Paresis</a:t>
            </a:r>
            <a:r>
              <a:rPr lang="tr-TR" altLang="tr-TR" sz="2400" cap="none" dirty="0" smtClean="0"/>
              <a:t>, </a:t>
            </a:r>
            <a:r>
              <a:rPr lang="tr-TR" altLang="tr-TR" sz="2400" cap="none" dirty="0" err="1" smtClean="0"/>
              <a:t>paralysis</a:t>
            </a:r>
            <a:r>
              <a:rPr lang="tr-TR" altLang="tr-TR" sz="2400" cap="none" dirty="0" smtClean="0"/>
              <a:t>, </a:t>
            </a:r>
            <a:r>
              <a:rPr lang="tr-TR" altLang="tr-TR" sz="2400" cap="none" dirty="0" err="1" smtClean="0"/>
              <a:t>paraplegia</a:t>
            </a:r>
            <a:r>
              <a:rPr lang="tr-TR" altLang="tr-TR" sz="2400" cap="none" dirty="0"/>
              <a:t>, </a:t>
            </a:r>
            <a:r>
              <a:rPr lang="tr-TR" altLang="tr-TR" sz="2400" cap="none" dirty="0" err="1"/>
              <a:t>hemiplegia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neuralgia</a:t>
            </a:r>
            <a:r>
              <a:rPr lang="tr-TR" altLang="tr-TR" sz="2400" cap="none" dirty="0"/>
              <a:t>, 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deafness</a:t>
            </a:r>
            <a:r>
              <a:rPr lang="tr-TR" altLang="tr-TR" sz="2400" cap="none" dirty="0"/>
              <a:t>, 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syncope</a:t>
            </a:r>
            <a:r>
              <a:rPr lang="tr-TR" altLang="tr-TR" sz="2400" cap="none" dirty="0"/>
              <a:t>, 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encephalitis</a:t>
            </a:r>
            <a:r>
              <a:rPr lang="tr-TR" altLang="tr-TR" sz="2400" cap="none" dirty="0"/>
              <a:t>, 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tetany</a:t>
            </a:r>
            <a:r>
              <a:rPr lang="tr-TR" altLang="tr-TR" sz="2400" cap="none" dirty="0"/>
              <a:t>, 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convulsion</a:t>
            </a:r>
            <a:r>
              <a:rPr lang="tr-TR" altLang="tr-TR" sz="2400" cap="none" dirty="0" smtClean="0"/>
              <a:t>, </a:t>
            </a:r>
            <a:endParaRPr lang="tr-TR" altLang="tr-TR" sz="24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tendinitis</a:t>
            </a:r>
            <a:r>
              <a:rPr lang="tr-TR" altLang="tr-TR" sz="2400" cap="none" dirty="0"/>
              <a:t>, </a:t>
            </a:r>
            <a:r>
              <a:rPr lang="tr-TR" altLang="tr-TR" sz="2400" cap="none" dirty="0" err="1" smtClean="0"/>
              <a:t>bursitis</a:t>
            </a:r>
            <a:r>
              <a:rPr lang="tr-TR" altLang="tr-TR" sz="2400" cap="none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urinary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/>
              <a:t>retention</a:t>
            </a:r>
            <a:r>
              <a:rPr lang="tr-TR" altLang="tr-TR" sz="2400" cap="none" dirty="0"/>
              <a:t> </a:t>
            </a:r>
            <a:r>
              <a:rPr lang="tr-TR" altLang="tr-TR" sz="2400" cap="none" dirty="0" err="1"/>
              <a:t>and</a:t>
            </a:r>
            <a:r>
              <a:rPr lang="tr-TR" altLang="tr-TR" sz="2400" cap="none" dirty="0"/>
              <a:t> </a:t>
            </a:r>
            <a:r>
              <a:rPr lang="tr-TR" altLang="tr-TR" sz="2400" cap="none" dirty="0" err="1" smtClean="0"/>
              <a:t>incontinence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400" cap="none" dirty="0"/>
          </a:p>
        </p:txBody>
      </p:sp>
      <p:sp>
        <p:nvSpPr>
          <p:cNvPr id="7" name="Metin kutusu 6"/>
          <p:cNvSpPr txBox="1"/>
          <p:nvPr/>
        </p:nvSpPr>
        <p:spPr>
          <a:xfrm>
            <a:off x="3823063" y="748937"/>
            <a:ext cx="384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</a:rPr>
              <a:t>In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small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animals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4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İçerik Yer Tutucusu 2"/>
          <p:cNvSpPr>
            <a:spLocks noGrp="1"/>
          </p:cNvSpPr>
          <p:nvPr>
            <p:ph sz="quarter" idx="13"/>
          </p:nvPr>
        </p:nvSpPr>
        <p:spPr>
          <a:xfrm>
            <a:off x="1197429" y="1531530"/>
            <a:ext cx="5656217" cy="49128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Colic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lameness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back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 smtClean="0"/>
              <a:t>pain</a:t>
            </a:r>
            <a:r>
              <a:rPr lang="tr-TR" altLang="tr-TR" sz="2400" cap="none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reproductive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 smtClean="0"/>
              <a:t>problems</a:t>
            </a:r>
            <a:r>
              <a:rPr lang="tr-TR" altLang="tr-TR" sz="2400" cap="none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arthritis</a:t>
            </a:r>
            <a:r>
              <a:rPr lang="tr-TR" altLang="tr-TR" sz="2400" cap="none" dirty="0"/>
              <a:t>, </a:t>
            </a:r>
            <a:r>
              <a:rPr lang="tr-TR" altLang="tr-TR" sz="2400" cap="none" dirty="0" err="1"/>
              <a:t>rheumatoid</a:t>
            </a:r>
            <a:r>
              <a:rPr lang="tr-TR" altLang="tr-TR" sz="2400" cap="none" dirty="0"/>
              <a:t> </a:t>
            </a:r>
            <a:r>
              <a:rPr lang="tr-TR" altLang="tr-TR" sz="2400" cap="none" dirty="0" err="1" smtClean="0"/>
              <a:t>arthritis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indigestion</a:t>
            </a:r>
            <a:r>
              <a:rPr lang="tr-TR" altLang="tr-TR" sz="2400" cap="none" dirty="0"/>
              <a:t>, </a:t>
            </a:r>
            <a:r>
              <a:rPr lang="tr-TR" altLang="tr-TR" sz="2400" cap="none" dirty="0" err="1"/>
              <a:t>constipation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muscle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/>
              <a:t>contraction</a:t>
            </a:r>
            <a:r>
              <a:rPr lang="tr-TR" altLang="tr-TR" sz="2400" cap="none" dirty="0" smtClean="0"/>
              <a:t>,</a:t>
            </a:r>
            <a:r>
              <a:rPr lang="tr-TR" altLang="tr-TR" sz="2400" cap="none" dirty="0"/>
              <a:t> </a:t>
            </a:r>
            <a:r>
              <a:rPr lang="tr-TR" altLang="tr-TR" sz="2400" cap="none" dirty="0" err="1"/>
              <a:t>muscle</a:t>
            </a:r>
            <a:r>
              <a:rPr lang="tr-TR" altLang="tr-TR" sz="2400" cap="none" dirty="0"/>
              <a:t> </a:t>
            </a:r>
            <a:r>
              <a:rPr lang="tr-TR" altLang="tr-TR" sz="2400" cap="none" dirty="0" err="1"/>
              <a:t>atrophies</a:t>
            </a:r>
            <a:endParaRPr lang="tr-TR" altLang="tr-TR" sz="2400" cap="non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err="1" smtClean="0"/>
              <a:t>sciatic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/>
              <a:t>paralysis</a:t>
            </a:r>
            <a:r>
              <a:rPr lang="tr-TR" altLang="tr-TR" sz="2400" cap="none" dirty="0"/>
              <a:t>, </a:t>
            </a:r>
            <a:r>
              <a:rPr lang="tr-TR" altLang="tr-TR" sz="2400" cap="none" dirty="0" err="1"/>
              <a:t>radial</a:t>
            </a:r>
            <a:r>
              <a:rPr lang="tr-TR" altLang="tr-TR" sz="2400" cap="none" dirty="0"/>
              <a:t> </a:t>
            </a:r>
            <a:r>
              <a:rPr lang="tr-TR" altLang="tr-TR" sz="2400" cap="none" dirty="0" err="1" smtClean="0"/>
              <a:t>paralysis</a:t>
            </a:r>
            <a:endParaRPr lang="tr-TR" altLang="tr-TR" sz="2400" cap="none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2455818" y="659432"/>
            <a:ext cx="439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</a:rPr>
              <a:t>In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l</a:t>
            </a:r>
            <a:r>
              <a:rPr lang="tr-TR" sz="2800" dirty="0" err="1" smtClean="0">
                <a:solidFill>
                  <a:srgbClr val="FF0000"/>
                </a:solidFill>
              </a:rPr>
              <a:t>arge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animals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316832" y="433715"/>
            <a:ext cx="4517874" cy="2576105"/>
            <a:chOff x="7360375" y="1182652"/>
            <a:chExt cx="4517874" cy="2576105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0375" y="1182652"/>
              <a:ext cx="4317819" cy="257609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10490169" y="2370677"/>
              <a:ext cx="257610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/>
                <a:t>https://ivcjournal.com/wp-content/uploads/allergies.bmp</a:t>
              </a:r>
              <a:endParaRPr lang="en-US" sz="700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7316831" y="3270069"/>
            <a:ext cx="4517875" cy="3238365"/>
            <a:chOff x="7316831" y="3270069"/>
            <a:chExt cx="4517875" cy="3238365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6831" y="3270069"/>
              <a:ext cx="4317819" cy="3238364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 rot="16200000">
              <a:off x="10310828" y="4984555"/>
              <a:ext cx="284770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/>
                <a:t>https://www.brmobilevet.com/storage/app/media/hunter_AP.jpg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1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636588"/>
          </a:xfrm>
        </p:spPr>
        <p:txBody>
          <a:bodyPr>
            <a:normAutofit fontScale="90000"/>
          </a:bodyPr>
          <a:lstStyle/>
          <a:p>
            <a:r>
              <a:rPr lang="tr-TR" altLang="tr-TR" sz="3200" cap="none" dirty="0" err="1" smtClean="0">
                <a:solidFill>
                  <a:srgbClr val="002060"/>
                </a:solidFill>
              </a:rPr>
              <a:t>Acupuncture</a:t>
            </a:r>
            <a:r>
              <a:rPr lang="tr-TR" altLang="tr-TR" sz="3200" cap="none" dirty="0" smtClean="0">
                <a:solidFill>
                  <a:srgbClr val="002060"/>
                </a:solidFill>
              </a:rPr>
              <a:t> in </a:t>
            </a:r>
            <a:r>
              <a:rPr lang="tr-TR" altLang="tr-TR" sz="3200" cap="none" dirty="0" err="1" smtClean="0">
                <a:solidFill>
                  <a:srgbClr val="002060"/>
                </a:solidFill>
              </a:rPr>
              <a:t>Musculoskeletal</a:t>
            </a:r>
            <a:r>
              <a:rPr lang="tr-TR" altLang="tr-TR" sz="3200" cap="none" dirty="0" smtClean="0">
                <a:solidFill>
                  <a:srgbClr val="002060"/>
                </a:solidFill>
              </a:rPr>
              <a:t> </a:t>
            </a:r>
            <a:r>
              <a:rPr lang="tr-TR" altLang="tr-TR" sz="3200" cap="none" dirty="0" err="1" smtClean="0">
                <a:solidFill>
                  <a:srgbClr val="002060"/>
                </a:solidFill>
              </a:rPr>
              <a:t>Diseases</a:t>
            </a:r>
            <a:endParaRPr lang="tr-TR" altLang="tr-TR" sz="3200" cap="none" dirty="0">
              <a:solidFill>
                <a:srgbClr val="002060"/>
              </a:solidFill>
            </a:endParaRPr>
          </a:p>
        </p:txBody>
      </p:sp>
      <p:sp>
        <p:nvSpPr>
          <p:cNvPr id="30723" name="İçerik Yer Tutucusu 2"/>
          <p:cNvSpPr>
            <a:spLocks noGrp="1"/>
          </p:cNvSpPr>
          <p:nvPr>
            <p:ph sz="quarter" idx="13"/>
          </p:nvPr>
        </p:nvSpPr>
        <p:spPr>
          <a:xfrm>
            <a:off x="1120140" y="2007237"/>
            <a:ext cx="9498329" cy="40049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tr-TR" sz="2400" cap="none" dirty="0"/>
              <a:t>Musculoskeletal diseases (including arthritis, degenerative</a:t>
            </a:r>
            <a:r>
              <a:rPr lang="tr-TR" altLang="tr-TR" sz="2400" cap="none" dirty="0"/>
              <a:t> </a:t>
            </a:r>
            <a:r>
              <a:rPr lang="en-US" altLang="tr-TR" sz="2400" cap="none" dirty="0"/>
              <a:t>joint disease, and intervertebral disc disease) are</a:t>
            </a:r>
            <a:r>
              <a:rPr lang="tr-TR" altLang="tr-TR" sz="2400" cap="none" dirty="0"/>
              <a:t> </a:t>
            </a:r>
            <a:r>
              <a:rPr lang="en-US" altLang="tr-TR" sz="2400" cap="none" dirty="0"/>
              <a:t>the most common and most responsive disorders treated with</a:t>
            </a:r>
            <a:r>
              <a:rPr lang="tr-TR" altLang="tr-TR" sz="2400" cap="none" dirty="0"/>
              <a:t> </a:t>
            </a:r>
            <a:r>
              <a:rPr lang="en-US" altLang="tr-TR" sz="2400" cap="none" dirty="0"/>
              <a:t>acupuncture. These disorders are known as “Bi syndrome” in</a:t>
            </a:r>
            <a:r>
              <a:rPr lang="tr-TR" altLang="tr-TR" sz="2400" cap="none" dirty="0"/>
              <a:t> </a:t>
            </a:r>
            <a:r>
              <a:rPr lang="en-US" altLang="tr-TR" sz="2400" cap="none" dirty="0"/>
              <a:t>traditional Chinese veterinary medicine (TCVM).</a:t>
            </a:r>
            <a:endParaRPr lang="tr-TR" altLang="tr-TR" sz="2400" cap="none" dirty="0"/>
          </a:p>
          <a:p>
            <a:r>
              <a:rPr lang="en-US" altLang="tr-TR" sz="2400" cap="none" dirty="0" smtClean="0"/>
              <a:t>The </a:t>
            </a:r>
            <a:r>
              <a:rPr lang="en-US" altLang="tr-TR" sz="2400" cap="none" dirty="0"/>
              <a:t>aim is to eliminate the pain </a:t>
            </a:r>
            <a:r>
              <a:rPr lang="tr-TR" altLang="tr-TR" sz="2400" cap="none" dirty="0" err="1" smtClean="0"/>
              <a:t>and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 smtClean="0"/>
              <a:t>related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 smtClean="0"/>
              <a:t>muscle</a:t>
            </a:r>
            <a:r>
              <a:rPr lang="tr-TR" altLang="tr-TR" sz="2400" cap="none" dirty="0" smtClean="0"/>
              <a:t> </a:t>
            </a:r>
            <a:r>
              <a:rPr lang="tr-TR" altLang="tr-TR" sz="2400" cap="none" dirty="0" err="1" smtClean="0"/>
              <a:t>spasm</a:t>
            </a:r>
            <a:r>
              <a:rPr lang="tr-TR" altLang="tr-TR" sz="2400" cap="none" dirty="0" smtClean="0"/>
              <a:t>, </a:t>
            </a:r>
            <a:r>
              <a:rPr lang="en-US" altLang="tr-TR" sz="2400" cap="none" dirty="0" smtClean="0"/>
              <a:t>and </a:t>
            </a:r>
            <a:r>
              <a:rPr lang="en-US" altLang="tr-TR" sz="2400" cap="none" dirty="0"/>
              <a:t>strengthen the muscles around the joint to make the animal walk more balanced</a:t>
            </a:r>
            <a:r>
              <a:rPr lang="en-US" altLang="tr-TR" sz="2400" cap="none" dirty="0" smtClean="0"/>
              <a:t>.</a:t>
            </a:r>
            <a:endParaRPr lang="tr-TR" altLang="tr-TR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3252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709957"/>
            <a:ext cx="10364451" cy="966443"/>
          </a:xfrm>
        </p:spPr>
        <p:txBody>
          <a:bodyPr>
            <a:normAutofit/>
          </a:bodyPr>
          <a:lstStyle/>
          <a:p>
            <a:r>
              <a:rPr lang="tr-TR" sz="2800" cap="none" dirty="0" err="1" smtClean="0">
                <a:solidFill>
                  <a:srgbClr val="4A4A16"/>
                </a:solidFill>
              </a:rPr>
              <a:t>Acu</a:t>
            </a:r>
            <a:r>
              <a:rPr lang="tr-TR" sz="2800" cap="none" dirty="0" smtClean="0">
                <a:solidFill>
                  <a:srgbClr val="4A4A16"/>
                </a:solidFill>
              </a:rPr>
              <a:t> </a:t>
            </a:r>
            <a:r>
              <a:rPr lang="tr-TR" sz="2800" cap="none" dirty="0" err="1" smtClean="0">
                <a:solidFill>
                  <a:srgbClr val="4A4A16"/>
                </a:solidFill>
              </a:rPr>
              <a:t>points</a:t>
            </a:r>
            <a:r>
              <a:rPr lang="tr-TR" sz="2800" cap="none" dirty="0" smtClean="0">
                <a:solidFill>
                  <a:srgbClr val="4A4A16"/>
                </a:solidFill>
              </a:rPr>
              <a:t> in </a:t>
            </a:r>
            <a:r>
              <a:rPr lang="tr-TR" sz="2800" cap="none" dirty="0" err="1" smtClean="0">
                <a:solidFill>
                  <a:srgbClr val="4A4A16"/>
                </a:solidFill>
              </a:rPr>
              <a:t>the</a:t>
            </a:r>
            <a:r>
              <a:rPr lang="tr-TR" sz="2800" cap="none" dirty="0" smtClean="0">
                <a:solidFill>
                  <a:srgbClr val="4A4A16"/>
                </a:solidFill>
              </a:rPr>
              <a:t> </a:t>
            </a:r>
            <a:r>
              <a:rPr lang="tr-TR" sz="2800" cap="none" dirty="0" err="1" smtClean="0">
                <a:solidFill>
                  <a:srgbClr val="4A4A16"/>
                </a:solidFill>
              </a:rPr>
              <a:t>treatment</a:t>
            </a:r>
            <a:r>
              <a:rPr lang="tr-TR" sz="2800" cap="none" dirty="0" smtClean="0">
                <a:solidFill>
                  <a:srgbClr val="4A4A16"/>
                </a:solidFill>
              </a:rPr>
              <a:t> of </a:t>
            </a:r>
            <a:r>
              <a:rPr lang="tr-TR" sz="2800" cap="none" dirty="0" err="1" smtClean="0">
                <a:solidFill>
                  <a:srgbClr val="4A4A16"/>
                </a:solidFill>
              </a:rPr>
              <a:t>animals</a:t>
            </a:r>
            <a:r>
              <a:rPr lang="tr-TR" sz="2800" cap="none" dirty="0" smtClean="0">
                <a:solidFill>
                  <a:srgbClr val="4A4A16"/>
                </a:solidFill>
              </a:rPr>
              <a:t> </a:t>
            </a:r>
            <a:r>
              <a:rPr lang="tr-TR" sz="2800" cap="none" dirty="0" err="1" smtClean="0">
                <a:solidFill>
                  <a:srgbClr val="4A4A16"/>
                </a:solidFill>
              </a:rPr>
              <a:t>with</a:t>
            </a:r>
            <a:r>
              <a:rPr lang="tr-TR" sz="2800" cap="none" dirty="0" smtClean="0">
                <a:solidFill>
                  <a:srgbClr val="4A4A16"/>
                </a:solidFill>
              </a:rPr>
              <a:t> joint </a:t>
            </a:r>
            <a:r>
              <a:rPr lang="tr-TR" sz="2800" cap="none" dirty="0" err="1" smtClean="0">
                <a:solidFill>
                  <a:srgbClr val="4A4A16"/>
                </a:solidFill>
              </a:rPr>
              <a:t>diseases</a:t>
            </a:r>
            <a:endParaRPr lang="en-US" sz="2800" cap="none" dirty="0">
              <a:solidFill>
                <a:srgbClr val="4A4A1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1940372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u="sng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Shoulder:</a:t>
            </a:r>
            <a:r>
              <a:rPr lang="en-US" sz="2400" cap="none" dirty="0"/>
              <a:t> SI-9, GB-2, BL-11, TH-14, LI-15, and BL-10</a:t>
            </a:r>
          </a:p>
          <a:p>
            <a:r>
              <a:rPr lang="en-US" sz="2400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Elbow:</a:t>
            </a:r>
            <a:r>
              <a:rPr lang="en-US" sz="2400" cap="none" dirty="0"/>
              <a:t> </a:t>
            </a:r>
            <a:r>
              <a:rPr lang="en-US" sz="2400" cap="none" dirty="0" smtClean="0"/>
              <a:t>LI-11, LI-10, LU-5, SI-9, TH-10</a:t>
            </a:r>
            <a:r>
              <a:rPr lang="en-US" sz="2400" cap="none" dirty="0"/>
              <a:t>	</a:t>
            </a:r>
          </a:p>
          <a:p>
            <a:r>
              <a:rPr lang="en-US" sz="24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Carpus:</a:t>
            </a:r>
            <a:r>
              <a:rPr lang="en-US" sz="2400" cap="none" dirty="0"/>
              <a:t> </a:t>
            </a:r>
            <a:r>
              <a:rPr lang="en-US" sz="2400" cap="none" dirty="0" smtClean="0"/>
              <a:t>PC-6, HT-7, LI-4, LU-7, SI-3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TH-5</a:t>
            </a:r>
            <a:endParaRPr lang="tr-TR" sz="2400" cap="none" dirty="0" smtClean="0"/>
          </a:p>
          <a:p>
            <a:r>
              <a:rPr lang="en-US" sz="24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Hip: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GB-29, GB-30, BL-54, </a:t>
            </a:r>
            <a:r>
              <a:rPr lang="en-US" sz="2400" cap="none" dirty="0"/>
              <a:t>and Bai </a:t>
            </a:r>
            <a:r>
              <a:rPr lang="en-US" sz="2400" cap="none" dirty="0" err="1" smtClean="0"/>
              <a:t>hui</a:t>
            </a:r>
            <a:endParaRPr lang="tr-TR" sz="2400" cap="none" dirty="0" smtClean="0"/>
          </a:p>
          <a:p>
            <a:r>
              <a:rPr lang="en-US" sz="24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Stifle: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ST-36, BL-40, GB-34, SP-9, ST-35, SP-10</a:t>
            </a:r>
            <a:endParaRPr lang="tr-TR" sz="2400" cap="none" dirty="0" smtClean="0"/>
          </a:p>
          <a:p>
            <a:r>
              <a:rPr lang="en-US" sz="2400" cap="none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Tarsus: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BL-60, KID-3, LIV-3, ST-36, SP-6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ST-41</a:t>
            </a:r>
            <a:endParaRPr lang="tr-TR" sz="2400" cap="none" dirty="0" smtClean="0"/>
          </a:p>
          <a:p>
            <a:endParaRPr lang="en-US" sz="2400" cap="none" dirty="0"/>
          </a:p>
          <a:p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6157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" y="148590"/>
            <a:ext cx="11840793" cy="65617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579870" y="3429476"/>
            <a:ext cx="3147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</a:t>
            </a:r>
            <a:r>
              <a:rPr lang="tr-TR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r, </a:t>
            </a:r>
            <a:r>
              <a:rPr lang="en-US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Elbow</a:t>
            </a:r>
            <a:r>
              <a:rPr lang="tr-TR" dirty="0" smtClean="0"/>
              <a:t>, </a:t>
            </a:r>
            <a:r>
              <a:rPr lang="en-US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Carpus</a:t>
            </a:r>
            <a:r>
              <a:rPr lang="tr-TR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tr-TR" dirty="0"/>
              <a:t> </a:t>
            </a:r>
            <a:r>
              <a:rPr lang="en-US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</a:t>
            </a:r>
            <a:r>
              <a:rPr lang="tr-TR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Stifle</a:t>
            </a:r>
            <a:r>
              <a:rPr lang="tr-TR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cap="none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Tarsus</a:t>
            </a:r>
            <a:endParaRPr lang="tr-TR" cap="none" dirty="0" smtClean="0"/>
          </a:p>
        </p:txBody>
      </p:sp>
    </p:spTree>
    <p:extLst>
      <p:ext uri="{BB962C8B-B14F-4D97-AF65-F5344CB8AC3E}">
        <p14:creationId xmlns:p14="http://schemas.microsoft.com/office/powerpoint/2010/main" val="31346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22" y="4219677"/>
            <a:ext cx="3216795" cy="24374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52" y="859786"/>
            <a:ext cx="4105298" cy="5338660"/>
          </a:xfrm>
          <a:prstGeom prst="rect">
            <a:avLst/>
          </a:prstGeom>
        </p:spPr>
      </p:pic>
      <p:grpSp>
        <p:nvGrpSpPr>
          <p:cNvPr id="11" name="Grup 10"/>
          <p:cNvGrpSpPr/>
          <p:nvPr/>
        </p:nvGrpSpPr>
        <p:grpSpPr>
          <a:xfrm>
            <a:off x="5566619" y="283743"/>
            <a:ext cx="4579200" cy="3707334"/>
            <a:chOff x="5566619" y="260883"/>
            <a:chExt cx="4579200" cy="370733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6619" y="260883"/>
              <a:ext cx="4579200" cy="3707334"/>
            </a:xfrm>
            <a:prstGeom prst="rect">
              <a:avLst/>
            </a:prstGeom>
          </p:spPr>
        </p:pic>
        <p:grpSp>
          <p:nvGrpSpPr>
            <p:cNvPr id="10" name="Grup 9"/>
            <p:cNvGrpSpPr/>
            <p:nvPr/>
          </p:nvGrpSpPr>
          <p:grpSpPr>
            <a:xfrm>
              <a:off x="7052702" y="779776"/>
              <a:ext cx="2720525" cy="2717804"/>
              <a:chOff x="7052702" y="779776"/>
              <a:chExt cx="2720525" cy="271780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9156007" y="779776"/>
                <a:ext cx="617220" cy="55753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133724" y="2900466"/>
                <a:ext cx="639503" cy="597114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52702" y="1001392"/>
                <a:ext cx="708267" cy="598807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25" y="1505705"/>
            <a:ext cx="3401475" cy="378739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541395" y="834390"/>
            <a:ext cx="465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Acu</a:t>
            </a:r>
            <a:r>
              <a:rPr lang="tr-TR" sz="2800" dirty="0" smtClean="0"/>
              <a:t> </a:t>
            </a:r>
            <a:r>
              <a:rPr lang="tr-TR" sz="2800" dirty="0" err="1" smtClean="0"/>
              <a:t>points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hip </a:t>
            </a:r>
            <a:r>
              <a:rPr lang="tr-TR" sz="2800" dirty="0" err="1" smtClean="0"/>
              <a:t>dysplasia</a:t>
            </a:r>
            <a:endParaRPr lang="en-US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52" y="1505705"/>
            <a:ext cx="4044237" cy="378739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508760" y="5441192"/>
            <a:ext cx="953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3 </a:t>
            </a:r>
            <a:r>
              <a:rPr lang="tr-TR" sz="2400" dirty="0" err="1" smtClean="0"/>
              <a:t>times</a:t>
            </a:r>
            <a:r>
              <a:rPr lang="tr-TR" sz="2400" dirty="0" smtClean="0"/>
              <a:t> </a:t>
            </a:r>
            <a:r>
              <a:rPr lang="tr-TR" sz="2400" dirty="0" err="1" smtClean="0"/>
              <a:t>per</a:t>
            </a:r>
            <a:r>
              <a:rPr lang="tr-TR" sz="2400" dirty="0" smtClean="0"/>
              <a:t> </a:t>
            </a:r>
            <a:r>
              <a:rPr lang="tr-TR" sz="2400" dirty="0" err="1" smtClean="0"/>
              <a:t>week</a:t>
            </a:r>
            <a:r>
              <a:rPr lang="tr-TR" sz="2400" dirty="0" smtClean="0"/>
              <a:t> 15-20 </a:t>
            </a:r>
            <a:r>
              <a:rPr lang="tr-TR" sz="2400" dirty="0" err="1" smtClean="0"/>
              <a:t>min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6-12 </a:t>
            </a:r>
            <a:r>
              <a:rPr lang="tr-TR" sz="2400" dirty="0" err="1" smtClean="0"/>
              <a:t>weeks</a:t>
            </a:r>
            <a:r>
              <a:rPr lang="tr-TR" sz="2400" dirty="0" smtClean="0"/>
              <a:t>,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gold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implantation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/>
          </p:nvPr>
        </p:nvSpPr>
        <p:spPr>
          <a:xfrm>
            <a:off x="1466850" y="835025"/>
            <a:ext cx="8923020" cy="563563"/>
          </a:xfrm>
        </p:spPr>
        <p:txBody>
          <a:bodyPr>
            <a:normAutofit fontScale="90000"/>
          </a:bodyPr>
          <a:lstStyle/>
          <a:p>
            <a:r>
              <a:rPr lang="en-US" altLang="tr-TR" sz="3200" cap="none" dirty="0">
                <a:solidFill>
                  <a:srgbClr val="002060"/>
                </a:solidFill>
              </a:rPr>
              <a:t>Acupuncture in Intervertebral Disc </a:t>
            </a:r>
            <a:r>
              <a:rPr lang="en-US" altLang="tr-TR" sz="3200" cap="none" dirty="0" smtClean="0">
                <a:solidFill>
                  <a:srgbClr val="002060"/>
                </a:solidFill>
              </a:rPr>
              <a:t>Disease</a:t>
            </a:r>
            <a:r>
              <a:rPr lang="tr-TR" altLang="tr-TR" sz="3200" cap="none" dirty="0" smtClean="0">
                <a:solidFill>
                  <a:srgbClr val="002060"/>
                </a:solidFill>
              </a:rPr>
              <a:t> (IVDD)</a:t>
            </a:r>
            <a:endParaRPr lang="tr-TR" altLang="tr-TR" sz="3200" cap="none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2960" y="1843564"/>
            <a:ext cx="6446519" cy="4851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cap="none" dirty="0"/>
              <a:t>The mechanism of action of acupuncture in thoracolumbar and cervical </a:t>
            </a:r>
            <a:r>
              <a:rPr lang="en-US" sz="2400" cap="none" dirty="0" smtClean="0"/>
              <a:t>IVD</a:t>
            </a:r>
            <a:r>
              <a:rPr lang="tr-TR" sz="2400" cap="none" dirty="0" smtClean="0"/>
              <a:t>D</a:t>
            </a:r>
            <a:r>
              <a:rPr lang="en-US" sz="2400" cap="none" dirty="0" smtClean="0"/>
              <a:t> </a:t>
            </a:r>
            <a:r>
              <a:rPr lang="en-US" sz="2400" cap="none" dirty="0"/>
              <a:t>has not been fully </a:t>
            </a:r>
            <a:r>
              <a:rPr lang="tr-TR" sz="2400" cap="none" dirty="0" err="1" smtClean="0"/>
              <a:t>understood</a:t>
            </a:r>
            <a:r>
              <a:rPr lang="en-US" sz="2400" cap="none" dirty="0" smtClean="0"/>
              <a:t>.</a:t>
            </a:r>
            <a:endParaRPr lang="tr-TR" sz="2400" cap="none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cap="none" dirty="0" smtClean="0"/>
              <a:t>It </a:t>
            </a:r>
            <a:r>
              <a:rPr lang="en-US" sz="2400" cap="none" dirty="0"/>
              <a:t>is thought to relieve muscle spasms and pain and stimulate axonal regeneration in the spinal cord. </a:t>
            </a:r>
            <a:endParaRPr lang="tr-TR" sz="2400" cap="none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cap="none" dirty="0" err="1" smtClean="0"/>
              <a:t>By</a:t>
            </a:r>
            <a:r>
              <a:rPr lang="en-US" sz="2400" cap="none" dirty="0" smtClean="0"/>
              <a:t> </a:t>
            </a:r>
            <a:r>
              <a:rPr lang="en-US" sz="2400" cap="none" dirty="0"/>
              <a:t>this way, it is thought to reduce local inflammation, compression on the spinal cord and scar tissue formation.</a:t>
            </a:r>
            <a:endParaRPr lang="tr-TR" sz="2400" cap="none" dirty="0"/>
          </a:p>
        </p:txBody>
      </p:sp>
      <p:pic>
        <p:nvPicPr>
          <p:cNvPr id="37892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20" y="1560195"/>
            <a:ext cx="3810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414</TotalTime>
  <Words>434</Words>
  <Application>Microsoft Office PowerPoint</Application>
  <PresentationFormat>Geniş ekran</PresentationFormat>
  <Paragraphs>60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Tw Cen MT</vt:lpstr>
      <vt:lpstr>Wingdings</vt:lpstr>
      <vt:lpstr>Wingdings 2</vt:lpstr>
      <vt:lpstr>Damla</vt:lpstr>
      <vt:lpstr>ACUPUNCTURE and applIcatIon areas</vt:lpstr>
      <vt:lpstr>PowerPoint Sunusu</vt:lpstr>
      <vt:lpstr>PowerPoint Sunusu</vt:lpstr>
      <vt:lpstr>Acupuncture in Musculoskeletal Diseases</vt:lpstr>
      <vt:lpstr>Acu points in the treatment of animals with joint diseases</vt:lpstr>
      <vt:lpstr>PowerPoint Sunusu</vt:lpstr>
      <vt:lpstr>PowerPoint Sunusu</vt:lpstr>
      <vt:lpstr>PowerPoint Sunusu</vt:lpstr>
      <vt:lpstr>Acupuncture in Intervertebral Disc Disease (IVDD)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ACUPUNCTURE and applIcatIon areas</dc:title>
  <dc:creator>Pınar Can</dc:creator>
  <cp:lastModifiedBy>ronaldinho424</cp:lastModifiedBy>
  <cp:revision>41</cp:revision>
  <dcterms:created xsi:type="dcterms:W3CDTF">2021-05-09T10:45:01Z</dcterms:created>
  <dcterms:modified xsi:type="dcterms:W3CDTF">2021-05-10T05:52:56Z</dcterms:modified>
</cp:coreProperties>
</file>