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4"/>
  </p:notesMasterIdLst>
  <p:handoutMasterIdLst>
    <p:handoutMasterId r:id="rId15"/>
  </p:handoutMasterIdLst>
  <p:sldIdLst>
    <p:sldId id="668" r:id="rId4"/>
    <p:sldId id="717" r:id="rId5"/>
    <p:sldId id="718" r:id="rId6"/>
    <p:sldId id="719" r:id="rId7"/>
    <p:sldId id="720" r:id="rId8"/>
    <p:sldId id="721" r:id="rId9"/>
    <p:sldId id="722" r:id="rId10"/>
    <p:sldId id="723" r:id="rId11"/>
    <p:sldId id="710" r:id="rId12"/>
    <p:sldId id="711"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4" d="100"/>
          <a:sy n="84" d="100"/>
        </p:scale>
        <p:origin x="1668" y="78"/>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3.3.2020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3/3/2020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3/3/2020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3/3/2020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3/3/2020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3/3/2020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3/3/2020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3/3/2020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3/3/2020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3/3/2020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6ABFB8C3-708E-4D9C-84B0-DA345ECFB9BE}"/>
              </a:ext>
            </a:extLst>
          </p:cNvPr>
          <p:cNvSpPr>
            <a:spLocks noGrp="1"/>
          </p:cNvSpPr>
          <p:nvPr>
            <p:ph type="dt" sz="half" idx="10"/>
          </p:nvPr>
        </p:nvSpPr>
        <p:spPr>
          <a:xfrm>
            <a:off x="628650" y="6356351"/>
            <a:ext cx="2057400" cy="365125"/>
          </a:xfrm>
          <a:prstGeom prst="rect">
            <a:avLst/>
          </a:prstGeom>
        </p:spPr>
        <p:txBody>
          <a:bodyPr/>
          <a:lstStyle/>
          <a:p>
            <a:fld id="{4BA1FC06-25E9-417B-95C4-C9084D546CE1}" type="datetimeFigureOut">
              <a:rPr lang="tr-TR" smtClean="0"/>
              <a:t>3.3.2020</a:t>
            </a:fld>
            <a:endParaRPr lang="tr-TR"/>
          </a:p>
        </p:txBody>
      </p:sp>
      <p:sp>
        <p:nvSpPr>
          <p:cNvPr id="3" name="Alt Bilgi Yer Tutucusu 2">
            <a:extLst>
              <a:ext uri="{FF2B5EF4-FFF2-40B4-BE49-F238E27FC236}">
                <a16:creationId xmlns:a16="http://schemas.microsoft.com/office/drawing/2014/main" xmlns="" id="{8BE09D13-28D3-4634-BC15-26B2AC9FE31F}"/>
              </a:ext>
            </a:extLst>
          </p:cNvPr>
          <p:cNvSpPr>
            <a:spLocks noGrp="1"/>
          </p:cNvSpPr>
          <p:nvPr>
            <p:ph type="ftr" sz="quarter" idx="11"/>
          </p:nvPr>
        </p:nvSpPr>
        <p:spPr>
          <a:xfrm>
            <a:off x="3028950" y="6356351"/>
            <a:ext cx="3086100" cy="365125"/>
          </a:xfrm>
          <a:prstGeom prst="rect">
            <a:avLst/>
          </a:prstGeom>
        </p:spPr>
        <p:txBody>
          <a:bodyPr/>
          <a:lstStyle/>
          <a:p>
            <a:endParaRPr lang="tr-TR"/>
          </a:p>
        </p:txBody>
      </p:sp>
      <p:sp>
        <p:nvSpPr>
          <p:cNvPr id="4" name="Slayt Numarası Yer Tutucusu 3">
            <a:extLst>
              <a:ext uri="{FF2B5EF4-FFF2-40B4-BE49-F238E27FC236}">
                <a16:creationId xmlns:a16="http://schemas.microsoft.com/office/drawing/2014/main" xmlns="" id="{5E0D14AD-5ADA-45CF-9DAE-DA988AB5FF22}"/>
              </a:ext>
            </a:extLst>
          </p:cNvPr>
          <p:cNvSpPr>
            <a:spLocks noGrp="1"/>
          </p:cNvSpPr>
          <p:nvPr>
            <p:ph type="sldNum" sz="quarter" idx="12"/>
          </p:nvPr>
        </p:nvSpPr>
        <p:spPr>
          <a:xfrm>
            <a:off x="6457950" y="6356351"/>
            <a:ext cx="2057400" cy="365125"/>
          </a:xfrm>
          <a:prstGeom prst="rect">
            <a:avLst/>
          </a:prstGeom>
        </p:spPr>
        <p:txBody>
          <a:bodyPr/>
          <a:lstStyle/>
          <a:p>
            <a:fld id="{6C215CFB-E8BD-4188-9957-157FD44ADA28}" type="slidenum">
              <a:rPr lang="tr-TR" smtClean="0"/>
              <a:t>‹#›</a:t>
            </a:fld>
            <a:endParaRPr lang="tr-TR"/>
          </a:p>
        </p:txBody>
      </p:sp>
    </p:spTree>
    <p:extLst>
      <p:ext uri="{BB962C8B-B14F-4D97-AF65-F5344CB8AC3E}">
        <p14:creationId xmlns:p14="http://schemas.microsoft.com/office/powerpoint/2010/main" val="62433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3/3/2020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3/3/2020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3/3/2020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3/3/2020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3/3/2020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3/3/2020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3/3/2020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3/3/2020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1.xml"/><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175706"/>
          </a:xfrm>
          <a:prstGeom prst="rect">
            <a:avLst/>
          </a:prstGeom>
        </p:spPr>
        <p:txBody>
          <a:bodyPr wrap="square">
            <a:spAutoFit/>
          </a:bodyPr>
          <a:lstStyle/>
          <a:p>
            <a:pPr marL="0" lvl="1" algn="ctr">
              <a:spcBef>
                <a:spcPct val="20000"/>
              </a:spcBef>
              <a:buClr>
                <a:schemeClr val="accent1"/>
              </a:buClr>
            </a:pPr>
            <a:r>
              <a:rPr lang="tr-TR" sz="3200" b="1" dirty="0" smtClean="0">
                <a:latin typeface="Tahoma" panose="020B0604030504040204" pitchFamily="34" charset="0"/>
                <a:ea typeface="Tahoma" panose="020B0604030504040204" pitchFamily="34" charset="0"/>
                <a:cs typeface="Tahoma" panose="020B0604030504040204" pitchFamily="34" charset="0"/>
              </a:rPr>
              <a:t>GGY471</a:t>
            </a:r>
          </a:p>
          <a:p>
            <a:pPr marL="0" lvl="1" algn="ctr">
              <a:spcBef>
                <a:spcPct val="20000"/>
              </a:spcBef>
              <a:buClr>
                <a:schemeClr val="accent1"/>
              </a:buClr>
            </a:pPr>
            <a:r>
              <a:rPr lang="tr-TR" sz="3200" b="1" dirty="0" smtClean="0">
                <a:latin typeface="Tahoma" panose="020B0604030504040204" pitchFamily="34" charset="0"/>
                <a:ea typeface="Tahoma" panose="020B0604030504040204" pitchFamily="34" charset="0"/>
                <a:cs typeface="Tahoma" panose="020B0604030504040204" pitchFamily="34" charset="0"/>
              </a:rPr>
              <a:t>YAPILI ÇEVRE İLKELERİ</a:t>
            </a: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503198" y="4382651"/>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a:t>
            </a:r>
            <a:r>
              <a:rPr lang="tr-TR" sz="1600" b="1" dirty="0">
                <a:latin typeface="Arial" panose="020B0604020202020204" pitchFamily="34" charset="0"/>
                <a:ea typeface="Times New Roman" panose="02020603050405020304" pitchFamily="18" charset="0"/>
                <a:cs typeface="Arial" panose="020B0604020202020204" pitchFamily="34" charset="0"/>
              </a:rPr>
              <a:t>. Dr. </a:t>
            </a:r>
            <a:r>
              <a:rPr lang="tr-TR" sz="1600" b="1" dirty="0" err="1" smtClean="0">
                <a:latin typeface="Arial" panose="020B0604020202020204" pitchFamily="34" charset="0"/>
                <a:ea typeface="Times New Roman" panose="02020603050405020304" pitchFamily="18" charset="0"/>
                <a:cs typeface="Arial" panose="020B0604020202020204" pitchFamily="34" charset="0"/>
              </a:rPr>
              <a:t>Arzuhan</a:t>
            </a:r>
            <a:r>
              <a:rPr lang="tr-TR" sz="1600" b="1" dirty="0" smtClean="0">
                <a:latin typeface="Arial" panose="020B0604020202020204" pitchFamily="34" charset="0"/>
                <a:ea typeface="Times New Roman" panose="02020603050405020304" pitchFamily="18" charset="0"/>
                <a:cs typeface="Arial" panose="020B0604020202020204" pitchFamily="34" charset="0"/>
              </a:rPr>
              <a:t> Burcu GÜNTEKİN</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93239"/>
            <a:ext cx="8517837" cy="4387260"/>
          </a:xfrm>
        </p:spPr>
        <p:txBody>
          <a:bodyPr anchor="t">
            <a:noAutofit/>
          </a:bodyPr>
          <a:lstStyle/>
          <a:p>
            <a:pPr lvl="1" algn="just">
              <a:lnSpc>
                <a:spcPct val="100000"/>
              </a:lnSpc>
            </a:pPr>
            <a:r>
              <a:rPr lang="tr-TR" dirty="0" err="1" smtClean="0"/>
              <a:t>Müller</a:t>
            </a:r>
            <a:r>
              <a:rPr lang="tr-TR" dirty="0"/>
              <a:t>, W., 2012. Mimarlık Atlası I-II, Yapı Endüstri Merkezi Yayınları, ISBN: 9789944757683, İstanbul.</a:t>
            </a:r>
          </a:p>
          <a:p>
            <a:pPr lvl="1" algn="just">
              <a:lnSpc>
                <a:spcPct val="100000"/>
              </a:lnSpc>
            </a:pPr>
            <a:r>
              <a:rPr lang="tr-TR" dirty="0" err="1"/>
              <a:t>Neufert</a:t>
            </a:r>
            <a:r>
              <a:rPr lang="tr-TR" dirty="0"/>
              <a:t>, E., 2016. Yapı Tasarımı, Beta Yayınları, Ankara.</a:t>
            </a:r>
          </a:p>
          <a:p>
            <a:pPr lvl="1" algn="just">
              <a:lnSpc>
                <a:spcPct val="100000"/>
              </a:lnSpc>
            </a:pPr>
            <a:r>
              <a:rPr lang="tr-TR" dirty="0"/>
              <a:t>Yüceer, N.S., 2015. Yapıda Çevre ve Enerji, Nobel Akademik Yayıncılık, ISBN: 9786053201151, Ankara.</a:t>
            </a:r>
            <a:endParaRPr lang="tr-TR" dirty="0" smtClean="0"/>
          </a:p>
          <a:p>
            <a:pPr marL="0" indent="0" algn="just">
              <a:lnSpc>
                <a:spcPct val="100000"/>
              </a:lnSpc>
              <a:buNone/>
            </a:pPr>
            <a:endParaRPr lang="tr-TR" dirty="0" smtClean="0"/>
          </a:p>
        </p:txBody>
      </p:sp>
      <p:sp>
        <p:nvSpPr>
          <p:cNvPr id="4" name="Unvan 3"/>
          <p:cNvSpPr>
            <a:spLocks noGrp="1"/>
          </p:cNvSpPr>
          <p:nvPr>
            <p:ph type="title"/>
          </p:nvPr>
        </p:nvSpPr>
        <p:spPr/>
        <p:txBody>
          <a:bodyPr/>
          <a:lstStyle/>
          <a:p>
            <a:r>
              <a:rPr lang="tr-TR" dirty="0" smtClean="0"/>
              <a:t>  </a:t>
            </a:r>
            <a:endParaRPr lang="en-US" dirty="0"/>
          </a:p>
        </p:txBody>
      </p:sp>
      <p:sp>
        <p:nvSpPr>
          <p:cNvPr id="8" name="Dikdörtgen 7"/>
          <p:cNvSpPr/>
          <p:nvPr/>
        </p:nvSpPr>
        <p:spPr>
          <a:xfrm>
            <a:off x="313080" y="583015"/>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2181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E1E61600-1DC2-4464-9879-3F6CE72EDE53}"/>
              </a:ext>
            </a:extLst>
          </p:cNvPr>
          <p:cNvSpPr/>
          <p:nvPr/>
        </p:nvSpPr>
        <p:spPr>
          <a:xfrm>
            <a:off x="261300" y="2096875"/>
            <a:ext cx="8337176" cy="507831"/>
          </a:xfrm>
          <a:prstGeom prst="rect">
            <a:avLst/>
          </a:prstGeom>
        </p:spPr>
        <p:txBody>
          <a:bodyPr wrap="square">
            <a:spAutoFit/>
          </a:bodyPr>
          <a:lstStyle/>
          <a:p>
            <a:r>
              <a:rPr lang="tr-TR" sz="1350" dirty="0">
                <a:solidFill>
                  <a:srgbClr val="222222"/>
                </a:solidFill>
                <a:latin typeface="arial" panose="020B0604020202020204" pitchFamily="34" charset="0"/>
              </a:rPr>
              <a:t>Akustik, sesi inceleyen bir bilim dalıdır. Katı, sıvı veya gaz halindeki maddelerde dalga yayılımının fiziksel özelliklerini inceler.</a:t>
            </a:r>
            <a:endParaRPr lang="tr-TR" sz="1350" dirty="0"/>
          </a:p>
        </p:txBody>
      </p:sp>
      <p:sp>
        <p:nvSpPr>
          <p:cNvPr id="3" name="Dikdörtgen 2">
            <a:extLst>
              <a:ext uri="{FF2B5EF4-FFF2-40B4-BE49-F238E27FC236}">
                <a16:creationId xmlns:a16="http://schemas.microsoft.com/office/drawing/2014/main" xmlns="" id="{7DA39CD8-7033-4A3E-8E3D-F9492C107CE7}"/>
              </a:ext>
            </a:extLst>
          </p:cNvPr>
          <p:cNvSpPr/>
          <p:nvPr/>
        </p:nvSpPr>
        <p:spPr>
          <a:xfrm>
            <a:off x="261300" y="1574199"/>
            <a:ext cx="2488624" cy="300082"/>
          </a:xfrm>
          <a:prstGeom prst="rect">
            <a:avLst/>
          </a:prstGeom>
        </p:spPr>
        <p:txBody>
          <a:bodyPr wrap="square">
            <a:spAutoFit/>
          </a:bodyPr>
          <a:lstStyle/>
          <a:p>
            <a:r>
              <a:rPr lang="tr-TR" sz="1350" b="1" dirty="0">
                <a:solidFill>
                  <a:srgbClr val="3E520E"/>
                </a:solidFill>
                <a:latin typeface="Roboto Condensed"/>
              </a:rPr>
              <a:t>Akustik Nedir?</a:t>
            </a:r>
          </a:p>
        </p:txBody>
      </p:sp>
      <p:sp>
        <p:nvSpPr>
          <p:cNvPr id="4" name="Dikdörtgen 3">
            <a:extLst>
              <a:ext uri="{FF2B5EF4-FFF2-40B4-BE49-F238E27FC236}">
                <a16:creationId xmlns:a16="http://schemas.microsoft.com/office/drawing/2014/main" xmlns="" id="{E8EF0D65-9167-447C-AF86-57D47B1F5BDC}"/>
              </a:ext>
            </a:extLst>
          </p:cNvPr>
          <p:cNvSpPr/>
          <p:nvPr/>
        </p:nvSpPr>
        <p:spPr>
          <a:xfrm>
            <a:off x="207511" y="2771128"/>
            <a:ext cx="8264135" cy="1338828"/>
          </a:xfrm>
          <a:prstGeom prst="rect">
            <a:avLst/>
          </a:prstGeom>
        </p:spPr>
        <p:txBody>
          <a:bodyPr wrap="square">
            <a:spAutoFit/>
          </a:bodyPr>
          <a:lstStyle/>
          <a:p>
            <a:r>
              <a:rPr lang="tr-TR" sz="1350" dirty="0"/>
              <a:t>Aslen dalga fiziğinin bir bölümü olan akustik, kapalı yerde sesin duyulup dağılma tarzına, bunu incelemeye verilen addır. Kulakta ses duyusu meydana getiren esnek karakterli boyuna titreşimlerin madde içerisindeki yayılımı ile bu titreşimleri meydana getiren cisimlerin kendi titreşimlerini inceler.</a:t>
            </a:r>
          </a:p>
          <a:p>
            <a:r>
              <a:rPr lang="tr-TR" sz="1350" dirty="0"/>
              <a:t>Bazen bir odaya girdiğinizde sesiniz çok kısık, kesik veya yankılı geliyor olabilir. İşte tam burada akustik devreye girer ve bu durumu inceler.</a:t>
            </a:r>
          </a:p>
          <a:p>
            <a:endParaRPr lang="tr-TR" sz="1350" dirty="0"/>
          </a:p>
        </p:txBody>
      </p:sp>
      <p:pic>
        <p:nvPicPr>
          <p:cNvPr id="8196" name="Picture 4" descr="İlgili resim">
            <a:extLst>
              <a:ext uri="{FF2B5EF4-FFF2-40B4-BE49-F238E27FC236}">
                <a16:creationId xmlns:a16="http://schemas.microsoft.com/office/drawing/2014/main" xmlns="" id="{88017CC6-7EF6-47DE-9FDD-98DD4D2E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12" y="3957759"/>
            <a:ext cx="2284109" cy="155733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lgili resim">
            <a:extLst>
              <a:ext uri="{FF2B5EF4-FFF2-40B4-BE49-F238E27FC236}">
                <a16:creationId xmlns:a16="http://schemas.microsoft.com/office/drawing/2014/main" xmlns="" id="{249854B8-135A-4623-AE07-E92E1287597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tr-TR" sz="1350"/>
          </a:p>
        </p:txBody>
      </p:sp>
      <p:pic>
        <p:nvPicPr>
          <p:cNvPr id="8200" name="Picture 8" descr="İlgili resim">
            <a:extLst>
              <a:ext uri="{FF2B5EF4-FFF2-40B4-BE49-F238E27FC236}">
                <a16:creationId xmlns:a16="http://schemas.microsoft.com/office/drawing/2014/main" xmlns="" id="{76409A6E-B920-4836-B48B-1F8E8C410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0" y="3957759"/>
            <a:ext cx="4619983" cy="1557338"/>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6201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D738870C-FF62-439D-907F-D4E8FA600205}"/>
              </a:ext>
            </a:extLst>
          </p:cNvPr>
          <p:cNvSpPr/>
          <p:nvPr/>
        </p:nvSpPr>
        <p:spPr>
          <a:xfrm>
            <a:off x="316006" y="1478848"/>
            <a:ext cx="7765676" cy="300082"/>
          </a:xfrm>
          <a:prstGeom prst="rect">
            <a:avLst/>
          </a:prstGeom>
        </p:spPr>
        <p:txBody>
          <a:bodyPr wrap="square">
            <a:spAutoFit/>
          </a:bodyPr>
          <a:lstStyle/>
          <a:p>
            <a:r>
              <a:rPr lang="tr-TR" sz="1350" b="1" dirty="0">
                <a:solidFill>
                  <a:srgbClr val="3E520E"/>
                </a:solidFill>
                <a:latin typeface="Roboto Condensed"/>
              </a:rPr>
              <a:t>Akustik ilgi alanları açısından kabaca şu alt kısımlara ayrılabilir:</a:t>
            </a:r>
          </a:p>
        </p:txBody>
      </p:sp>
      <p:sp>
        <p:nvSpPr>
          <p:cNvPr id="3" name="Dikdörtgen 2">
            <a:extLst>
              <a:ext uri="{FF2B5EF4-FFF2-40B4-BE49-F238E27FC236}">
                <a16:creationId xmlns:a16="http://schemas.microsoft.com/office/drawing/2014/main" xmlns="" id="{14C209F3-335D-44BB-ADFF-1FAF02B10BE2}"/>
              </a:ext>
            </a:extLst>
          </p:cNvPr>
          <p:cNvSpPr/>
          <p:nvPr/>
        </p:nvSpPr>
        <p:spPr>
          <a:xfrm>
            <a:off x="316005" y="2023456"/>
            <a:ext cx="8303560" cy="507831"/>
          </a:xfrm>
          <a:prstGeom prst="rect">
            <a:avLst/>
          </a:prstGeom>
        </p:spPr>
        <p:txBody>
          <a:bodyPr wrap="square">
            <a:spAutoFit/>
          </a:bodyPr>
          <a:lstStyle/>
          <a:p>
            <a:r>
              <a:rPr lang="tr-TR" sz="1350" b="1" dirty="0">
                <a:solidFill>
                  <a:srgbClr val="333333"/>
                </a:solidFill>
                <a:latin typeface="Ubuntu Condensed"/>
              </a:rPr>
              <a:t>1. Biyolojik Akustik: </a:t>
            </a:r>
            <a:r>
              <a:rPr lang="tr-TR" sz="1350" dirty="0">
                <a:solidFill>
                  <a:srgbClr val="333333"/>
                </a:solidFill>
                <a:latin typeface="Ubuntu Condensed"/>
              </a:rPr>
              <a:t>Sesin balina, yunus, yarasa ve baykuş gibi hayvanlar tarafından nasıl kullanıldığını inceler.</a:t>
            </a:r>
            <a:endParaRPr lang="tr-TR" sz="1350" dirty="0"/>
          </a:p>
        </p:txBody>
      </p:sp>
      <p:pic>
        <p:nvPicPr>
          <p:cNvPr id="1028" name="Picture 4" descr="balina baykuş ile ilgili görsel sonucu">
            <a:extLst>
              <a:ext uri="{FF2B5EF4-FFF2-40B4-BE49-F238E27FC236}">
                <a16:creationId xmlns:a16="http://schemas.microsoft.com/office/drawing/2014/main" xmlns="" id="{77AC92AD-666D-4BDD-93AA-939084336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76" y="2513130"/>
            <a:ext cx="2979154" cy="130730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xmlns="" id="{1666060A-8861-4FB1-8923-E8C4E17F6721}"/>
              </a:ext>
            </a:extLst>
          </p:cNvPr>
          <p:cNvSpPr/>
          <p:nvPr/>
        </p:nvSpPr>
        <p:spPr>
          <a:xfrm>
            <a:off x="316004" y="4188432"/>
            <a:ext cx="7853084" cy="507831"/>
          </a:xfrm>
          <a:prstGeom prst="rect">
            <a:avLst/>
          </a:prstGeom>
        </p:spPr>
        <p:txBody>
          <a:bodyPr wrap="square">
            <a:spAutoFit/>
          </a:bodyPr>
          <a:lstStyle/>
          <a:p>
            <a:r>
              <a:rPr lang="tr-TR" sz="1350" b="1" dirty="0">
                <a:solidFill>
                  <a:srgbClr val="333333"/>
                </a:solidFill>
                <a:latin typeface="Ubuntu Condensed"/>
              </a:rPr>
              <a:t>2. Su altı Akustiği: </a:t>
            </a:r>
            <a:r>
              <a:rPr lang="tr-TR" sz="1350" dirty="0">
                <a:solidFill>
                  <a:srgbClr val="333333"/>
                </a:solidFill>
                <a:latin typeface="Ubuntu Condensed"/>
              </a:rPr>
              <a:t>Deniz yatağı ve su altında ses dalgalarının yayılımı, saçılımı ve etkileşimini inceler.</a:t>
            </a:r>
            <a:endParaRPr lang="tr-TR" sz="1350" dirty="0"/>
          </a:p>
        </p:txBody>
      </p:sp>
      <p:pic>
        <p:nvPicPr>
          <p:cNvPr id="1032" name="Picture 8" descr="su altı akustik ile ilgili görsel sonucu">
            <a:extLst>
              <a:ext uri="{FF2B5EF4-FFF2-40B4-BE49-F238E27FC236}">
                <a16:creationId xmlns:a16="http://schemas.microsoft.com/office/drawing/2014/main" xmlns="" id="{4942C3B6-E198-4A03-B5C7-A38B065A2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07" y="4733039"/>
            <a:ext cx="2749923" cy="11197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 altı akustik ile ilgili görsel sonucu">
            <a:extLst>
              <a:ext uri="{FF2B5EF4-FFF2-40B4-BE49-F238E27FC236}">
                <a16:creationId xmlns:a16="http://schemas.microsoft.com/office/drawing/2014/main" xmlns="" id="{A1DDFBAC-9FF5-408E-807C-CDD421ED3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842" y="4649951"/>
            <a:ext cx="3223933" cy="12633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arasalar ile ilgili görsel sonucu">
            <a:extLst>
              <a:ext uri="{FF2B5EF4-FFF2-40B4-BE49-F238E27FC236}">
                <a16:creationId xmlns:a16="http://schemas.microsoft.com/office/drawing/2014/main" xmlns="" id="{B0DCFBE8-5F3A-49D5-AA4A-9F33BC8AD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9133" y="2516563"/>
            <a:ext cx="1971675" cy="13073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alina ile ilgili görsel sonucu">
            <a:extLst>
              <a:ext uri="{FF2B5EF4-FFF2-40B4-BE49-F238E27FC236}">
                <a16:creationId xmlns:a16="http://schemas.microsoft.com/office/drawing/2014/main" xmlns="" id="{F1C02C77-186F-478C-AADA-2F6A51EA7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7151" y="2596732"/>
            <a:ext cx="1964531" cy="1307306"/>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3576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874E4E95-69BD-463D-A02A-00C32AD105B8}"/>
              </a:ext>
            </a:extLst>
          </p:cNvPr>
          <p:cNvSpPr/>
          <p:nvPr/>
        </p:nvSpPr>
        <p:spPr>
          <a:xfrm>
            <a:off x="410135" y="1422039"/>
            <a:ext cx="8491818" cy="507831"/>
          </a:xfrm>
          <a:prstGeom prst="rect">
            <a:avLst/>
          </a:prstGeom>
        </p:spPr>
        <p:txBody>
          <a:bodyPr wrap="square">
            <a:spAutoFit/>
          </a:bodyPr>
          <a:lstStyle/>
          <a:p>
            <a:r>
              <a:rPr lang="tr-TR" sz="1350" b="1" dirty="0">
                <a:solidFill>
                  <a:srgbClr val="333333"/>
                </a:solidFill>
                <a:latin typeface="Ubuntu Condensed"/>
              </a:rPr>
              <a:t>5. Konuşma Akustiği:</a:t>
            </a:r>
            <a:r>
              <a:rPr lang="tr-TR" sz="1350" dirty="0">
                <a:solidFill>
                  <a:srgbClr val="333333"/>
                </a:solidFill>
                <a:latin typeface="Ubuntu Condensed"/>
              </a:rPr>
              <a:t> Konuşma iletişimi için gereken ses dalgalarının insanlar tarafından üretimi, iletimi ve algısını inceler.</a:t>
            </a:r>
            <a:endParaRPr lang="tr-TR" sz="1350" dirty="0"/>
          </a:p>
        </p:txBody>
      </p:sp>
      <p:pic>
        <p:nvPicPr>
          <p:cNvPr id="3074" name="Picture 2" descr="konuşma akustiği ile ilgili görsel sonucu">
            <a:extLst>
              <a:ext uri="{FF2B5EF4-FFF2-40B4-BE49-F238E27FC236}">
                <a16:creationId xmlns:a16="http://schemas.microsoft.com/office/drawing/2014/main" xmlns="" id="{538F0EA0-AC63-4DF8-B440-9028497F6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15" y="2000670"/>
            <a:ext cx="4219645" cy="18014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onuşma akustiği ile ilgili görsel sonucu">
            <a:extLst>
              <a:ext uri="{FF2B5EF4-FFF2-40B4-BE49-F238E27FC236}">
                <a16:creationId xmlns:a16="http://schemas.microsoft.com/office/drawing/2014/main" xmlns="" id="{97100E10-3285-4457-8556-81D22427F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829" y="2000670"/>
            <a:ext cx="3082948" cy="180148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xmlns="" id="{AD43CDA2-6B9E-44AC-A01C-E6D7B6B1038F}"/>
              </a:ext>
            </a:extLst>
          </p:cNvPr>
          <p:cNvSpPr/>
          <p:nvPr/>
        </p:nvSpPr>
        <p:spPr>
          <a:xfrm>
            <a:off x="578224" y="4053961"/>
            <a:ext cx="7987553" cy="507831"/>
          </a:xfrm>
          <a:prstGeom prst="rect">
            <a:avLst/>
          </a:prstGeom>
        </p:spPr>
        <p:txBody>
          <a:bodyPr wrap="square">
            <a:spAutoFit/>
          </a:bodyPr>
          <a:lstStyle/>
          <a:p>
            <a:r>
              <a:rPr lang="tr-TR" sz="1350" b="1" dirty="0">
                <a:solidFill>
                  <a:srgbClr val="333333"/>
                </a:solidFill>
                <a:latin typeface="Ubuntu Condensed"/>
              </a:rPr>
              <a:t>6. Müziksel Akustik: </a:t>
            </a:r>
            <a:r>
              <a:rPr lang="tr-TR" sz="1350" dirty="0">
                <a:solidFill>
                  <a:srgbClr val="333333"/>
                </a:solidFill>
                <a:latin typeface="Ubuntu Condensed"/>
              </a:rPr>
              <a:t>Müzik fiziğini, müziksel algıyı, müzik aletleri seslerinin çözümlenmesini ve bireşimini inceler.</a:t>
            </a:r>
            <a:endParaRPr lang="tr-TR" sz="1350" dirty="0"/>
          </a:p>
        </p:txBody>
      </p:sp>
      <p:pic>
        <p:nvPicPr>
          <p:cNvPr id="3078" name="Picture 6" descr="müziksel akustik ile ilgili görsel sonucu">
            <a:extLst>
              <a:ext uri="{FF2B5EF4-FFF2-40B4-BE49-F238E27FC236}">
                <a16:creationId xmlns:a16="http://schemas.microsoft.com/office/drawing/2014/main" xmlns="" id="{D20A57EF-831E-4FEE-A359-2F0CA22CF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14" y="4452657"/>
            <a:ext cx="3412822"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üziksel akustik ile ilgili görsel sonucu">
            <a:extLst>
              <a:ext uri="{FF2B5EF4-FFF2-40B4-BE49-F238E27FC236}">
                <a16:creationId xmlns:a16="http://schemas.microsoft.com/office/drawing/2014/main" xmlns="" id="{249BF53E-5324-4CAF-827D-30D5FFDF93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419" y="4450479"/>
            <a:ext cx="2534769" cy="1402354"/>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654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899D7FA6-E5BD-455A-8BA3-6969E27FE303}"/>
              </a:ext>
            </a:extLst>
          </p:cNvPr>
          <p:cNvSpPr/>
          <p:nvPr/>
        </p:nvSpPr>
        <p:spPr>
          <a:xfrm>
            <a:off x="396687" y="1290591"/>
            <a:ext cx="8350624" cy="507831"/>
          </a:xfrm>
          <a:prstGeom prst="rect">
            <a:avLst/>
          </a:prstGeom>
        </p:spPr>
        <p:txBody>
          <a:bodyPr wrap="square">
            <a:spAutoFit/>
          </a:bodyPr>
          <a:lstStyle/>
          <a:p>
            <a:r>
              <a:rPr lang="tr-TR" sz="1350" b="1" dirty="0">
                <a:solidFill>
                  <a:srgbClr val="333333"/>
                </a:solidFill>
                <a:latin typeface="Ubuntu Condensed"/>
              </a:rPr>
              <a:t>3. Psikolojik ve Fizyolojik Akustik:</a:t>
            </a:r>
            <a:r>
              <a:rPr lang="tr-TR" sz="1350" dirty="0">
                <a:solidFill>
                  <a:srgbClr val="333333"/>
                </a:solidFill>
                <a:latin typeface="Ubuntu Condensed"/>
              </a:rPr>
              <a:t> İnsanlar ve hayvanların seslere karşı olan fizyolojik ve psikolojik tepkilerini inceler.</a:t>
            </a:r>
            <a:endParaRPr lang="tr-TR" sz="1350" dirty="0"/>
          </a:p>
        </p:txBody>
      </p:sp>
      <p:pic>
        <p:nvPicPr>
          <p:cNvPr id="2052" name="Picture 4" descr="ses gürültü ile ilgili görsel sonucu">
            <a:extLst>
              <a:ext uri="{FF2B5EF4-FFF2-40B4-BE49-F238E27FC236}">
                <a16:creationId xmlns:a16="http://schemas.microsoft.com/office/drawing/2014/main" xmlns="" id="{11BC4D4F-53C1-4E46-B9A4-5371BC2A4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6" y="1880907"/>
            <a:ext cx="326343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yvanların sese verdiği tepki ile ilgili görsel sonucu">
            <a:extLst>
              <a:ext uri="{FF2B5EF4-FFF2-40B4-BE49-F238E27FC236}">
                <a16:creationId xmlns:a16="http://schemas.microsoft.com/office/drawing/2014/main" xmlns="" id="{3D1A2ABD-11A7-45DB-8269-2E4247EFB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658" y="1838044"/>
            <a:ext cx="2696977" cy="124301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xmlns="" id="{A311032A-B4DD-4739-B60B-A7C83F18C12B}"/>
              </a:ext>
            </a:extLst>
          </p:cNvPr>
          <p:cNvSpPr/>
          <p:nvPr/>
        </p:nvSpPr>
        <p:spPr>
          <a:xfrm>
            <a:off x="396687" y="3335710"/>
            <a:ext cx="7126941" cy="300082"/>
          </a:xfrm>
          <a:prstGeom prst="rect">
            <a:avLst/>
          </a:prstGeom>
        </p:spPr>
        <p:txBody>
          <a:bodyPr wrap="square">
            <a:spAutoFit/>
          </a:bodyPr>
          <a:lstStyle/>
          <a:p>
            <a:r>
              <a:rPr lang="tr-TR" sz="1350" b="1" dirty="0">
                <a:solidFill>
                  <a:srgbClr val="333333"/>
                </a:solidFill>
                <a:latin typeface="Ubuntu Condensed"/>
              </a:rPr>
              <a:t>4. Elektro Akustik: </a:t>
            </a:r>
            <a:r>
              <a:rPr lang="tr-TR" sz="1350" dirty="0">
                <a:solidFill>
                  <a:srgbClr val="333333"/>
                </a:solidFill>
                <a:latin typeface="Ubuntu Condensed"/>
              </a:rPr>
              <a:t>Sinyal işleme kuramının yankılanım alanındaki uygulamalarını inceler.</a:t>
            </a:r>
            <a:endParaRPr lang="tr-TR" sz="1350" dirty="0"/>
          </a:p>
        </p:txBody>
      </p:sp>
      <p:pic>
        <p:nvPicPr>
          <p:cNvPr id="2056" name="Picture 8" descr="elektro akustik ile ilgili görsel sonucu">
            <a:extLst>
              <a:ext uri="{FF2B5EF4-FFF2-40B4-BE49-F238E27FC236}">
                <a16:creationId xmlns:a16="http://schemas.microsoft.com/office/drawing/2014/main" xmlns="" id="{5CB8EA7A-7CA1-456E-9EB3-1EFB8FCE99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46" y="3859453"/>
            <a:ext cx="2515230" cy="130730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lektro akustik ile ilgili görsel sonucu">
            <a:extLst>
              <a:ext uri="{FF2B5EF4-FFF2-40B4-BE49-F238E27FC236}">
                <a16:creationId xmlns:a16="http://schemas.microsoft.com/office/drawing/2014/main" xmlns="" id="{B3A9B685-E573-4237-A732-2ECB82B065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5653" y="3859453"/>
            <a:ext cx="2427194" cy="1247069"/>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3130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F4080636-1C5D-44F4-8F93-8584653F64EC}"/>
              </a:ext>
            </a:extLst>
          </p:cNvPr>
          <p:cNvSpPr/>
          <p:nvPr/>
        </p:nvSpPr>
        <p:spPr>
          <a:xfrm>
            <a:off x="336176" y="1116459"/>
            <a:ext cx="7846359" cy="715581"/>
          </a:xfrm>
          <a:prstGeom prst="rect">
            <a:avLst/>
          </a:prstGeom>
        </p:spPr>
        <p:txBody>
          <a:bodyPr wrap="square">
            <a:spAutoFit/>
          </a:bodyPr>
          <a:lstStyle/>
          <a:p>
            <a:r>
              <a:rPr lang="tr-TR" sz="1350" b="1" dirty="0">
                <a:solidFill>
                  <a:srgbClr val="333333"/>
                </a:solidFill>
                <a:latin typeface="Ubuntu Condensed"/>
              </a:rPr>
              <a:t>7. Mimari Akustik</a:t>
            </a:r>
            <a:r>
              <a:rPr lang="tr-TR" sz="1350" dirty="0">
                <a:solidFill>
                  <a:srgbClr val="333333"/>
                </a:solidFill>
                <a:latin typeface="Ubuntu Condensed"/>
              </a:rPr>
              <a:t>: Kapalı alanların ve mimari yapıların akustik özelliklerini inceler.</a:t>
            </a:r>
          </a:p>
          <a:p>
            <a:r>
              <a:rPr lang="tr-TR" sz="1350" dirty="0"/>
              <a:t/>
            </a:r>
            <a:br>
              <a:rPr lang="tr-TR" sz="1350" dirty="0"/>
            </a:br>
            <a:endParaRPr lang="tr-TR" sz="1350" dirty="0"/>
          </a:p>
        </p:txBody>
      </p:sp>
      <p:pic>
        <p:nvPicPr>
          <p:cNvPr id="4098" name="Picture 2" descr="Mimari Akustik ile ilgili görsel sonucu">
            <a:extLst>
              <a:ext uri="{FF2B5EF4-FFF2-40B4-BE49-F238E27FC236}">
                <a16:creationId xmlns:a16="http://schemas.microsoft.com/office/drawing/2014/main" xmlns="" id="{E8D61659-B6C6-4751-8352-2CDC518EE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78" y="1670797"/>
            <a:ext cx="2806863" cy="17582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imari Akustik ile ilgili görsel sonucu">
            <a:extLst>
              <a:ext uri="{FF2B5EF4-FFF2-40B4-BE49-F238E27FC236}">
                <a16:creationId xmlns:a16="http://schemas.microsoft.com/office/drawing/2014/main" xmlns="" id="{480755C3-CC99-43FA-B5DC-90A65F3CD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824" y="1670797"/>
            <a:ext cx="3479846" cy="175820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xmlns="" id="{20DBAC5E-BD74-41B7-A3D8-57E78B381B21}"/>
              </a:ext>
            </a:extLst>
          </p:cNvPr>
          <p:cNvSpPr/>
          <p:nvPr/>
        </p:nvSpPr>
        <p:spPr>
          <a:xfrm>
            <a:off x="548178" y="3734933"/>
            <a:ext cx="7634357" cy="507831"/>
          </a:xfrm>
          <a:prstGeom prst="rect">
            <a:avLst/>
          </a:prstGeom>
        </p:spPr>
        <p:txBody>
          <a:bodyPr wrap="square">
            <a:spAutoFit/>
          </a:bodyPr>
          <a:lstStyle/>
          <a:p>
            <a:r>
              <a:rPr lang="tr-TR" sz="1350" b="1" dirty="0">
                <a:solidFill>
                  <a:srgbClr val="333333"/>
                </a:solidFill>
                <a:latin typeface="Ubuntu Condensed"/>
              </a:rPr>
              <a:t>8. Gürültü Akustiği: </a:t>
            </a:r>
            <a:r>
              <a:rPr lang="tr-TR" sz="1350" dirty="0">
                <a:solidFill>
                  <a:srgbClr val="333333"/>
                </a:solidFill>
                <a:latin typeface="Ubuntu Condensed"/>
              </a:rPr>
              <a:t>Gürültünün nasıl üretildiği ve yayıldığı, etken ve edilgen gürültü denetimi, ve gürültünün etkilerini inceler.</a:t>
            </a:r>
            <a:endParaRPr lang="tr-TR" sz="1350" dirty="0"/>
          </a:p>
        </p:txBody>
      </p:sp>
      <p:pic>
        <p:nvPicPr>
          <p:cNvPr id="4102" name="Picture 6" descr="Gürültü Akustiği ile ilgili görsel sonucu">
            <a:extLst>
              <a:ext uri="{FF2B5EF4-FFF2-40B4-BE49-F238E27FC236}">
                <a16:creationId xmlns:a16="http://schemas.microsoft.com/office/drawing/2014/main" xmlns="" id="{61773450-A407-4E5E-824E-4EADA3FC2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74" y="4389036"/>
            <a:ext cx="2451567" cy="13073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ürültü Akustiği ile ilgili görsel sonucu">
            <a:extLst>
              <a:ext uri="{FF2B5EF4-FFF2-40B4-BE49-F238E27FC236}">
                <a16:creationId xmlns:a16="http://schemas.microsoft.com/office/drawing/2014/main" xmlns="" id="{C04D2F07-CB61-4BDC-BA60-217B099B48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316" y="4306420"/>
            <a:ext cx="3626714" cy="143512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4753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7D2B404-222D-482A-9147-1A7000FA08D6}"/>
              </a:ext>
            </a:extLst>
          </p:cNvPr>
          <p:cNvSpPr/>
          <p:nvPr/>
        </p:nvSpPr>
        <p:spPr>
          <a:xfrm>
            <a:off x="265580" y="1173949"/>
            <a:ext cx="8612841" cy="923330"/>
          </a:xfrm>
          <a:prstGeom prst="rect">
            <a:avLst/>
          </a:prstGeom>
        </p:spPr>
        <p:txBody>
          <a:bodyPr wrap="square">
            <a:spAutoFit/>
          </a:bodyPr>
          <a:lstStyle/>
          <a:p>
            <a:r>
              <a:rPr lang="tr-TR" sz="1350" b="1" dirty="0">
                <a:solidFill>
                  <a:srgbClr val="333333"/>
                </a:solidFill>
                <a:latin typeface="Ubuntu Condensed"/>
              </a:rPr>
              <a:t>9. Fiziksel Akustik: </a:t>
            </a:r>
            <a:r>
              <a:rPr lang="tr-TR" sz="1350" dirty="0">
                <a:solidFill>
                  <a:srgbClr val="333333"/>
                </a:solidFill>
                <a:latin typeface="Ubuntu Condensed"/>
              </a:rPr>
              <a:t>Ses dalga yayılımının fiziksel özelliklerini (iletim, yansıma, kırınım, etkileşim, dağılım, emilim vs.) inceler.</a:t>
            </a:r>
          </a:p>
          <a:p>
            <a:r>
              <a:rPr lang="tr-TR" sz="1350" dirty="0"/>
              <a:t/>
            </a:r>
            <a:br>
              <a:rPr lang="tr-TR" sz="1350" dirty="0"/>
            </a:br>
            <a:endParaRPr lang="tr-TR" sz="1350" dirty="0"/>
          </a:p>
        </p:txBody>
      </p:sp>
      <p:pic>
        <p:nvPicPr>
          <p:cNvPr id="5122" name="Picture 2" descr="fiziksel akustik ile ilgili görsel sonucu">
            <a:extLst>
              <a:ext uri="{FF2B5EF4-FFF2-40B4-BE49-F238E27FC236}">
                <a16:creationId xmlns:a16="http://schemas.microsoft.com/office/drawing/2014/main" xmlns="" id="{2A8181C9-ED80-4545-AD7A-F9C3FD502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14" y="1719543"/>
            <a:ext cx="2369204" cy="9732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ziksel akustik ile ilgili görsel sonucu">
            <a:extLst>
              <a:ext uri="{FF2B5EF4-FFF2-40B4-BE49-F238E27FC236}">
                <a16:creationId xmlns:a16="http://schemas.microsoft.com/office/drawing/2014/main" xmlns="" id="{C58ECC76-B944-453E-9018-510318628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925" y="1725365"/>
            <a:ext cx="2336006" cy="110013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xmlns="" id="{8ECF9CD2-6B66-4D04-88F6-26E5A1AEAB54}"/>
              </a:ext>
            </a:extLst>
          </p:cNvPr>
          <p:cNvSpPr/>
          <p:nvPr/>
        </p:nvSpPr>
        <p:spPr>
          <a:xfrm>
            <a:off x="485776" y="2892172"/>
            <a:ext cx="8406932" cy="507831"/>
          </a:xfrm>
          <a:prstGeom prst="rect">
            <a:avLst/>
          </a:prstGeom>
        </p:spPr>
        <p:txBody>
          <a:bodyPr wrap="square">
            <a:spAutoFit/>
          </a:bodyPr>
          <a:lstStyle/>
          <a:p>
            <a:r>
              <a:rPr lang="tr-TR" sz="1350" b="1" dirty="0">
                <a:solidFill>
                  <a:srgbClr val="333333"/>
                </a:solidFill>
                <a:latin typeface="Ubuntu Condensed"/>
              </a:rPr>
              <a:t>10. Yapısal Akustik ve Titreşim Yankılanımı: </a:t>
            </a:r>
            <a:r>
              <a:rPr lang="tr-TR" sz="1350" dirty="0">
                <a:solidFill>
                  <a:srgbClr val="333333"/>
                </a:solidFill>
                <a:latin typeface="Ubuntu Condensed"/>
              </a:rPr>
              <a:t>Mekanik dizgelerin bulundukları ortamla olan ilişkilerini, ve ilgili ölçüm, çözümleme ve denetim yöntemlerini inceler.</a:t>
            </a:r>
            <a:endParaRPr lang="tr-TR" sz="1350" dirty="0"/>
          </a:p>
        </p:txBody>
      </p:sp>
      <p:sp>
        <p:nvSpPr>
          <p:cNvPr id="6" name="Dikdörtgen 5"/>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9875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6905C146-E58E-40C7-9793-1A8FF7028628}"/>
              </a:ext>
            </a:extLst>
          </p:cNvPr>
          <p:cNvSpPr/>
          <p:nvPr/>
        </p:nvSpPr>
        <p:spPr>
          <a:xfrm>
            <a:off x="571500" y="1199862"/>
            <a:ext cx="8404412" cy="1754326"/>
          </a:xfrm>
          <a:prstGeom prst="rect">
            <a:avLst/>
          </a:prstGeom>
        </p:spPr>
        <p:txBody>
          <a:bodyPr wrap="square">
            <a:spAutoFit/>
          </a:bodyPr>
          <a:lstStyle/>
          <a:p>
            <a:r>
              <a:rPr lang="tr-TR" sz="1350" b="1" dirty="0">
                <a:solidFill>
                  <a:srgbClr val="3E520E"/>
                </a:solidFill>
                <a:latin typeface="Roboto Condensed"/>
              </a:rPr>
              <a:t>Akustik travma nedir?</a:t>
            </a:r>
          </a:p>
          <a:p>
            <a:r>
              <a:rPr lang="tr-TR" sz="1350" dirty="0">
                <a:solidFill>
                  <a:srgbClr val="333333"/>
                </a:solidFill>
                <a:latin typeface="Ubuntu Condensed"/>
              </a:rPr>
              <a:t>Akustik travma, çok kısa süreli ve çok şiddetli gürültünün sebep olduğu sensörinöral işitme kaybıdır Top, tüfek, tabanca gibi ateşli silahlar ve patlayıcıların yaptığı gürültü Akustik travmaya neden olabilir Bazı kişiler için tek bir patlama sesi dahi Akustik travma oluşması için yeterlidir Genellikle patlayıcı ne denli güçlü ise sağırlık o denli çok olur Kapalı ortamlardaki patlamalar açık havadakinden daha zararlıdır Su altı patlamaları su içindeki kulağa havadakinden çok daha fazla zarar verir.</a:t>
            </a:r>
          </a:p>
          <a:p>
            <a:r>
              <a:rPr lang="tr-TR" sz="1350" dirty="0">
                <a:solidFill>
                  <a:srgbClr val="333333"/>
                </a:solidFill>
                <a:latin typeface="Ubuntu Condensed"/>
              </a:rPr>
              <a:t>İşitme kaybı, 5500Hz gibi yüksek frekanslarda birden başlar Tinnitus şikayeti hemen hemen daima vardır Akustik travmadan korunmak için parmaklarımızla kulaklarımızı tıkamak yeterlidir.</a:t>
            </a:r>
          </a:p>
        </p:txBody>
      </p:sp>
      <p:pic>
        <p:nvPicPr>
          <p:cNvPr id="6146" name="Picture 2" descr="akustik travma ile ilgili görsel sonucu">
            <a:extLst>
              <a:ext uri="{FF2B5EF4-FFF2-40B4-BE49-F238E27FC236}">
                <a16:creationId xmlns:a16="http://schemas.microsoft.com/office/drawing/2014/main" xmlns="" id="{C8B998BC-767D-49A0-ACCD-7DAFECF7B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02" y="3283183"/>
            <a:ext cx="2987768" cy="245534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kustik travma ile ilgili görsel sonucu">
            <a:extLst>
              <a:ext uri="{FF2B5EF4-FFF2-40B4-BE49-F238E27FC236}">
                <a16:creationId xmlns:a16="http://schemas.microsoft.com/office/drawing/2014/main" xmlns="" id="{A8E56596-78C4-48BB-AD1A-24C975B04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706" y="3429001"/>
            <a:ext cx="2225489" cy="210782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13080" y="290748"/>
            <a:ext cx="7425865" cy="63508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Mekanik </a:t>
            </a: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U</a:t>
            </a: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ygulamalar, Akustik Uygulamaları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461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93239"/>
            <a:ext cx="8517837" cy="4387260"/>
          </a:xfrm>
        </p:spPr>
        <p:txBody>
          <a:bodyPr anchor="t">
            <a:noAutofit/>
          </a:bodyPr>
          <a:lstStyle/>
          <a:p>
            <a:pPr lvl="1" algn="just">
              <a:lnSpc>
                <a:spcPct val="100000"/>
              </a:lnSpc>
            </a:pPr>
            <a:r>
              <a:rPr lang="tr-TR" dirty="0" err="1"/>
              <a:t>Anderson</a:t>
            </a:r>
            <a:r>
              <a:rPr lang="tr-TR" dirty="0"/>
              <a:t>, J., 2011. Mimari Tasarım, Literatür Yayıncılık, ISBN: 9789750405976, İstanbul.</a:t>
            </a:r>
          </a:p>
          <a:p>
            <a:pPr lvl="1" algn="just">
              <a:lnSpc>
                <a:spcPct val="100000"/>
              </a:lnSpc>
            </a:pPr>
            <a:r>
              <a:rPr lang="tr-TR" dirty="0" err="1"/>
              <a:t>Ataöv</a:t>
            </a:r>
            <a:r>
              <a:rPr lang="tr-TR" dirty="0"/>
              <a:t>, A. ve Tekeli, İ., 2017. Sürdürülebilir Toplum ve Yapılı Çevre, İstanbul Bilgi Üniversitesi Yayınları, ISBN: 9786053994893, İstanbul.</a:t>
            </a:r>
          </a:p>
          <a:p>
            <a:pPr lvl="1" algn="just">
              <a:lnSpc>
                <a:spcPct val="100000"/>
              </a:lnSpc>
            </a:pPr>
            <a:r>
              <a:rPr lang="tr-TR" dirty="0" err="1"/>
              <a:t>Ching</a:t>
            </a:r>
            <a:r>
              <a:rPr lang="tr-TR" dirty="0"/>
              <a:t>, F.D.K., 2012. Mimarlık, Biçim, Mekan ve Düzen, Yapı Endüstri Merkezi Yayınları, ISBN: 9789758599202, İstanbul.</a:t>
            </a:r>
          </a:p>
          <a:p>
            <a:pPr lvl="1" algn="just">
              <a:lnSpc>
                <a:spcPct val="100000"/>
              </a:lnSpc>
            </a:pPr>
            <a:r>
              <a:rPr lang="tr-TR" dirty="0"/>
              <a:t>Çelebi, G., Gültekin, A.B., Bedir, M., Tereci, A. ve </a:t>
            </a:r>
            <a:r>
              <a:rPr lang="tr-TR" dirty="0" err="1"/>
              <a:t>Harputlugil</a:t>
            </a:r>
            <a:r>
              <a:rPr lang="tr-TR" dirty="0"/>
              <a:t>, G., 2008. Yapı Çevre İlişkileri, TMMOB Mimarlar Odası Ankara Şubesi SMGM Koruma Programı Eğitimi Ders Notları, Çizgi Basım Yayın </a:t>
            </a:r>
            <a:r>
              <a:rPr lang="tr-TR" dirty="0" err="1"/>
              <a:t>Ltd.Şti</a:t>
            </a:r>
            <a:r>
              <a:rPr lang="tr-TR" dirty="0"/>
              <a:t>., ISBN / ISSN: 978-9944-89-645-0, İstanbul.</a:t>
            </a:r>
          </a:p>
          <a:p>
            <a:pPr lvl="1" algn="just">
              <a:lnSpc>
                <a:spcPct val="100000"/>
              </a:lnSpc>
            </a:pPr>
            <a:r>
              <a:rPr lang="tr-TR" dirty="0"/>
              <a:t>Gültekin, A.B. ve </a:t>
            </a:r>
            <a:r>
              <a:rPr lang="tr-TR" dirty="0" err="1"/>
              <a:t>Yavaşbatmaz</a:t>
            </a:r>
            <a:r>
              <a:rPr lang="tr-TR" dirty="0"/>
              <a:t>, S., 2013. </a:t>
            </a:r>
            <a:r>
              <a:rPr lang="tr-TR" dirty="0" err="1"/>
              <a:t>Sustainable</a:t>
            </a:r>
            <a:r>
              <a:rPr lang="tr-TR" dirty="0"/>
              <a:t> </a:t>
            </a:r>
            <a:r>
              <a:rPr lang="tr-TR" dirty="0" err="1"/>
              <a:t>Tall</a:t>
            </a:r>
            <a:r>
              <a:rPr lang="tr-TR" dirty="0"/>
              <a:t> </a:t>
            </a:r>
            <a:r>
              <a:rPr lang="tr-TR" dirty="0" err="1"/>
              <a:t>Building</a:t>
            </a:r>
            <a:r>
              <a:rPr lang="tr-TR" dirty="0"/>
              <a:t> Design, LAP Lambert </a:t>
            </a:r>
            <a:r>
              <a:rPr lang="tr-TR" dirty="0" err="1"/>
              <a:t>Academic</a:t>
            </a:r>
            <a:r>
              <a:rPr lang="tr-TR" dirty="0"/>
              <a:t> Publishing, ISBN: 978-3-659-36665-9, </a:t>
            </a:r>
            <a:r>
              <a:rPr lang="tr-TR" dirty="0" err="1"/>
              <a:t>Saarbrücken</a:t>
            </a:r>
            <a:r>
              <a:rPr lang="tr-TR" dirty="0"/>
              <a:t> – Germany.</a:t>
            </a:r>
          </a:p>
          <a:p>
            <a:pPr marL="0" indent="0" algn="just">
              <a:lnSpc>
                <a:spcPct val="100000"/>
              </a:lnSpc>
              <a:buNone/>
            </a:pPr>
            <a:endParaRPr lang="tr-TR" dirty="0" smtClean="0"/>
          </a:p>
        </p:txBody>
      </p:sp>
      <p:sp>
        <p:nvSpPr>
          <p:cNvPr id="4" name="Unvan 3"/>
          <p:cNvSpPr>
            <a:spLocks noGrp="1"/>
          </p:cNvSpPr>
          <p:nvPr>
            <p:ph type="title"/>
          </p:nvPr>
        </p:nvSpPr>
        <p:spPr/>
        <p:txBody>
          <a:bodyPr/>
          <a:lstStyle/>
          <a:p>
            <a:r>
              <a:rPr lang="tr-TR" dirty="0" smtClean="0"/>
              <a:t>  </a:t>
            </a:r>
            <a:endParaRPr lang="en-US" dirty="0"/>
          </a:p>
        </p:txBody>
      </p:sp>
      <p:sp>
        <p:nvSpPr>
          <p:cNvPr id="8" name="Dikdörtgen 7"/>
          <p:cNvSpPr/>
          <p:nvPr/>
        </p:nvSpPr>
        <p:spPr>
          <a:xfrm>
            <a:off x="313080" y="583015"/>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77365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17181</TotalTime>
  <Words>668</Words>
  <Application>Microsoft Office PowerPoint</Application>
  <PresentationFormat>Ekran Gösterisi (4:3)</PresentationFormat>
  <Paragraphs>43</Paragraphs>
  <Slides>10</Slides>
  <Notes>0</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10</vt:i4>
      </vt:variant>
    </vt:vector>
  </HeadingPairs>
  <TitlesOfParts>
    <vt:vector size="22" baseType="lpstr">
      <vt:lpstr>ＭＳ Ｐゴシック</vt:lpstr>
      <vt:lpstr>Arial</vt:lpstr>
      <vt:lpstr>Arial</vt:lpstr>
      <vt:lpstr>Calibri</vt:lpstr>
      <vt:lpstr>Roboto Condensed</vt:lpstr>
      <vt:lpstr>Tahoma</vt:lpstr>
      <vt:lpstr>Times New Roman</vt:lpstr>
      <vt:lpstr>Ubuntu Condensed</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sinan güneş</cp:lastModifiedBy>
  <cp:revision>882</cp:revision>
  <cp:lastPrinted>2016-10-24T07:53:35Z</cp:lastPrinted>
  <dcterms:created xsi:type="dcterms:W3CDTF">2016-09-18T09:35:24Z</dcterms:created>
  <dcterms:modified xsi:type="dcterms:W3CDTF">2020-03-03T14:39:15Z</dcterms:modified>
</cp:coreProperties>
</file>