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09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92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44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58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05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52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21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39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289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E536-0D97-48E0-85CA-EE05890ADF92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8908A-A6D3-4A1A-A2F7-57AB8AA54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9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2154" y="894735"/>
            <a:ext cx="9721645" cy="4602271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680" y="2564576"/>
            <a:ext cx="9260627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74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3902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Hastalık öyküsü alırken yapmamanız gerekenler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Arka arkaya sık sık soru sormayın.</a:t>
            </a:r>
          </a:p>
          <a:p>
            <a:r>
              <a:rPr lang="tr-TR" dirty="0"/>
              <a:t>Medikal terminoloji kullanmaktan sakının.</a:t>
            </a:r>
          </a:p>
          <a:p>
            <a:r>
              <a:rPr lang="tr-TR" dirty="0"/>
              <a:t>Öğüt vermeyin. </a:t>
            </a:r>
            <a:endParaRPr lang="tr-TR" dirty="0" smtClean="0"/>
          </a:p>
          <a:p>
            <a:r>
              <a:rPr lang="tr-TR" dirty="0" smtClean="0"/>
              <a:t>Gerçek </a:t>
            </a:r>
            <a:r>
              <a:rPr lang="tr-TR" dirty="0"/>
              <a:t>olmayan ümit vermeyin, sahte güven vermeye çalışmayın.</a:t>
            </a:r>
          </a:p>
          <a:p>
            <a:r>
              <a:rPr lang="tr-TR" dirty="0" smtClean="0"/>
              <a:t>Hemen sonucu açıklamaya geçmeyin.</a:t>
            </a:r>
          </a:p>
          <a:p>
            <a:r>
              <a:rPr lang="tr-TR" dirty="0" smtClean="0"/>
              <a:t>Hasta sahibini savunmaya geçirecek cevaplar vermeyin.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10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9105090" y="6350710"/>
            <a:ext cx="240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Lloyd, </a:t>
            </a:r>
            <a:r>
              <a:rPr lang="tr-TR" dirty="0" err="1" smtClean="0"/>
              <a:t>Craig</a:t>
            </a:r>
            <a:r>
              <a:rPr lang="tr-TR" dirty="0" smtClean="0"/>
              <a:t> (2007)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2250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Sorulması gerekenler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183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Hastanızın ve hasta sahibinizin adı</a:t>
            </a:r>
          </a:p>
          <a:p>
            <a:r>
              <a:rPr lang="tr-TR" dirty="0" smtClean="0"/>
              <a:t>Tarih</a:t>
            </a:r>
          </a:p>
          <a:p>
            <a:r>
              <a:rPr lang="tr-TR" dirty="0" smtClean="0"/>
              <a:t>En önemli şikayet ve süre</a:t>
            </a:r>
          </a:p>
          <a:p>
            <a:r>
              <a:rPr lang="tr-TR" dirty="0" smtClean="0"/>
              <a:t>Ağırlık ve vücut ısısı</a:t>
            </a:r>
          </a:p>
          <a:p>
            <a:r>
              <a:rPr lang="tr-TR" dirty="0" smtClean="0"/>
              <a:t>Beslenme şekli</a:t>
            </a:r>
          </a:p>
          <a:p>
            <a:r>
              <a:rPr lang="tr-TR" dirty="0" smtClean="0"/>
              <a:t>Kullanılan ilaçlar</a:t>
            </a:r>
          </a:p>
          <a:p>
            <a:r>
              <a:rPr lang="tr-TR" dirty="0"/>
              <a:t>Ö</a:t>
            </a:r>
            <a:r>
              <a:rPr lang="tr-TR" dirty="0" smtClean="0"/>
              <a:t>nceki sağlık durumu ve yapılan tedaviler</a:t>
            </a:r>
          </a:p>
          <a:p>
            <a:r>
              <a:rPr lang="tr-TR" dirty="0" smtClean="0"/>
              <a:t>Aşılamalar, test sonuçları</a:t>
            </a:r>
          </a:p>
          <a:p>
            <a:r>
              <a:rPr lang="tr-TR" dirty="0" smtClean="0"/>
              <a:t>Diğer hayvanlarla teması, seyahat durumu, stres oluşturabilecek durumlar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11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0428052" y="180459"/>
            <a:ext cx="2928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Ward</a:t>
            </a:r>
            <a:r>
              <a:rPr lang="tr-TR" dirty="0" smtClean="0"/>
              <a:t> (2008)</a:t>
            </a:r>
            <a:endParaRPr lang="tr-TR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283" y="2025144"/>
            <a:ext cx="3238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96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3102" y="766559"/>
            <a:ext cx="3607340" cy="4351338"/>
          </a:xfrm>
        </p:spPr>
        <p:txBody>
          <a:bodyPr/>
          <a:lstStyle/>
          <a:p>
            <a:r>
              <a:rPr lang="tr-TR" sz="2400" dirty="0" smtClean="0"/>
              <a:t>Kusma?</a:t>
            </a:r>
          </a:p>
          <a:p>
            <a:r>
              <a:rPr lang="tr-TR" sz="2400" dirty="0" smtClean="0"/>
              <a:t>İshal?</a:t>
            </a:r>
          </a:p>
          <a:p>
            <a:r>
              <a:rPr lang="tr-TR" sz="2400" dirty="0" smtClean="0"/>
              <a:t>Öksürük?</a:t>
            </a:r>
          </a:p>
          <a:p>
            <a:r>
              <a:rPr lang="tr-TR" sz="2400" dirty="0" smtClean="0"/>
              <a:t>Aksırık?</a:t>
            </a:r>
          </a:p>
          <a:p>
            <a:r>
              <a:rPr lang="tr-TR" sz="2400" dirty="0" smtClean="0"/>
              <a:t>İdrar durumu?</a:t>
            </a:r>
          </a:p>
          <a:p>
            <a:r>
              <a:rPr lang="tr-TR" sz="2400" dirty="0" smtClean="0"/>
              <a:t>Su tüketimi?</a:t>
            </a:r>
          </a:p>
          <a:p>
            <a:r>
              <a:rPr lang="tr-TR" sz="2400" dirty="0" smtClean="0"/>
              <a:t>Beslenmesi?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EEB7-E352-4910-826C-317BAA8EE2F5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12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3784061" y="1019479"/>
            <a:ext cx="84079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smtClean="0"/>
              <a:t>Genel durumunu nasıl tanımlarsınız?</a:t>
            </a:r>
          </a:p>
          <a:p>
            <a:r>
              <a:rPr lang="tr-TR" sz="2400" dirty="0" smtClean="0"/>
              <a:t>Davranışlarında herhangi bir değişiklik fark ettiniz mi?</a:t>
            </a:r>
          </a:p>
          <a:p>
            <a:r>
              <a:rPr lang="tr-TR" sz="2400" dirty="0" smtClean="0"/>
              <a:t>Yaşadığı çevrede değişiklikler var mı?</a:t>
            </a:r>
          </a:p>
          <a:p>
            <a:r>
              <a:rPr lang="tr-TR" sz="2400" dirty="0" smtClean="0"/>
              <a:t>Reçeteli ilaç kullanıyor mu?</a:t>
            </a:r>
          </a:p>
          <a:p>
            <a:r>
              <a:rPr lang="tr-TR" sz="2400" dirty="0" smtClean="0"/>
              <a:t>Başka bir veteriner hekim tarafından muayene/tedavi edildi mi?</a:t>
            </a:r>
          </a:p>
          <a:p>
            <a:r>
              <a:rPr lang="tr-TR" sz="2400" dirty="0" smtClean="0"/>
              <a:t>Hastalık ne zaman başladı/ ne kadar süredir devam ediyor?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9319098" y="6352143"/>
            <a:ext cx="1770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Anonim (2013)</a:t>
            </a:r>
            <a:endParaRPr lang="tr-TR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691" y="4006348"/>
            <a:ext cx="5951909" cy="285165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13889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0" y="365125"/>
            <a:ext cx="5389880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Diğer önemli öneriler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19800" y="1917700"/>
            <a:ext cx="5897880" cy="4351338"/>
          </a:xfrm>
        </p:spPr>
        <p:txBody>
          <a:bodyPr/>
          <a:lstStyle/>
          <a:p>
            <a:r>
              <a:rPr lang="tr-TR" dirty="0" smtClean="0"/>
              <a:t>İsimlerini kullanın.</a:t>
            </a:r>
          </a:p>
          <a:p>
            <a:r>
              <a:rPr lang="tr-TR" dirty="0" smtClean="0"/>
              <a:t>Göz teması kurun.</a:t>
            </a:r>
          </a:p>
          <a:p>
            <a:r>
              <a:rPr lang="tr-TR" dirty="0" smtClean="0"/>
              <a:t>Sevgi dolu olun.</a:t>
            </a:r>
          </a:p>
          <a:p>
            <a:r>
              <a:rPr lang="tr-TR" dirty="0" smtClean="0"/>
              <a:t>Oturun ve hasta sahibini de oturtun.</a:t>
            </a:r>
          </a:p>
          <a:p>
            <a:r>
              <a:rPr lang="tr-TR" dirty="0" smtClean="0"/>
              <a:t>Hastaya ve hasta sahibine odaklanın.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13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9698478" y="6356350"/>
            <a:ext cx="2928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Ward</a:t>
            </a:r>
            <a:r>
              <a:rPr lang="tr-TR" dirty="0" smtClean="0"/>
              <a:t> (2008)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40" y="1027906"/>
            <a:ext cx="45339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679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7921" y="688498"/>
            <a:ext cx="10436157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</a:rPr>
              <a:t>Başarılı bir hasta öyküsü almak için gereken beş temel beceri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3438" y="26993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1- Açık ve kapalı uçlu sorular sorma</a:t>
            </a:r>
          </a:p>
          <a:p>
            <a:pPr marL="0" indent="0">
              <a:buNone/>
            </a:pPr>
            <a:r>
              <a:rPr lang="tr-TR" dirty="0" smtClean="0"/>
              <a:t>2- Reflektif dinleme</a:t>
            </a:r>
          </a:p>
          <a:p>
            <a:pPr marL="0" indent="0">
              <a:buNone/>
            </a:pPr>
            <a:r>
              <a:rPr lang="tr-TR" dirty="0" smtClean="0"/>
              <a:t>3- Duraksama</a:t>
            </a:r>
          </a:p>
          <a:p>
            <a:pPr marL="0" indent="0">
              <a:buNone/>
            </a:pPr>
            <a:r>
              <a:rPr lang="tr-TR" dirty="0" smtClean="0"/>
              <a:t>4- Pozitif sözsüz iletişim</a:t>
            </a:r>
          </a:p>
          <a:p>
            <a:pPr marL="0" indent="0">
              <a:buNone/>
            </a:pPr>
            <a:r>
              <a:rPr lang="tr-TR" dirty="0" smtClean="0"/>
              <a:t>5- Empati kurma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14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8610600" y="6488668"/>
            <a:ext cx="225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Blois</a:t>
            </a:r>
            <a:r>
              <a:rPr lang="tr-TR" dirty="0" smtClean="0"/>
              <a:t>, </a:t>
            </a:r>
            <a:r>
              <a:rPr lang="tr-TR" dirty="0" err="1" smtClean="0"/>
              <a:t>Defarges</a:t>
            </a:r>
            <a:r>
              <a:rPr lang="tr-TR" dirty="0" smtClean="0"/>
              <a:t> (2018)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043" y="2146379"/>
            <a:ext cx="3639341" cy="363934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10444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Bulut 80"/>
          <p:cNvSpPr/>
          <p:nvPr/>
        </p:nvSpPr>
        <p:spPr>
          <a:xfrm>
            <a:off x="9891047" y="3371255"/>
            <a:ext cx="1787542" cy="84874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0" name="Bulut 79"/>
          <p:cNvSpPr/>
          <p:nvPr/>
        </p:nvSpPr>
        <p:spPr>
          <a:xfrm>
            <a:off x="8324597" y="3503781"/>
            <a:ext cx="1378424" cy="7162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8" name="Bulut 77"/>
          <p:cNvSpPr/>
          <p:nvPr/>
        </p:nvSpPr>
        <p:spPr>
          <a:xfrm>
            <a:off x="6758147" y="3523431"/>
            <a:ext cx="1378424" cy="7162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9916" y="313972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  <a:latin typeface="+mn-lt"/>
              </a:rPr>
              <a:t>VETERİNER HEKİM-HASTA SAHİBİ GÖRÜŞMESİNİN </a:t>
            </a:r>
            <a:r>
              <a:rPr lang="tr-TR" b="1" dirty="0" smtClean="0">
                <a:solidFill>
                  <a:srgbClr val="C00000"/>
                </a:solidFill>
                <a:latin typeface="+mn-lt"/>
              </a:rPr>
              <a:t>TEMEL BASAMAKLARI</a:t>
            </a:r>
            <a:endParaRPr lang="tr-TR" b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7" name="Grup 6"/>
          <p:cNvGrpSpPr/>
          <p:nvPr/>
        </p:nvGrpSpPr>
        <p:grpSpPr>
          <a:xfrm>
            <a:off x="977663" y="1764729"/>
            <a:ext cx="3779539" cy="2388191"/>
            <a:chOff x="2888822" y="1887370"/>
            <a:chExt cx="3946818" cy="2588929"/>
          </a:xfrm>
        </p:grpSpPr>
        <p:sp>
          <p:nvSpPr>
            <p:cNvPr id="8" name="Serbest Form 7"/>
            <p:cNvSpPr/>
            <p:nvPr/>
          </p:nvSpPr>
          <p:spPr>
            <a:xfrm>
              <a:off x="3528150" y="1887370"/>
              <a:ext cx="3069121" cy="279011"/>
            </a:xfrm>
            <a:custGeom>
              <a:avLst/>
              <a:gdLst>
                <a:gd name="connsiteX0" fmla="*/ 0 w 3069121"/>
                <a:gd name="connsiteY0" fmla="*/ 0 h 279011"/>
                <a:gd name="connsiteX1" fmla="*/ 3069121 w 3069121"/>
                <a:gd name="connsiteY1" fmla="*/ 0 h 279011"/>
                <a:gd name="connsiteX2" fmla="*/ 3069121 w 3069121"/>
                <a:gd name="connsiteY2" fmla="*/ 279011 h 279011"/>
                <a:gd name="connsiteX3" fmla="*/ 0 w 3069121"/>
                <a:gd name="connsiteY3" fmla="*/ 279011 h 279011"/>
                <a:gd name="connsiteX4" fmla="*/ 0 w 3069121"/>
                <a:gd name="connsiteY4" fmla="*/ 0 h 27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9121" h="279011">
                  <a:moveTo>
                    <a:pt x="0" y="0"/>
                  </a:moveTo>
                  <a:lnTo>
                    <a:pt x="3069121" y="0"/>
                  </a:lnTo>
                  <a:lnTo>
                    <a:pt x="3069121" y="279011"/>
                  </a:lnTo>
                  <a:lnTo>
                    <a:pt x="0" y="2790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200" kern="1200" dirty="0"/>
            </a:p>
          </p:txBody>
        </p:sp>
        <p:sp>
          <p:nvSpPr>
            <p:cNvPr id="9" name="Köşeli Çift Ayraç 8"/>
            <p:cNvSpPr/>
            <p:nvPr/>
          </p:nvSpPr>
          <p:spPr>
            <a:xfrm>
              <a:off x="3528150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Köşeli Çift Ayraç 9"/>
            <p:cNvSpPr/>
            <p:nvPr/>
          </p:nvSpPr>
          <p:spPr>
            <a:xfrm>
              <a:off x="3959533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Köşeli Çift Ayraç 10"/>
            <p:cNvSpPr/>
            <p:nvPr/>
          </p:nvSpPr>
          <p:spPr>
            <a:xfrm>
              <a:off x="4391256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Köşeli Çift Ayraç 11"/>
            <p:cNvSpPr/>
            <p:nvPr/>
          </p:nvSpPr>
          <p:spPr>
            <a:xfrm>
              <a:off x="4822638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Köşeli Çift Ayraç 12"/>
            <p:cNvSpPr/>
            <p:nvPr/>
          </p:nvSpPr>
          <p:spPr>
            <a:xfrm>
              <a:off x="5254361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Köşeli Çift Ayraç 13"/>
            <p:cNvSpPr/>
            <p:nvPr/>
          </p:nvSpPr>
          <p:spPr>
            <a:xfrm>
              <a:off x="5685743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Köşeli Çift Ayraç 14"/>
            <p:cNvSpPr/>
            <p:nvPr/>
          </p:nvSpPr>
          <p:spPr>
            <a:xfrm>
              <a:off x="6117466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Serbest Form 15"/>
            <p:cNvSpPr/>
            <p:nvPr/>
          </p:nvSpPr>
          <p:spPr>
            <a:xfrm>
              <a:off x="2888822" y="2225866"/>
              <a:ext cx="2172183" cy="454684"/>
            </a:xfrm>
            <a:custGeom>
              <a:avLst/>
              <a:gdLst>
                <a:gd name="connsiteX0" fmla="*/ 0 w 3109020"/>
                <a:gd name="connsiteY0" fmla="*/ 0 h 454684"/>
                <a:gd name="connsiteX1" fmla="*/ 3109020 w 3109020"/>
                <a:gd name="connsiteY1" fmla="*/ 0 h 454684"/>
                <a:gd name="connsiteX2" fmla="*/ 3109020 w 3109020"/>
                <a:gd name="connsiteY2" fmla="*/ 454684 h 454684"/>
                <a:gd name="connsiteX3" fmla="*/ 0 w 3109020"/>
                <a:gd name="connsiteY3" fmla="*/ 454684 h 454684"/>
                <a:gd name="connsiteX4" fmla="*/ 0 w 3109020"/>
                <a:gd name="connsiteY4" fmla="*/ 0 h 454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9020" h="454684">
                  <a:moveTo>
                    <a:pt x="0" y="0"/>
                  </a:moveTo>
                  <a:lnTo>
                    <a:pt x="3109020" y="0"/>
                  </a:lnTo>
                  <a:lnTo>
                    <a:pt x="3109020" y="454684"/>
                  </a:lnTo>
                  <a:lnTo>
                    <a:pt x="0" y="4546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420" tIns="58420" rIns="58420" bIns="5842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300" b="1" kern="1200" dirty="0" smtClean="0"/>
                <a:t>Hazırlanma </a:t>
              </a:r>
              <a:endParaRPr lang="tr-TR" sz="2300" b="1" kern="1200" dirty="0"/>
            </a:p>
          </p:txBody>
        </p:sp>
        <p:sp>
          <p:nvSpPr>
            <p:cNvPr id="17" name="Serbest Form 16"/>
            <p:cNvSpPr/>
            <p:nvPr/>
          </p:nvSpPr>
          <p:spPr>
            <a:xfrm>
              <a:off x="3528150" y="2758152"/>
              <a:ext cx="3069121" cy="279011"/>
            </a:xfrm>
            <a:custGeom>
              <a:avLst/>
              <a:gdLst>
                <a:gd name="connsiteX0" fmla="*/ 0 w 3069121"/>
                <a:gd name="connsiteY0" fmla="*/ 0 h 279011"/>
                <a:gd name="connsiteX1" fmla="*/ 3069121 w 3069121"/>
                <a:gd name="connsiteY1" fmla="*/ 0 h 279011"/>
                <a:gd name="connsiteX2" fmla="*/ 3069121 w 3069121"/>
                <a:gd name="connsiteY2" fmla="*/ 279011 h 279011"/>
                <a:gd name="connsiteX3" fmla="*/ 0 w 3069121"/>
                <a:gd name="connsiteY3" fmla="*/ 279011 h 279011"/>
                <a:gd name="connsiteX4" fmla="*/ 0 w 3069121"/>
                <a:gd name="connsiteY4" fmla="*/ 0 h 27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9121" h="279011">
                  <a:moveTo>
                    <a:pt x="0" y="0"/>
                  </a:moveTo>
                  <a:lnTo>
                    <a:pt x="3069121" y="0"/>
                  </a:lnTo>
                  <a:lnTo>
                    <a:pt x="3069121" y="279011"/>
                  </a:lnTo>
                  <a:lnTo>
                    <a:pt x="0" y="2790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200" kern="1200" dirty="0"/>
            </a:p>
          </p:txBody>
        </p:sp>
        <p:sp>
          <p:nvSpPr>
            <p:cNvPr id="18" name="Köşeli Çift Ayraç 17"/>
            <p:cNvSpPr/>
            <p:nvPr/>
          </p:nvSpPr>
          <p:spPr>
            <a:xfrm>
              <a:off x="3528150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Köşeli Çift Ayraç 18"/>
            <p:cNvSpPr/>
            <p:nvPr/>
          </p:nvSpPr>
          <p:spPr>
            <a:xfrm>
              <a:off x="3959533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Köşeli Çift Ayraç 19"/>
            <p:cNvSpPr/>
            <p:nvPr/>
          </p:nvSpPr>
          <p:spPr>
            <a:xfrm>
              <a:off x="4391256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Köşeli Çift Ayraç 20"/>
            <p:cNvSpPr/>
            <p:nvPr/>
          </p:nvSpPr>
          <p:spPr>
            <a:xfrm>
              <a:off x="4822638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Köşeli Çift Ayraç 21"/>
            <p:cNvSpPr/>
            <p:nvPr/>
          </p:nvSpPr>
          <p:spPr>
            <a:xfrm>
              <a:off x="5254361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Köşeli Çift Ayraç 22"/>
            <p:cNvSpPr/>
            <p:nvPr/>
          </p:nvSpPr>
          <p:spPr>
            <a:xfrm>
              <a:off x="5685743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Köşeli Çift Ayraç 23"/>
            <p:cNvSpPr/>
            <p:nvPr/>
          </p:nvSpPr>
          <p:spPr>
            <a:xfrm>
              <a:off x="6117466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Serbest Form 24"/>
            <p:cNvSpPr/>
            <p:nvPr/>
          </p:nvSpPr>
          <p:spPr>
            <a:xfrm>
              <a:off x="2888822" y="3103123"/>
              <a:ext cx="2172183" cy="454684"/>
            </a:xfrm>
            <a:custGeom>
              <a:avLst/>
              <a:gdLst>
                <a:gd name="connsiteX0" fmla="*/ 0 w 3109020"/>
                <a:gd name="connsiteY0" fmla="*/ 0 h 454684"/>
                <a:gd name="connsiteX1" fmla="*/ 3109020 w 3109020"/>
                <a:gd name="connsiteY1" fmla="*/ 0 h 454684"/>
                <a:gd name="connsiteX2" fmla="*/ 3109020 w 3109020"/>
                <a:gd name="connsiteY2" fmla="*/ 454684 h 454684"/>
                <a:gd name="connsiteX3" fmla="*/ 0 w 3109020"/>
                <a:gd name="connsiteY3" fmla="*/ 454684 h 454684"/>
                <a:gd name="connsiteX4" fmla="*/ 0 w 3109020"/>
                <a:gd name="connsiteY4" fmla="*/ 0 h 454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9020" h="454684">
                  <a:moveTo>
                    <a:pt x="0" y="0"/>
                  </a:moveTo>
                  <a:lnTo>
                    <a:pt x="3109020" y="0"/>
                  </a:lnTo>
                  <a:lnTo>
                    <a:pt x="3109020" y="454684"/>
                  </a:lnTo>
                  <a:lnTo>
                    <a:pt x="0" y="4546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420" tIns="58420" rIns="58420" bIns="5842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300" b="1" kern="1200" dirty="0" smtClean="0"/>
                <a:t>Soru sorma </a:t>
              </a:r>
              <a:endParaRPr lang="tr-TR" sz="2300" b="1" kern="1200" dirty="0"/>
            </a:p>
          </p:txBody>
        </p:sp>
        <p:sp>
          <p:nvSpPr>
            <p:cNvPr id="26" name="Serbest Form 25"/>
            <p:cNvSpPr/>
            <p:nvPr/>
          </p:nvSpPr>
          <p:spPr>
            <a:xfrm>
              <a:off x="3528150" y="3628933"/>
              <a:ext cx="3069121" cy="279011"/>
            </a:xfrm>
            <a:custGeom>
              <a:avLst/>
              <a:gdLst>
                <a:gd name="connsiteX0" fmla="*/ 0 w 3069121"/>
                <a:gd name="connsiteY0" fmla="*/ 0 h 279011"/>
                <a:gd name="connsiteX1" fmla="*/ 3069121 w 3069121"/>
                <a:gd name="connsiteY1" fmla="*/ 0 h 279011"/>
                <a:gd name="connsiteX2" fmla="*/ 3069121 w 3069121"/>
                <a:gd name="connsiteY2" fmla="*/ 279011 h 279011"/>
                <a:gd name="connsiteX3" fmla="*/ 0 w 3069121"/>
                <a:gd name="connsiteY3" fmla="*/ 279011 h 279011"/>
                <a:gd name="connsiteX4" fmla="*/ 0 w 3069121"/>
                <a:gd name="connsiteY4" fmla="*/ 0 h 27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9121" h="279011">
                  <a:moveTo>
                    <a:pt x="0" y="0"/>
                  </a:moveTo>
                  <a:lnTo>
                    <a:pt x="3069121" y="0"/>
                  </a:lnTo>
                  <a:lnTo>
                    <a:pt x="3069121" y="279011"/>
                  </a:lnTo>
                  <a:lnTo>
                    <a:pt x="0" y="2790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200" kern="1200"/>
            </a:p>
          </p:txBody>
        </p:sp>
        <p:sp>
          <p:nvSpPr>
            <p:cNvPr id="27" name="Köşeli Çift Ayraç 26"/>
            <p:cNvSpPr/>
            <p:nvPr/>
          </p:nvSpPr>
          <p:spPr>
            <a:xfrm>
              <a:off x="3528150" y="3907944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Köşeli Çift Ayraç 27"/>
            <p:cNvSpPr/>
            <p:nvPr/>
          </p:nvSpPr>
          <p:spPr>
            <a:xfrm>
              <a:off x="3959533" y="3907944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Köşeli Çift Ayraç 28"/>
            <p:cNvSpPr/>
            <p:nvPr/>
          </p:nvSpPr>
          <p:spPr>
            <a:xfrm>
              <a:off x="4391256" y="3907944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Köşeli Çift Ayraç 29"/>
            <p:cNvSpPr/>
            <p:nvPr/>
          </p:nvSpPr>
          <p:spPr>
            <a:xfrm>
              <a:off x="4822638" y="3907944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Köşeli Çift Ayraç 30"/>
            <p:cNvSpPr/>
            <p:nvPr/>
          </p:nvSpPr>
          <p:spPr>
            <a:xfrm>
              <a:off x="5254361" y="3907944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Köşeli Çift Ayraç 31"/>
            <p:cNvSpPr/>
            <p:nvPr/>
          </p:nvSpPr>
          <p:spPr>
            <a:xfrm>
              <a:off x="5685743" y="3907944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Köşeli Çift Ayraç 32"/>
            <p:cNvSpPr/>
            <p:nvPr/>
          </p:nvSpPr>
          <p:spPr>
            <a:xfrm>
              <a:off x="6117466" y="3907944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Serbest Form 33"/>
            <p:cNvSpPr/>
            <p:nvPr/>
          </p:nvSpPr>
          <p:spPr>
            <a:xfrm>
              <a:off x="2888822" y="3964779"/>
              <a:ext cx="2172185" cy="454684"/>
            </a:xfrm>
            <a:custGeom>
              <a:avLst/>
              <a:gdLst>
                <a:gd name="connsiteX0" fmla="*/ 0 w 3109020"/>
                <a:gd name="connsiteY0" fmla="*/ 0 h 454684"/>
                <a:gd name="connsiteX1" fmla="*/ 3109020 w 3109020"/>
                <a:gd name="connsiteY1" fmla="*/ 0 h 454684"/>
                <a:gd name="connsiteX2" fmla="*/ 3109020 w 3109020"/>
                <a:gd name="connsiteY2" fmla="*/ 454684 h 454684"/>
                <a:gd name="connsiteX3" fmla="*/ 0 w 3109020"/>
                <a:gd name="connsiteY3" fmla="*/ 454684 h 454684"/>
                <a:gd name="connsiteX4" fmla="*/ 0 w 3109020"/>
                <a:gd name="connsiteY4" fmla="*/ 0 h 454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9020" h="454684">
                  <a:moveTo>
                    <a:pt x="0" y="0"/>
                  </a:moveTo>
                  <a:lnTo>
                    <a:pt x="3109020" y="0"/>
                  </a:lnTo>
                  <a:lnTo>
                    <a:pt x="3109020" y="454684"/>
                  </a:lnTo>
                  <a:lnTo>
                    <a:pt x="0" y="4546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420" tIns="58420" rIns="58420" bIns="5842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300" b="1" kern="1200" dirty="0" smtClean="0"/>
                <a:t>Etkin dinleme</a:t>
              </a:r>
              <a:endParaRPr lang="tr-TR" sz="2300" b="1" kern="1200" dirty="0"/>
            </a:p>
          </p:txBody>
        </p:sp>
      </p:grpSp>
      <p:grpSp>
        <p:nvGrpSpPr>
          <p:cNvPr id="35" name="Grup 34"/>
          <p:cNvGrpSpPr/>
          <p:nvPr/>
        </p:nvGrpSpPr>
        <p:grpSpPr>
          <a:xfrm>
            <a:off x="963103" y="4196956"/>
            <a:ext cx="3804172" cy="2020574"/>
            <a:chOff x="3031468" y="1887370"/>
            <a:chExt cx="3804172" cy="2020574"/>
          </a:xfrm>
        </p:grpSpPr>
        <p:sp>
          <p:nvSpPr>
            <p:cNvPr id="36" name="Serbest Form 35"/>
            <p:cNvSpPr/>
            <p:nvPr/>
          </p:nvSpPr>
          <p:spPr>
            <a:xfrm>
              <a:off x="3528150" y="1887370"/>
              <a:ext cx="3069121" cy="279011"/>
            </a:xfrm>
            <a:custGeom>
              <a:avLst/>
              <a:gdLst>
                <a:gd name="connsiteX0" fmla="*/ 0 w 3069121"/>
                <a:gd name="connsiteY0" fmla="*/ 0 h 279011"/>
                <a:gd name="connsiteX1" fmla="*/ 3069121 w 3069121"/>
                <a:gd name="connsiteY1" fmla="*/ 0 h 279011"/>
                <a:gd name="connsiteX2" fmla="*/ 3069121 w 3069121"/>
                <a:gd name="connsiteY2" fmla="*/ 279011 h 279011"/>
                <a:gd name="connsiteX3" fmla="*/ 0 w 3069121"/>
                <a:gd name="connsiteY3" fmla="*/ 279011 h 279011"/>
                <a:gd name="connsiteX4" fmla="*/ 0 w 3069121"/>
                <a:gd name="connsiteY4" fmla="*/ 0 h 27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9121" h="279011">
                  <a:moveTo>
                    <a:pt x="0" y="0"/>
                  </a:moveTo>
                  <a:lnTo>
                    <a:pt x="3069121" y="0"/>
                  </a:lnTo>
                  <a:lnTo>
                    <a:pt x="3069121" y="279011"/>
                  </a:lnTo>
                  <a:lnTo>
                    <a:pt x="0" y="2790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200" kern="1200" dirty="0"/>
            </a:p>
          </p:txBody>
        </p:sp>
        <p:sp>
          <p:nvSpPr>
            <p:cNvPr id="37" name="Köşeli Çift Ayraç 36"/>
            <p:cNvSpPr/>
            <p:nvPr/>
          </p:nvSpPr>
          <p:spPr>
            <a:xfrm>
              <a:off x="3528150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Köşeli Çift Ayraç 37"/>
            <p:cNvSpPr/>
            <p:nvPr/>
          </p:nvSpPr>
          <p:spPr>
            <a:xfrm>
              <a:off x="3959533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Köşeli Çift Ayraç 38"/>
            <p:cNvSpPr/>
            <p:nvPr/>
          </p:nvSpPr>
          <p:spPr>
            <a:xfrm>
              <a:off x="4391256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Köşeli Çift Ayraç 39"/>
            <p:cNvSpPr/>
            <p:nvPr/>
          </p:nvSpPr>
          <p:spPr>
            <a:xfrm>
              <a:off x="4822638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Köşeli Çift Ayraç 40"/>
            <p:cNvSpPr/>
            <p:nvPr/>
          </p:nvSpPr>
          <p:spPr>
            <a:xfrm>
              <a:off x="5254361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Köşeli Çift Ayraç 41"/>
            <p:cNvSpPr/>
            <p:nvPr/>
          </p:nvSpPr>
          <p:spPr>
            <a:xfrm>
              <a:off x="5685743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Köşeli Çift Ayraç 42"/>
            <p:cNvSpPr/>
            <p:nvPr/>
          </p:nvSpPr>
          <p:spPr>
            <a:xfrm>
              <a:off x="6117466" y="2166381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Serbest Form 43"/>
            <p:cNvSpPr/>
            <p:nvPr/>
          </p:nvSpPr>
          <p:spPr>
            <a:xfrm>
              <a:off x="3045890" y="2198323"/>
              <a:ext cx="2063540" cy="547733"/>
            </a:xfrm>
            <a:custGeom>
              <a:avLst/>
              <a:gdLst>
                <a:gd name="connsiteX0" fmla="*/ 0 w 3109020"/>
                <a:gd name="connsiteY0" fmla="*/ 0 h 454684"/>
                <a:gd name="connsiteX1" fmla="*/ 3109020 w 3109020"/>
                <a:gd name="connsiteY1" fmla="*/ 0 h 454684"/>
                <a:gd name="connsiteX2" fmla="*/ 3109020 w 3109020"/>
                <a:gd name="connsiteY2" fmla="*/ 454684 h 454684"/>
                <a:gd name="connsiteX3" fmla="*/ 0 w 3109020"/>
                <a:gd name="connsiteY3" fmla="*/ 454684 h 454684"/>
                <a:gd name="connsiteX4" fmla="*/ 0 w 3109020"/>
                <a:gd name="connsiteY4" fmla="*/ 0 h 454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9020" h="454684">
                  <a:moveTo>
                    <a:pt x="0" y="0"/>
                  </a:moveTo>
                  <a:lnTo>
                    <a:pt x="3109020" y="0"/>
                  </a:lnTo>
                  <a:lnTo>
                    <a:pt x="3109020" y="454684"/>
                  </a:lnTo>
                  <a:lnTo>
                    <a:pt x="0" y="4546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420" tIns="58420" rIns="58420" bIns="5842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b="1" kern="1200" dirty="0" smtClean="0"/>
                <a:t>Dinlediğini gösterme</a:t>
              </a:r>
              <a:endParaRPr lang="tr-TR" b="1" kern="1200" dirty="0"/>
            </a:p>
          </p:txBody>
        </p:sp>
        <p:sp>
          <p:nvSpPr>
            <p:cNvPr id="45" name="Serbest Form 44"/>
            <p:cNvSpPr/>
            <p:nvPr/>
          </p:nvSpPr>
          <p:spPr>
            <a:xfrm>
              <a:off x="3528150" y="2758152"/>
              <a:ext cx="3069121" cy="279011"/>
            </a:xfrm>
            <a:custGeom>
              <a:avLst/>
              <a:gdLst>
                <a:gd name="connsiteX0" fmla="*/ 0 w 3069121"/>
                <a:gd name="connsiteY0" fmla="*/ 0 h 279011"/>
                <a:gd name="connsiteX1" fmla="*/ 3069121 w 3069121"/>
                <a:gd name="connsiteY1" fmla="*/ 0 h 279011"/>
                <a:gd name="connsiteX2" fmla="*/ 3069121 w 3069121"/>
                <a:gd name="connsiteY2" fmla="*/ 279011 h 279011"/>
                <a:gd name="connsiteX3" fmla="*/ 0 w 3069121"/>
                <a:gd name="connsiteY3" fmla="*/ 279011 h 279011"/>
                <a:gd name="connsiteX4" fmla="*/ 0 w 3069121"/>
                <a:gd name="connsiteY4" fmla="*/ 0 h 27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9121" h="279011">
                  <a:moveTo>
                    <a:pt x="0" y="0"/>
                  </a:moveTo>
                  <a:lnTo>
                    <a:pt x="3069121" y="0"/>
                  </a:lnTo>
                  <a:lnTo>
                    <a:pt x="3069121" y="279011"/>
                  </a:lnTo>
                  <a:lnTo>
                    <a:pt x="0" y="2790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200" kern="1200" dirty="0"/>
            </a:p>
          </p:txBody>
        </p:sp>
        <p:sp>
          <p:nvSpPr>
            <p:cNvPr id="46" name="Köşeli Çift Ayraç 45"/>
            <p:cNvSpPr/>
            <p:nvPr/>
          </p:nvSpPr>
          <p:spPr>
            <a:xfrm>
              <a:off x="3528150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Köşeli Çift Ayraç 46"/>
            <p:cNvSpPr/>
            <p:nvPr/>
          </p:nvSpPr>
          <p:spPr>
            <a:xfrm>
              <a:off x="3959533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Köşeli Çift Ayraç 47"/>
            <p:cNvSpPr/>
            <p:nvPr/>
          </p:nvSpPr>
          <p:spPr>
            <a:xfrm>
              <a:off x="4391256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Köşeli Çift Ayraç 48"/>
            <p:cNvSpPr/>
            <p:nvPr/>
          </p:nvSpPr>
          <p:spPr>
            <a:xfrm>
              <a:off x="4822638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Köşeli Çift Ayraç 49"/>
            <p:cNvSpPr/>
            <p:nvPr/>
          </p:nvSpPr>
          <p:spPr>
            <a:xfrm>
              <a:off x="5254361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Köşeli Çift Ayraç 50"/>
            <p:cNvSpPr/>
            <p:nvPr/>
          </p:nvSpPr>
          <p:spPr>
            <a:xfrm>
              <a:off x="5685743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Köşeli Çift Ayraç 51"/>
            <p:cNvSpPr/>
            <p:nvPr/>
          </p:nvSpPr>
          <p:spPr>
            <a:xfrm>
              <a:off x="6117466" y="3037163"/>
              <a:ext cx="718174" cy="568355"/>
            </a:xfrm>
            <a:prstGeom prst="chevron">
              <a:avLst>
                <a:gd name="adj" fmla="val 706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Serbest Form 52"/>
            <p:cNvSpPr/>
            <p:nvPr/>
          </p:nvSpPr>
          <p:spPr>
            <a:xfrm>
              <a:off x="3031468" y="3112348"/>
              <a:ext cx="2001240" cy="454684"/>
            </a:xfrm>
            <a:custGeom>
              <a:avLst/>
              <a:gdLst>
                <a:gd name="connsiteX0" fmla="*/ 0 w 3109020"/>
                <a:gd name="connsiteY0" fmla="*/ 0 h 454684"/>
                <a:gd name="connsiteX1" fmla="*/ 3109020 w 3109020"/>
                <a:gd name="connsiteY1" fmla="*/ 0 h 454684"/>
                <a:gd name="connsiteX2" fmla="*/ 3109020 w 3109020"/>
                <a:gd name="connsiteY2" fmla="*/ 454684 h 454684"/>
                <a:gd name="connsiteX3" fmla="*/ 0 w 3109020"/>
                <a:gd name="connsiteY3" fmla="*/ 454684 h 454684"/>
                <a:gd name="connsiteX4" fmla="*/ 0 w 3109020"/>
                <a:gd name="connsiteY4" fmla="*/ 0 h 454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09020" h="454684">
                  <a:moveTo>
                    <a:pt x="0" y="0"/>
                  </a:moveTo>
                  <a:lnTo>
                    <a:pt x="3109020" y="0"/>
                  </a:lnTo>
                  <a:lnTo>
                    <a:pt x="3109020" y="454684"/>
                  </a:lnTo>
                  <a:lnTo>
                    <a:pt x="0" y="4546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420" tIns="58420" rIns="58420" bIns="5842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300" b="1" kern="1200" dirty="0" smtClean="0"/>
                <a:t>Cevaplama </a:t>
              </a:r>
              <a:endParaRPr lang="tr-TR" sz="2300" b="1" kern="1200" dirty="0"/>
            </a:p>
          </p:txBody>
        </p:sp>
        <p:sp>
          <p:nvSpPr>
            <p:cNvPr id="54" name="Serbest Form 53"/>
            <p:cNvSpPr/>
            <p:nvPr/>
          </p:nvSpPr>
          <p:spPr>
            <a:xfrm>
              <a:off x="3528150" y="3628933"/>
              <a:ext cx="3069121" cy="279011"/>
            </a:xfrm>
            <a:custGeom>
              <a:avLst/>
              <a:gdLst>
                <a:gd name="connsiteX0" fmla="*/ 0 w 3069121"/>
                <a:gd name="connsiteY0" fmla="*/ 0 h 279011"/>
                <a:gd name="connsiteX1" fmla="*/ 3069121 w 3069121"/>
                <a:gd name="connsiteY1" fmla="*/ 0 h 279011"/>
                <a:gd name="connsiteX2" fmla="*/ 3069121 w 3069121"/>
                <a:gd name="connsiteY2" fmla="*/ 279011 h 279011"/>
                <a:gd name="connsiteX3" fmla="*/ 0 w 3069121"/>
                <a:gd name="connsiteY3" fmla="*/ 279011 h 279011"/>
                <a:gd name="connsiteX4" fmla="*/ 0 w 3069121"/>
                <a:gd name="connsiteY4" fmla="*/ 0 h 2790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69121" h="279011">
                  <a:moveTo>
                    <a:pt x="0" y="0"/>
                  </a:moveTo>
                  <a:lnTo>
                    <a:pt x="3069121" y="0"/>
                  </a:lnTo>
                  <a:lnTo>
                    <a:pt x="3069121" y="279011"/>
                  </a:lnTo>
                  <a:lnTo>
                    <a:pt x="0" y="2790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b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200" kern="1200"/>
            </a:p>
          </p:txBody>
        </p:sp>
      </p:grpSp>
      <p:sp>
        <p:nvSpPr>
          <p:cNvPr id="63" name="Bulut 62"/>
          <p:cNvSpPr/>
          <p:nvPr/>
        </p:nvSpPr>
        <p:spPr>
          <a:xfrm>
            <a:off x="4934224" y="2653751"/>
            <a:ext cx="1378424" cy="779849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Metin kutusu 64"/>
          <p:cNvSpPr txBox="1"/>
          <p:nvPr/>
        </p:nvSpPr>
        <p:spPr>
          <a:xfrm>
            <a:off x="4816735" y="2737834"/>
            <a:ext cx="1705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Kapalı uçlu</a:t>
            </a:r>
          </a:p>
          <a:p>
            <a:pPr algn="ctr"/>
            <a:r>
              <a:rPr lang="tr-TR" sz="1600" b="1" dirty="0" smtClean="0"/>
              <a:t> sorular</a:t>
            </a:r>
            <a:endParaRPr lang="tr-TR" sz="1600" b="1" dirty="0"/>
          </a:p>
        </p:txBody>
      </p:sp>
      <p:sp>
        <p:nvSpPr>
          <p:cNvPr id="67" name="Bulut 66"/>
          <p:cNvSpPr/>
          <p:nvPr/>
        </p:nvSpPr>
        <p:spPr>
          <a:xfrm>
            <a:off x="4975330" y="3559380"/>
            <a:ext cx="1378424" cy="7162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8" name="Metin kutusu 67"/>
          <p:cNvSpPr txBox="1"/>
          <p:nvPr/>
        </p:nvSpPr>
        <p:spPr>
          <a:xfrm>
            <a:off x="4767275" y="3612181"/>
            <a:ext cx="1787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Bırakın </a:t>
            </a:r>
          </a:p>
          <a:p>
            <a:pPr algn="ctr"/>
            <a:r>
              <a:rPr lang="tr-TR" sz="1600" b="1" dirty="0" smtClean="0"/>
              <a:t>konuşsun…</a:t>
            </a:r>
            <a:endParaRPr lang="tr-TR" sz="1600" b="1" dirty="0"/>
          </a:p>
        </p:txBody>
      </p:sp>
      <p:sp>
        <p:nvSpPr>
          <p:cNvPr id="71" name="Metin kutusu 70"/>
          <p:cNvSpPr txBox="1"/>
          <p:nvPr/>
        </p:nvSpPr>
        <p:spPr>
          <a:xfrm>
            <a:off x="6626129" y="3579502"/>
            <a:ext cx="1657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Konuşmaya </a:t>
            </a:r>
          </a:p>
          <a:p>
            <a:pPr algn="ctr"/>
            <a:r>
              <a:rPr lang="tr-TR" sz="1600" b="1" dirty="0" smtClean="0"/>
              <a:t>teşvik edin</a:t>
            </a:r>
            <a:endParaRPr lang="tr-TR" sz="1600" b="1" dirty="0"/>
          </a:p>
        </p:txBody>
      </p:sp>
      <p:sp>
        <p:nvSpPr>
          <p:cNvPr id="75" name="Metin kutusu 74"/>
          <p:cNvSpPr txBox="1"/>
          <p:nvPr/>
        </p:nvSpPr>
        <p:spPr>
          <a:xfrm>
            <a:off x="8373085" y="3598922"/>
            <a:ext cx="1329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Kısa sessizlikleri </a:t>
            </a:r>
            <a:r>
              <a:rPr lang="tr-TR" sz="1200" b="1" dirty="0" err="1" smtClean="0"/>
              <a:t>tolare</a:t>
            </a:r>
            <a:r>
              <a:rPr lang="tr-TR" sz="1200" b="1" dirty="0" smtClean="0"/>
              <a:t> edin</a:t>
            </a:r>
            <a:endParaRPr lang="tr-TR" sz="1200" b="1" dirty="0"/>
          </a:p>
        </p:txBody>
      </p:sp>
      <p:sp>
        <p:nvSpPr>
          <p:cNvPr id="76" name="Metin kutusu 75"/>
          <p:cNvSpPr txBox="1"/>
          <p:nvPr/>
        </p:nvSpPr>
        <p:spPr>
          <a:xfrm>
            <a:off x="9880009" y="3519250"/>
            <a:ext cx="1798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smtClean="0"/>
              <a:t>Havada kalan </a:t>
            </a:r>
          </a:p>
          <a:p>
            <a:pPr algn="ctr"/>
            <a:r>
              <a:rPr lang="tr-TR" sz="1400" b="1" dirty="0" smtClean="0"/>
              <a:t>sorularını cevaplayın</a:t>
            </a:r>
            <a:endParaRPr lang="tr-TR" sz="1400" b="1" dirty="0"/>
          </a:p>
        </p:txBody>
      </p:sp>
      <p:sp>
        <p:nvSpPr>
          <p:cNvPr id="77" name="Bulut 76"/>
          <p:cNvSpPr/>
          <p:nvPr/>
        </p:nvSpPr>
        <p:spPr>
          <a:xfrm>
            <a:off x="5043129" y="4486690"/>
            <a:ext cx="1322908" cy="73127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2" name="Bulut 81"/>
          <p:cNvSpPr/>
          <p:nvPr/>
        </p:nvSpPr>
        <p:spPr>
          <a:xfrm>
            <a:off x="6736828" y="4480294"/>
            <a:ext cx="1277460" cy="75073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3" name="Bulut 82"/>
          <p:cNvSpPr/>
          <p:nvPr/>
        </p:nvSpPr>
        <p:spPr>
          <a:xfrm>
            <a:off x="8432017" y="4379414"/>
            <a:ext cx="1310185" cy="76146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4" name="Bulut 83"/>
          <p:cNvSpPr/>
          <p:nvPr/>
        </p:nvSpPr>
        <p:spPr>
          <a:xfrm>
            <a:off x="6699727" y="2609740"/>
            <a:ext cx="1277460" cy="73991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5" name="Metin kutusu 84"/>
          <p:cNvSpPr txBox="1"/>
          <p:nvPr/>
        </p:nvSpPr>
        <p:spPr>
          <a:xfrm>
            <a:off x="6798287" y="2701252"/>
            <a:ext cx="1035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Açık uçlu sorular</a:t>
            </a:r>
            <a:endParaRPr lang="tr-TR" sz="1600" b="1" dirty="0"/>
          </a:p>
        </p:txBody>
      </p:sp>
      <p:sp>
        <p:nvSpPr>
          <p:cNvPr id="86" name="Metin kutusu 85"/>
          <p:cNvSpPr txBox="1"/>
          <p:nvPr/>
        </p:nvSpPr>
        <p:spPr>
          <a:xfrm>
            <a:off x="5156430" y="4648934"/>
            <a:ext cx="11327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Tekrarlama </a:t>
            </a:r>
            <a:endParaRPr lang="tr-TR" sz="1600" b="1" dirty="0"/>
          </a:p>
        </p:txBody>
      </p:sp>
      <p:sp>
        <p:nvSpPr>
          <p:cNvPr id="87" name="Metin kutusu 86"/>
          <p:cNvSpPr txBox="1"/>
          <p:nvPr/>
        </p:nvSpPr>
        <p:spPr>
          <a:xfrm>
            <a:off x="6902774" y="4645564"/>
            <a:ext cx="1267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Açımlama</a:t>
            </a:r>
            <a:endParaRPr lang="tr-TR" sz="1600" b="1" dirty="0"/>
          </a:p>
        </p:txBody>
      </p:sp>
      <p:sp>
        <p:nvSpPr>
          <p:cNvPr id="88" name="Metin kutusu 87"/>
          <p:cNvSpPr txBox="1"/>
          <p:nvPr/>
        </p:nvSpPr>
        <p:spPr>
          <a:xfrm>
            <a:off x="8588352" y="4590867"/>
            <a:ext cx="994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Yansıtma </a:t>
            </a:r>
            <a:endParaRPr lang="tr-TR" sz="1600" b="1" dirty="0"/>
          </a:p>
        </p:txBody>
      </p:sp>
      <p:sp>
        <p:nvSpPr>
          <p:cNvPr id="89" name="Bulut 88"/>
          <p:cNvSpPr/>
          <p:nvPr/>
        </p:nvSpPr>
        <p:spPr>
          <a:xfrm>
            <a:off x="5083506" y="5360500"/>
            <a:ext cx="1295349" cy="72990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3" name="Metin kutusu 92"/>
          <p:cNvSpPr txBox="1"/>
          <p:nvPr/>
        </p:nvSpPr>
        <p:spPr>
          <a:xfrm>
            <a:off x="5017037" y="5449738"/>
            <a:ext cx="13313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err="1" smtClean="0"/>
              <a:t>Empatik</a:t>
            </a:r>
            <a:r>
              <a:rPr lang="tr-TR" sz="1600" b="1" dirty="0" smtClean="0"/>
              <a:t> cevaplama</a:t>
            </a:r>
            <a:endParaRPr lang="tr-TR" sz="1600" b="1" dirty="0"/>
          </a:p>
        </p:txBody>
      </p:sp>
      <p:sp>
        <p:nvSpPr>
          <p:cNvPr id="94" name="Bulut 93"/>
          <p:cNvSpPr/>
          <p:nvPr/>
        </p:nvSpPr>
        <p:spPr>
          <a:xfrm>
            <a:off x="4934224" y="1863141"/>
            <a:ext cx="1264892" cy="6832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5" name="Metin kutusu 94"/>
          <p:cNvSpPr txBox="1"/>
          <p:nvPr/>
        </p:nvSpPr>
        <p:spPr>
          <a:xfrm>
            <a:off x="5043129" y="1889034"/>
            <a:ext cx="1033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Giriş Tanışma </a:t>
            </a:r>
            <a:endParaRPr lang="tr-TR" sz="1600" b="1" dirty="0"/>
          </a:p>
        </p:txBody>
      </p:sp>
      <p:sp>
        <p:nvSpPr>
          <p:cNvPr id="96" name="Bulut 95"/>
          <p:cNvSpPr/>
          <p:nvPr/>
        </p:nvSpPr>
        <p:spPr>
          <a:xfrm>
            <a:off x="6587271" y="1863141"/>
            <a:ext cx="1259046" cy="6832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7" name="Metin kutusu 96"/>
          <p:cNvSpPr txBox="1"/>
          <p:nvPr/>
        </p:nvSpPr>
        <p:spPr>
          <a:xfrm>
            <a:off x="6772431" y="2022106"/>
            <a:ext cx="9880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/>
              <a:t>Oturma </a:t>
            </a:r>
            <a:endParaRPr lang="tr-TR" sz="1600" b="1" dirty="0"/>
          </a:p>
        </p:txBody>
      </p:sp>
      <p:sp>
        <p:nvSpPr>
          <p:cNvPr id="98" name="Bulut 97"/>
          <p:cNvSpPr/>
          <p:nvPr/>
        </p:nvSpPr>
        <p:spPr>
          <a:xfrm>
            <a:off x="8191124" y="1820871"/>
            <a:ext cx="1271004" cy="7758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9" name="Metin kutusu 98"/>
          <p:cNvSpPr txBox="1"/>
          <p:nvPr/>
        </p:nvSpPr>
        <p:spPr>
          <a:xfrm>
            <a:off x="8311084" y="1863141"/>
            <a:ext cx="1122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/>
              <a:t>Pozisyon </a:t>
            </a:r>
          </a:p>
          <a:p>
            <a:pPr algn="ctr"/>
            <a:r>
              <a:rPr lang="tr-TR" sz="1600" b="1" dirty="0" smtClean="0"/>
              <a:t>Beden dili</a:t>
            </a:r>
            <a:endParaRPr lang="tr-TR" sz="16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77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Soru sorma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Hasta sahibine zor sorulardan birini sorduğunuzda yanıt alamazsanız, sorunun etrafında dolaşın, tekrar konuya dönün ve ikinci kez sorduğunuzda soruyu biraz farklılaştırın.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175408" y="3816628"/>
            <a:ext cx="3014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(Desmond ve </a:t>
            </a:r>
            <a:r>
              <a:rPr lang="tr-TR" dirty="0" err="1"/>
              <a:t>Copeland</a:t>
            </a:r>
            <a:r>
              <a:rPr lang="tr-TR" dirty="0"/>
              <a:t>, 2010)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1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Açıklama yapma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611190"/>
            <a:ext cx="9126415" cy="4660655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Anlaşılır ve açık olun.</a:t>
            </a:r>
          </a:p>
          <a:p>
            <a:r>
              <a:rPr lang="tr-TR" dirty="0" smtClean="0"/>
              <a:t>Terminolojiden kaçının.</a:t>
            </a:r>
          </a:p>
          <a:p>
            <a:r>
              <a:rPr lang="tr-TR" dirty="0" smtClean="0"/>
              <a:t>Aşırı bilgi yüklemekten kaçının.</a:t>
            </a:r>
          </a:p>
          <a:p>
            <a:r>
              <a:rPr lang="tr-TR" dirty="0" smtClean="0"/>
              <a:t>Her cümleden bir temel bilgi verin.</a:t>
            </a:r>
          </a:p>
          <a:p>
            <a:r>
              <a:rPr lang="tr-TR" dirty="0" smtClean="0"/>
              <a:t>Bilginin hasta sahibi tarafından içselleştirilmesini durup bekleyin.</a:t>
            </a:r>
          </a:p>
          <a:p>
            <a:r>
              <a:rPr lang="tr-TR" dirty="0" smtClean="0"/>
              <a:t>Açıklamalar için zaman ayırın.</a:t>
            </a:r>
          </a:p>
          <a:p>
            <a:r>
              <a:rPr lang="tr-TR" dirty="0" smtClean="0"/>
              <a:t>Muayene sırasında konuşun.</a:t>
            </a:r>
          </a:p>
          <a:p>
            <a:r>
              <a:rPr lang="tr-TR" dirty="0" smtClean="0"/>
              <a:t>Basit benzetmelerden yararlanın. </a:t>
            </a:r>
          </a:p>
          <a:p>
            <a:r>
              <a:rPr lang="tr-TR" dirty="0" smtClean="0"/>
              <a:t>Görsel materyal kullanın.</a:t>
            </a:r>
          </a:p>
          <a:p>
            <a:r>
              <a:rPr lang="tr-TR" dirty="0" smtClean="0"/>
              <a:t>Basit istatistikler verin.</a:t>
            </a:r>
          </a:p>
          <a:p>
            <a:r>
              <a:rPr lang="tr-TR" dirty="0" smtClean="0"/>
              <a:t>Önemli noktaları göz teması kurarak vurgulayın.</a:t>
            </a:r>
          </a:p>
          <a:p>
            <a:r>
              <a:rPr lang="tr-TR" dirty="0" smtClean="0"/>
              <a:t>Aynı bilgiyi farklı şekilde birkaç kez daha söyleyin.</a:t>
            </a:r>
          </a:p>
          <a:p>
            <a:r>
              <a:rPr lang="tr-TR" dirty="0" smtClean="0"/>
              <a:t>Başka hastalarının başarı öykülerinden bahsedin.</a:t>
            </a:r>
          </a:p>
          <a:p>
            <a:r>
              <a:rPr lang="tr-TR" dirty="0" smtClean="0"/>
              <a:t>Anlayıp anlamadığını, başka sorusu olup olmadığını kontrol edin.</a:t>
            </a:r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642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Jargon kullanımı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Medikal terminoloji=yabancı dil</a:t>
            </a:r>
          </a:p>
          <a:p>
            <a:pPr marL="0" indent="0">
              <a:buNone/>
            </a:pPr>
            <a:r>
              <a:rPr lang="tr-TR" dirty="0" smtClean="0"/>
              <a:t>Jargon=statü (hekim aktif-hasta sahibi pasif)</a:t>
            </a:r>
          </a:p>
          <a:p>
            <a:pPr marL="0" indent="0">
              <a:buNone/>
            </a:pPr>
            <a:r>
              <a:rPr lang="tr-TR" dirty="0" smtClean="0"/>
              <a:t>Bazen hasta sahiplerini kızdırabilir.</a:t>
            </a:r>
          </a:p>
          <a:p>
            <a:pPr marL="0" indent="0">
              <a:buNone/>
            </a:pPr>
            <a:r>
              <a:rPr lang="tr-TR" dirty="0" smtClean="0"/>
              <a:t>Bazen hasta sahipleri o konuda uzman olduğunuzu düşünür.</a:t>
            </a:r>
          </a:p>
          <a:p>
            <a:pPr marL="0" indent="0">
              <a:buNone/>
            </a:pPr>
            <a:r>
              <a:rPr lang="tr-TR" dirty="0" smtClean="0"/>
              <a:t>Jargonu anlaşılır hale getirin. Önce basit, anlaması kolay terimleri; sonra tıbbi terimleri kullanın.</a:t>
            </a:r>
          </a:p>
          <a:p>
            <a:pPr marL="0" indent="0">
              <a:buNone/>
            </a:pPr>
            <a:r>
              <a:rPr lang="tr-TR" dirty="0" smtClean="0"/>
              <a:t>Ne zaman jargon kullanacağınıza hasta sahibinin eğitim durumuna göre siz karar verin.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9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Görüşmenin sonlandırılması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1243553" cy="4351338"/>
          </a:xfrm>
        </p:spPr>
        <p:txBody>
          <a:bodyPr/>
          <a:lstStyle/>
          <a:p>
            <a:r>
              <a:rPr lang="tr-TR" dirty="0" smtClean="0"/>
              <a:t>Bir iyi dilek cümlesi kurun: Umarım daha iyi hissedersiniz…</a:t>
            </a:r>
          </a:p>
          <a:p>
            <a:r>
              <a:rPr lang="tr-TR" dirty="0" smtClean="0"/>
              <a:t>Hastanızın-hasta sahibinizin adını yineleyin…</a:t>
            </a:r>
          </a:p>
          <a:p>
            <a:r>
              <a:rPr lang="tr-TR" dirty="0" smtClean="0"/>
              <a:t>Hasta sahibiniz için uygunsa tokalaşın…</a:t>
            </a:r>
          </a:p>
          <a:p>
            <a:r>
              <a:rPr lang="tr-TR" dirty="0" smtClean="0"/>
              <a:t>Bir sonraki aşama hakkında bilgi verin…</a:t>
            </a:r>
          </a:p>
          <a:p>
            <a:r>
              <a:rPr lang="tr-TR" dirty="0" smtClean="0"/>
              <a:t>Hastanızı ve hasta sahibinizi görmekten memnun olduğunuzu söyleyin…</a:t>
            </a:r>
          </a:p>
          <a:p>
            <a:r>
              <a:rPr lang="tr-TR" dirty="0" smtClean="0"/>
              <a:t>Hastanızı ve hasta sahibinizi kapıya kadar geçirin…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68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GÖRÜŞME SIRASINDA VETERİNER HEKİMLERE ÖNERİLER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0" y="1790681"/>
            <a:ext cx="5512067" cy="4023360"/>
          </a:xfrm>
        </p:spPr>
        <p:txBody>
          <a:bodyPr>
            <a:normAutofit fontScale="77500" lnSpcReduction="20000"/>
          </a:bodyPr>
          <a:lstStyle/>
          <a:p>
            <a:endParaRPr lang="tr-TR" dirty="0" smtClean="0"/>
          </a:p>
          <a:p>
            <a:pPr algn="r"/>
            <a:r>
              <a:rPr lang="tr-TR" b="1" dirty="0" smtClean="0">
                <a:solidFill>
                  <a:srgbClr val="C00000"/>
                </a:solidFill>
              </a:rPr>
              <a:t>Empati kurun.</a:t>
            </a:r>
          </a:p>
          <a:p>
            <a:pPr algn="r"/>
            <a:r>
              <a:rPr lang="tr-TR" b="1" dirty="0" smtClean="0"/>
              <a:t>Hasta sahibinin duygularını ifade etmesini sağlayın.</a:t>
            </a:r>
          </a:p>
          <a:p>
            <a:pPr algn="r"/>
            <a:r>
              <a:rPr lang="tr-TR" b="1" dirty="0" smtClean="0">
                <a:solidFill>
                  <a:srgbClr val="C00000"/>
                </a:solidFill>
              </a:rPr>
              <a:t>Beden dilinizi kullanın.</a:t>
            </a:r>
          </a:p>
          <a:p>
            <a:pPr algn="r"/>
            <a:r>
              <a:rPr lang="tr-TR" b="1" dirty="0" smtClean="0"/>
              <a:t>Ne dediğinizi duyun.</a:t>
            </a:r>
          </a:p>
          <a:p>
            <a:pPr algn="r"/>
            <a:r>
              <a:rPr lang="tr-TR" b="1" dirty="0" smtClean="0">
                <a:solidFill>
                  <a:srgbClr val="C00000"/>
                </a:solidFill>
              </a:rPr>
              <a:t>Kağıt mendil bulundurun.</a:t>
            </a:r>
          </a:p>
          <a:p>
            <a:pPr algn="r"/>
            <a:r>
              <a:rPr lang="tr-TR" b="1" dirty="0" smtClean="0"/>
              <a:t>Bir bardak su ikram edin.</a:t>
            </a:r>
          </a:p>
          <a:p>
            <a:pPr algn="r"/>
            <a:r>
              <a:rPr lang="tr-TR" b="1" dirty="0" smtClean="0">
                <a:solidFill>
                  <a:srgbClr val="C00000"/>
                </a:solidFill>
              </a:rPr>
              <a:t>İlk tepkisini verebilmesi için zaman tanıyın.</a:t>
            </a:r>
          </a:p>
          <a:p>
            <a:pPr algn="r"/>
            <a:r>
              <a:rPr lang="tr-TR" b="1" dirty="0" smtClean="0"/>
              <a:t>Hasta sahibinin anlattıklarını özetleyin.</a:t>
            </a:r>
          </a:p>
          <a:p>
            <a:pPr algn="r"/>
            <a:r>
              <a:rPr lang="tr-TR" b="1" dirty="0" smtClean="0">
                <a:solidFill>
                  <a:srgbClr val="C00000"/>
                </a:solidFill>
              </a:rPr>
              <a:t>Gelecek planı yapın.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598644" y="2151426"/>
            <a:ext cx="6432884" cy="356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b="1" dirty="0"/>
              <a:t>Tıbbi terimlerden uzak durun. 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b="1" dirty="0">
                <a:solidFill>
                  <a:srgbClr val="C00000"/>
                </a:solidFill>
              </a:rPr>
              <a:t>Açık ve net konuşun.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b="1" dirty="0"/>
              <a:t>Kısa cümleler kurun.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b="1" dirty="0">
                <a:solidFill>
                  <a:srgbClr val="C00000"/>
                </a:solidFill>
              </a:rPr>
              <a:t>Söylediklerinizi anlayıp anlamadığını test edin.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b="1" dirty="0"/>
              <a:t>Kaygılarını sorgulayın ve önemseyin.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b="1" dirty="0" smtClean="0">
                <a:solidFill>
                  <a:srgbClr val="C00000"/>
                </a:solidFill>
              </a:rPr>
              <a:t>Hasta sahibine </a:t>
            </a:r>
            <a:r>
              <a:rPr lang="tr-TR" sz="2000" b="1" dirty="0">
                <a:solidFill>
                  <a:srgbClr val="C00000"/>
                </a:solidFill>
              </a:rPr>
              <a:t>istediği kadar bilgi ve detay verin.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b="1" dirty="0"/>
              <a:t>Tedavi planınızı ve seçenekleri açıklayın.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</a:pPr>
            <a:r>
              <a:rPr lang="tr-TR" sz="2000" b="1" dirty="0">
                <a:solidFill>
                  <a:srgbClr val="C00000"/>
                </a:solidFill>
              </a:rPr>
              <a:t>En iyiyi umut edin ama en kötüye göre tedaviyi planlayın.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7" t="9925" r="9889" b="17774"/>
          <a:stretch/>
        </p:blipFill>
        <p:spPr>
          <a:xfrm flipH="1">
            <a:off x="5790550" y="2979488"/>
            <a:ext cx="2341513" cy="1189414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C00000"/>
                </a:solidFill>
              </a:rPr>
              <a:t>Psikososyal</a:t>
            </a:r>
            <a:r>
              <a:rPr lang="tr-TR" b="1" dirty="0" smtClean="0">
                <a:solidFill>
                  <a:srgbClr val="C00000"/>
                </a:solidFill>
              </a:rPr>
              <a:t> iletişimi kuvvetlendirmek için;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 temasını koruyun.</a:t>
            </a:r>
          </a:p>
          <a:p>
            <a:r>
              <a:rPr lang="tr-TR" dirty="0" smtClean="0"/>
              <a:t>Fiziksel engelleri kaldırın.</a:t>
            </a:r>
          </a:p>
          <a:p>
            <a:r>
              <a:rPr lang="tr-TR" dirty="0" smtClean="0"/>
              <a:t>Hareket etmeyi bırakın.</a:t>
            </a:r>
          </a:p>
          <a:p>
            <a:r>
              <a:rPr lang="tr-TR" dirty="0" smtClean="0"/>
              <a:t>Konuşmanızı yavaşlatın.</a:t>
            </a:r>
          </a:p>
          <a:p>
            <a:r>
              <a:rPr lang="tr-TR" dirty="0" smtClean="0"/>
              <a:t>Denetlemeyi sonraya bırakın.</a:t>
            </a:r>
          </a:p>
          <a:p>
            <a:r>
              <a:rPr lang="tr-TR" dirty="0" smtClean="0"/>
              <a:t>Hasta sahibinin asıl kaygısını sözel olarak doğrulayın.</a:t>
            </a:r>
          </a:p>
          <a:p>
            <a:r>
              <a:rPr lang="tr-TR" dirty="0" smtClean="0"/>
              <a:t>Gizli kaygıları derinlemesine inceleyin.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411" y="1825625"/>
            <a:ext cx="3363450" cy="2195390"/>
          </a:xfrm>
          <a:prstGeom prst="rect">
            <a:avLst/>
          </a:prstGeom>
        </p:spPr>
      </p:pic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658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68585" y="410368"/>
            <a:ext cx="9054830" cy="1325563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Hastalık öyküsü alırken dikkat etmeniz gereken kurallar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2222" y="2184038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Her zaman ilk önce çevreyi uygun hale getirin, kendinizi ve görevinizi tanıtarak başlayın.</a:t>
            </a:r>
          </a:p>
          <a:p>
            <a:pPr algn="just"/>
            <a:r>
              <a:rPr lang="tr-TR" dirty="0" smtClean="0"/>
              <a:t>Hasta sahibine soru sormak ve bilgi almak için izin isteyin.</a:t>
            </a:r>
          </a:p>
          <a:p>
            <a:pPr algn="just"/>
            <a:r>
              <a:rPr lang="tr-TR" dirty="0" smtClean="0"/>
              <a:t>Öncelikle hastanın cinsiyeti, yaşı, aşı durumu, geçirdiği hastalıklar, kullandığı ilaçlar gibi temel bilgileri öğrenin.</a:t>
            </a:r>
          </a:p>
          <a:p>
            <a:pPr algn="just"/>
            <a:r>
              <a:rPr lang="tr-TR" dirty="0" smtClean="0"/>
              <a:t>Önceki hastalık hikayesiyle ilgili «tanıyı, tanının konulduğu tarihi ve tedavi yöntemini» doğru olarak öğrenin.</a:t>
            </a:r>
          </a:p>
          <a:p>
            <a:pPr algn="just"/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9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9105090" y="6350710"/>
            <a:ext cx="240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Lloyd, </a:t>
            </a:r>
            <a:r>
              <a:rPr lang="tr-TR" dirty="0" err="1" smtClean="0"/>
              <a:t>Craig</a:t>
            </a:r>
            <a:r>
              <a:rPr lang="tr-TR" dirty="0" smtClean="0"/>
              <a:t> (2007)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192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744</Words>
  <Application>Microsoft Office PowerPoint</Application>
  <PresentationFormat>Geniş ekran</PresentationFormat>
  <Paragraphs>154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PowerPoint Sunusu</vt:lpstr>
      <vt:lpstr>VETERİNER HEKİM-HASTA SAHİBİ GÖRÜŞMESİNİN TEMEL BASAMAKLARI</vt:lpstr>
      <vt:lpstr>Soru sorma</vt:lpstr>
      <vt:lpstr>Açıklama yapma</vt:lpstr>
      <vt:lpstr>Jargon kullanımı</vt:lpstr>
      <vt:lpstr>Görüşmenin sonlandırılması</vt:lpstr>
      <vt:lpstr>GÖRÜŞME SIRASINDA VETERİNER HEKİMLERE ÖNERİLER</vt:lpstr>
      <vt:lpstr>Psikososyal iletişimi kuvvetlendirmek için;</vt:lpstr>
      <vt:lpstr>Hastalık öyküsü alırken dikkat etmeniz gereken kurallar</vt:lpstr>
      <vt:lpstr>Hastalık öyküsü alırken yapmamanız gerekenler</vt:lpstr>
      <vt:lpstr>Sorulması gerekenler</vt:lpstr>
      <vt:lpstr>PowerPoint Sunusu</vt:lpstr>
      <vt:lpstr>Diğer önemli öneriler</vt:lpstr>
      <vt:lpstr>Başarılı bir hasta öyküsü almak için gereken beş temel beceri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Nigar</dc:creator>
  <cp:lastModifiedBy>Nigar</cp:lastModifiedBy>
  <cp:revision>1</cp:revision>
  <dcterms:created xsi:type="dcterms:W3CDTF">2019-12-29T20:24:02Z</dcterms:created>
  <dcterms:modified xsi:type="dcterms:W3CDTF">2019-12-29T20:27:02Z</dcterms:modified>
</cp:coreProperties>
</file>