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7" r:id="rId3"/>
    <p:sldId id="266" r:id="rId4"/>
    <p:sldId id="282" r:id="rId5"/>
    <p:sldId id="283" r:id="rId6"/>
    <p:sldId id="284" r:id="rId7"/>
    <p:sldId id="285" r:id="rId8"/>
    <p:sldId id="286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TEMEL BEKLENTİ ETKİSİ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Adeta </a:t>
            </a:r>
            <a:r>
              <a:rPr lang="tr-TR" dirty="0"/>
              <a:t>bir bilgisayar gibi işleyen insan beyni, </a:t>
            </a:r>
            <a:r>
              <a:rPr lang="tr-TR" dirty="0" smtClean="0"/>
              <a:t>çok </a:t>
            </a:r>
            <a:r>
              <a:rPr lang="tr-TR" dirty="0"/>
              <a:t>daha karmaşık bir </a:t>
            </a:r>
            <a:r>
              <a:rPr lang="tr-TR" dirty="0" smtClean="0"/>
              <a:t>bilgi işlem </a:t>
            </a:r>
            <a:r>
              <a:rPr lang="tr-TR" dirty="0"/>
              <a:t>mekanizmasına </a:t>
            </a:r>
            <a:r>
              <a:rPr lang="tr-TR" dirty="0" smtClean="0"/>
              <a:t>sahiptir. Bu noktada en kestirme, en az zaman ve çaba gerektiren bilgi işleme yolu olan  sınıflandırma sürecinden geçilmektedir (Demirtaş-Madran, </a:t>
            </a:r>
            <a:r>
              <a:rPr lang="tr-TR" dirty="0"/>
              <a:t>2012).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Sınıflandırma </a:t>
            </a:r>
            <a:r>
              <a:rPr lang="tr-TR" b="1" dirty="0"/>
              <a:t>Nedir?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İnsanoğlu gördüğü her bir nesneyi tek tek değerlendirmeye almak yerine, </a:t>
            </a:r>
            <a:r>
              <a:rPr lang="tr-TR" dirty="0" smtClean="0"/>
              <a:t>daha önce </a:t>
            </a:r>
            <a:r>
              <a:rPr lang="tr-TR" dirty="0"/>
              <a:t>gördüğü, tanıdığı nesneleri belirli ölçütler çerçevesinde </a:t>
            </a:r>
            <a:r>
              <a:rPr lang="tr-TR" dirty="0" smtClean="0"/>
              <a:t>sınıflandırarak algılama </a:t>
            </a:r>
            <a:r>
              <a:rPr lang="tr-TR" dirty="0"/>
              <a:t>yolunu seçer</a:t>
            </a:r>
            <a:r>
              <a:rPr lang="tr-TR" dirty="0" smtClean="0"/>
              <a:t>. Aynı işlemi insanları algılarken de gerçekleştirir. Bu süreç «sosyal sınıflandırma» olarak bilinir (Demirtaş-Madran, </a:t>
            </a:r>
            <a:r>
              <a:rPr lang="tr-TR" dirty="0"/>
              <a:t>2012).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81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Sosyal Sınıflandırma </a:t>
            </a:r>
            <a:r>
              <a:rPr lang="tr-TR" b="1" dirty="0"/>
              <a:t>Nedir?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İki </a:t>
            </a:r>
            <a:r>
              <a:rPr lang="tr-TR" dirty="0"/>
              <a:t>ya da daha fazla bireyi ortak özellikleri çerçevesinde, her </a:t>
            </a:r>
            <a:r>
              <a:rPr lang="tr-TR" dirty="0" smtClean="0"/>
              <a:t>birini benzer </a:t>
            </a:r>
            <a:r>
              <a:rPr lang="tr-TR" dirty="0"/>
              <a:t>şekilde algılayıp, her birine bu algı doğrultusunda benzer </a:t>
            </a:r>
            <a:r>
              <a:rPr lang="tr-TR" dirty="0" smtClean="0"/>
              <a:t>tepkiler vermek </a:t>
            </a:r>
            <a:r>
              <a:rPr lang="tr-TR" dirty="0"/>
              <a:t>için </a:t>
            </a:r>
            <a:r>
              <a:rPr lang="tr-TR" dirty="0" smtClean="0"/>
              <a:t>sınıflandırmak/gruplandırmaktır (</a:t>
            </a:r>
            <a:r>
              <a:rPr lang="tr-TR" dirty="0"/>
              <a:t>Demirtaş-Madran</a:t>
            </a:r>
            <a:r>
              <a:rPr lang="tr-TR" dirty="0" smtClean="0"/>
              <a:t>, </a:t>
            </a:r>
            <a:r>
              <a:rPr lang="tr-TR" dirty="0"/>
              <a:t>2012).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96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32113" y="124774"/>
            <a:ext cx="8150087" cy="623157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Sosyal Sınıflandırma Sürecinin Sonuçları?</a:t>
            </a:r>
            <a:endParaRPr lang="tr-TR" b="1" dirty="0"/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endParaRPr lang="tr-TR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endParaRPr lang="tr-TR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endParaRPr lang="tr-TR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endParaRPr lang="tr-TR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sz="2100" dirty="0" smtClean="0"/>
              <a:t>                                                                   (Demirtaş-Madran, </a:t>
            </a:r>
            <a:r>
              <a:rPr lang="tr-TR" sz="2100" dirty="0"/>
              <a:t>2012</a:t>
            </a:r>
            <a:r>
              <a:rPr lang="tr-TR" sz="2100" dirty="0" smtClean="0"/>
              <a:t>)    </a:t>
            </a:r>
            <a:endParaRPr lang="tr-TR" sz="21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025926" y="1160814"/>
            <a:ext cx="2653748" cy="725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Sınıflandırma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Sağ Ok 3"/>
          <p:cNvSpPr/>
          <p:nvPr/>
        </p:nvSpPr>
        <p:spPr>
          <a:xfrm>
            <a:off x="4873486" y="1365507"/>
            <a:ext cx="1033670" cy="2335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6294781" y="1130578"/>
            <a:ext cx="2653748" cy="725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Sosyal Sınıflandırma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294781" y="2421687"/>
            <a:ext cx="2653748" cy="725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Kalıpyargılar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9" name="Aşağı Ok 8"/>
          <p:cNvSpPr/>
          <p:nvPr/>
        </p:nvSpPr>
        <p:spPr>
          <a:xfrm>
            <a:off x="7439295" y="1886370"/>
            <a:ext cx="192157" cy="5391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6304578" y="3663462"/>
            <a:ext cx="2653748" cy="725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Kişilerarası Beklentiler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2426" y="3136078"/>
            <a:ext cx="225572" cy="5547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2426" y="4352227"/>
            <a:ext cx="225572" cy="554784"/>
          </a:xfrm>
          <a:prstGeom prst="rect">
            <a:avLst/>
          </a:prstGeom>
        </p:spPr>
      </p:pic>
      <p:sp>
        <p:nvSpPr>
          <p:cNvPr id="15" name="Dikdörtgen 14"/>
          <p:cNvSpPr/>
          <p:nvPr/>
        </p:nvSpPr>
        <p:spPr>
          <a:xfrm>
            <a:off x="6258338" y="4905237"/>
            <a:ext cx="2653748" cy="725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Kendini Gerçekleştiren Kehanet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02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719470" y="1077808"/>
            <a:ext cx="9054548" cy="374266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2400" b="1" dirty="0" smtClean="0"/>
              <a:t>Temel Beklenti Etkisi</a:t>
            </a:r>
            <a:endParaRPr lang="tr-TR" sz="2400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 smtClean="0"/>
              <a:t>Bazı insanlar </a:t>
            </a:r>
            <a:r>
              <a:rPr lang="tr-TR" sz="2400" dirty="0"/>
              <a:t>başka insanlara ‘beklentilerine uygun </a:t>
            </a:r>
            <a:r>
              <a:rPr lang="tr-TR" sz="2400" dirty="0" smtClean="0"/>
              <a:t>davranmalarını sağlayacak </a:t>
            </a:r>
            <a:r>
              <a:rPr lang="tr-TR" sz="2400" dirty="0"/>
              <a:t>şekilde’ </a:t>
            </a:r>
            <a:r>
              <a:rPr lang="tr-TR" sz="2400" dirty="0" smtClean="0"/>
              <a:t>davranabilirler. Diğer </a:t>
            </a:r>
            <a:r>
              <a:rPr lang="tr-TR" sz="2400" dirty="0"/>
              <a:t>insanları sosyal sınıflara ayırarak </a:t>
            </a:r>
            <a:r>
              <a:rPr lang="tr-TR" sz="2400" dirty="0" smtClean="0"/>
              <a:t>algılayabilir, </a:t>
            </a:r>
            <a:r>
              <a:rPr lang="tr-TR" sz="2400" dirty="0"/>
              <a:t>ait </a:t>
            </a:r>
            <a:r>
              <a:rPr lang="tr-TR" sz="2400" dirty="0" smtClean="0"/>
              <a:t>oldukları sosyal </a:t>
            </a:r>
            <a:r>
              <a:rPr lang="tr-TR" sz="2400" dirty="0"/>
              <a:t>sınıfı temel alarak onlar hakkında çeşitli </a:t>
            </a:r>
            <a:r>
              <a:rPr lang="tr-TR" sz="2400" dirty="0" err="1"/>
              <a:t>kalıpyargılar</a:t>
            </a:r>
            <a:r>
              <a:rPr lang="tr-TR" sz="2400" dirty="0"/>
              <a:t> </a:t>
            </a:r>
            <a:r>
              <a:rPr lang="tr-TR" sz="2400" dirty="0" smtClean="0"/>
              <a:t>oluşturabilirler. Bu </a:t>
            </a:r>
            <a:r>
              <a:rPr lang="tr-TR" sz="2400" dirty="0" err="1" smtClean="0"/>
              <a:t>kalıpyargılar</a:t>
            </a:r>
            <a:r>
              <a:rPr lang="tr-TR" sz="2400" dirty="0" smtClean="0"/>
              <a:t> </a:t>
            </a:r>
            <a:r>
              <a:rPr lang="tr-TR" sz="2400" dirty="0"/>
              <a:t>da hedef grup üyelerine ilişkin birçok </a:t>
            </a:r>
            <a:r>
              <a:rPr lang="tr-TR" sz="2400" dirty="0" smtClean="0"/>
              <a:t>beklentiyi içerir. </a:t>
            </a:r>
            <a:r>
              <a:rPr lang="tr-TR" sz="2400" dirty="0"/>
              <a:t>İşte sözü edilen bu beklentiler </a:t>
            </a:r>
            <a:r>
              <a:rPr lang="tr-TR" sz="2400" dirty="0" smtClean="0"/>
              <a:t>de </a:t>
            </a:r>
            <a:r>
              <a:rPr lang="tr-TR" sz="2400" dirty="0"/>
              <a:t>hem </a:t>
            </a:r>
            <a:r>
              <a:rPr lang="tr-TR" sz="2400" dirty="0" smtClean="0"/>
              <a:t>algılayıcının </a:t>
            </a:r>
            <a:r>
              <a:rPr lang="tr-TR" sz="2400" dirty="0"/>
              <a:t>kendi davranışını, hem de davranışsal uyum yoluyla hedef kişi ya da </a:t>
            </a:r>
            <a:r>
              <a:rPr lang="tr-TR" sz="2400" dirty="0" smtClean="0"/>
              <a:t>kişilerin davranışını etkileyebilir (</a:t>
            </a:r>
            <a:r>
              <a:rPr lang="tr-TR" sz="2400" dirty="0" smtClean="0"/>
              <a:t>Demirtaş-Madran</a:t>
            </a:r>
            <a:r>
              <a:rPr lang="tr-TR" sz="2400" dirty="0" smtClean="0"/>
              <a:t>, </a:t>
            </a:r>
            <a:r>
              <a:rPr lang="tr-TR" sz="2400" dirty="0"/>
              <a:t>2012).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56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Temel Beklenti Etkisi</a:t>
            </a:r>
            <a:endParaRPr lang="tr-TR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Temel beklenti etkisini, ilk olarak toplum bilimci Robert </a:t>
            </a:r>
            <a:r>
              <a:rPr lang="tr-TR" dirty="0" err="1" smtClean="0"/>
              <a:t>Merton</a:t>
            </a:r>
            <a:r>
              <a:rPr lang="tr-TR" dirty="0" smtClean="0"/>
              <a:t> (1948</a:t>
            </a:r>
            <a:r>
              <a:rPr lang="tr-TR" dirty="0"/>
              <a:t>) ele almış, bu sürece ‘kendini gerçekleştiren kehanet’ adını </a:t>
            </a:r>
            <a:r>
              <a:rPr lang="tr-TR" dirty="0" smtClean="0"/>
              <a:t>vermiştir </a:t>
            </a:r>
            <a:r>
              <a:rPr lang="tr-TR" dirty="0"/>
              <a:t>(</a:t>
            </a:r>
            <a:r>
              <a:rPr lang="tr-TR" dirty="0" smtClean="0"/>
              <a:t>Demirtaş-Madran</a:t>
            </a:r>
            <a:r>
              <a:rPr lang="tr-TR" dirty="0" smtClean="0"/>
              <a:t>, </a:t>
            </a:r>
            <a:r>
              <a:rPr lang="tr-TR" dirty="0"/>
              <a:t>2012).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36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305338" y="3348037"/>
            <a:ext cx="9144000" cy="294343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/>
              <a:t>YARARLANILAN KAYNAKLAR</a:t>
            </a:r>
            <a:br>
              <a:rPr lang="tr-TR" dirty="0" smtClean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Demirtaş-Madran, H. A. (</a:t>
            </a:r>
            <a:r>
              <a:rPr lang="tr-TR" sz="3100" dirty="0"/>
              <a:t>2012). </a:t>
            </a:r>
            <a:r>
              <a:rPr lang="tr-TR" sz="3100" dirty="0" smtClean="0"/>
              <a:t>Temel Beklenti Etkisi: Kendini Gerçekleştiren Kehanet. İçinde Kenan Çayır </a:t>
            </a:r>
            <a:r>
              <a:rPr lang="tr-TR" sz="3100" dirty="0"/>
              <a:t>ve </a:t>
            </a:r>
            <a:r>
              <a:rPr lang="tr-TR" sz="3100" dirty="0" smtClean="0"/>
              <a:t>Müge Ayan Ceyhan (Editörler), Ayrımcılık Çok Boyutlu Yaklaşımlar (s.29-40), </a:t>
            </a:r>
            <a:r>
              <a:rPr lang="tr-TR" sz="3100" dirty="0"/>
              <a:t>İstanbul: Sena Ofset Ambalaj ve Matbaacılık San. Tic. Ltd. Şti</a:t>
            </a:r>
            <a:r>
              <a:rPr lang="tr-TR" sz="3100" dirty="0" smtClean="0"/>
              <a:t>.</a:t>
            </a:r>
            <a:br>
              <a:rPr lang="tr-TR" sz="3100" dirty="0" smtClean="0"/>
            </a:br>
            <a:r>
              <a:rPr lang="tr-TR" sz="3100" dirty="0" smtClean="0"/>
              <a:t>  </a:t>
            </a:r>
            <a:br>
              <a:rPr lang="tr-TR" sz="3100" dirty="0" smtClean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262</Words>
  <Application>Microsoft Office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TEMEL BEKLENTİ ETKİSİ 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                              YARARLANILAN KAYNAKLAR  Demirtaş-Madran, H. A. (2012). Temel Beklenti Etkisi: Kendini Gerçekleştiren Kehanet. İçinde Kenan Çayır ve Müge Ayan Ceyhan (Editörler), Ayrımcılık Çok Boyutlu Yaklaşımlar (s.29-40), İstanbul: Sena Ofset Ambalaj ve Matbaacılık San. Tic. Ltd. Şti.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34</cp:revision>
  <dcterms:created xsi:type="dcterms:W3CDTF">2017-10-22T16:18:04Z</dcterms:created>
  <dcterms:modified xsi:type="dcterms:W3CDTF">2018-02-03T12:11:43Z</dcterms:modified>
</cp:coreProperties>
</file>