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7"/>
  </p:notesMasterIdLst>
  <p:sldIdLst>
    <p:sldId id="349" r:id="rId2"/>
    <p:sldId id="289" r:id="rId3"/>
    <p:sldId id="535" r:id="rId4"/>
    <p:sldId id="536" r:id="rId5"/>
    <p:sldId id="531" r:id="rId6"/>
    <p:sldId id="537" r:id="rId7"/>
    <p:sldId id="538" r:id="rId8"/>
    <p:sldId id="532" r:id="rId9"/>
    <p:sldId id="539" r:id="rId10"/>
    <p:sldId id="540" r:id="rId11"/>
    <p:sldId id="350" r:id="rId12"/>
    <p:sldId id="518" r:id="rId13"/>
    <p:sldId id="519" r:id="rId14"/>
    <p:sldId id="520" r:id="rId15"/>
    <p:sldId id="543" r:id="rId16"/>
    <p:sldId id="544" r:id="rId17"/>
    <p:sldId id="377" r:id="rId18"/>
    <p:sldId id="479" r:id="rId19"/>
    <p:sldId id="522" r:id="rId20"/>
    <p:sldId id="480" r:id="rId21"/>
    <p:sldId id="545" r:id="rId22"/>
    <p:sldId id="546" r:id="rId23"/>
    <p:sldId id="524" r:id="rId24"/>
    <p:sldId id="525" r:id="rId25"/>
    <p:sldId id="541" r:id="rId26"/>
    <p:sldId id="547" r:id="rId27"/>
    <p:sldId id="548" r:id="rId28"/>
    <p:sldId id="542" r:id="rId29"/>
    <p:sldId id="333" r:id="rId30"/>
    <p:sldId id="461" r:id="rId31"/>
    <p:sldId id="506" r:id="rId32"/>
    <p:sldId id="549" r:id="rId33"/>
    <p:sldId id="530" r:id="rId34"/>
    <p:sldId id="508" r:id="rId35"/>
    <p:sldId id="346" r:id="rId36"/>
  </p:sldIdLst>
  <p:sldSz cx="9144000" cy="6858000" type="screen4x3"/>
  <p:notesSz cx="6858000" cy="9144000"/>
  <p:embeddedFontLst>
    <p:embeddedFont>
      <p:font typeface="华文仿宋" panose="02010600040101010101" pitchFamily="2" charset="-122"/>
      <p:regular r:id="rId38"/>
    </p:embeddedFont>
    <p:embeddedFont>
      <p:font typeface="GB Pinyinok-B" panose="02010601030101010101" pitchFamily="2" charset="-122"/>
      <p:regular r:id="rId39"/>
    </p:embeddedFont>
    <p:embeddedFont>
      <p:font typeface="微软雅黑" panose="020B0503020204020204" pitchFamily="34" charset="-122"/>
      <p:regular r:id="rId40"/>
      <p:bold r:id="rId41"/>
    </p:embeddedFont>
    <p:embeddedFont>
      <p:font typeface="华文楷体" panose="02010600040101010101" pitchFamily="2" charset="-122"/>
      <p:regular r:id="rId42"/>
    </p:embeddedFont>
    <p:embeddedFont>
      <p:font typeface="GB Pinyinok-D" panose="02010601030101010101" pitchFamily="2" charset="-122"/>
      <p:regular r:id="rId43"/>
    </p:embeddedFont>
    <p:embeddedFont>
      <p:font typeface="华文隶书" panose="02010800040101010101" pitchFamily="2" charset="-122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Britannic Bold" panose="020B0903060703020204" pitchFamily="34" charset="0"/>
      <p:regular r:id="rId49"/>
    </p:embeddedFont>
  </p:embeddedFontLst>
  <p:custDataLst>
    <p:tags r:id="rId5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126"/>
    <a:srgbClr val="A18560"/>
    <a:srgbClr val="920000"/>
    <a:srgbClr val="660A12"/>
    <a:srgbClr val="DFEFF1"/>
    <a:srgbClr val="333399"/>
    <a:srgbClr val="F5F5F5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9055" autoAdjust="0"/>
  </p:normalViewPr>
  <p:slideViewPr>
    <p:cSldViewPr snapToGrid="0">
      <p:cViewPr varScale="1">
        <p:scale>
          <a:sx n="83" d="100"/>
          <a:sy n="83" d="100"/>
        </p:scale>
        <p:origin x="720" y="84"/>
      </p:cViewPr>
      <p:guideLst>
        <p:guide orient="horz" pos="2170"/>
        <p:guide pos="2856"/>
      </p:guideLst>
    </p:cSldViewPr>
  </p:slideViewPr>
  <p:outlineViewPr>
    <p:cViewPr>
      <p:scale>
        <a:sx n="33" d="100"/>
        <a:sy n="33" d="100"/>
      </p:scale>
      <p:origin x="0" y="13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64E82A9B-6ADF-45B7-8E73-277022513F0D}" type="datetimeFigureOut">
              <a:rPr lang="zh-CN" altLang="en-US"/>
              <a:pPr>
                <a:defRPr/>
              </a:pPr>
              <a:t>2016/9/19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二级</a:t>
            </a:r>
          </a:p>
          <a:p>
            <a:pPr lvl="2"/>
            <a:r>
              <a:rPr lang="zh-CN" altLang="en-US" noProof="0" smtClean="0"/>
              <a:t>三级</a:t>
            </a:r>
          </a:p>
          <a:p>
            <a:pPr lvl="3"/>
            <a:r>
              <a:rPr lang="zh-CN" altLang="en-US" noProof="0" smtClean="0"/>
              <a:t>四级</a:t>
            </a:r>
          </a:p>
          <a:p>
            <a:pPr lvl="4"/>
            <a:r>
              <a:rPr lang="zh-CN" altLang="en-US" noProof="0" smtClean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7763B8FF-4B36-4E78-9D48-B86E8150A3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42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主题背景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1981200" y="0"/>
            <a:ext cx="3505200" cy="6858000"/>
            <a:chOff x="0" y="0"/>
            <a:chExt cx="2208" cy="432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776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32" y="0"/>
              <a:ext cx="1344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864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96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414713" y="2265363"/>
            <a:ext cx="3933825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418138" y="4845050"/>
            <a:ext cx="3506787" cy="7032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499BFB-D161-43FB-8CE5-9992582DA1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077E1-5E08-4273-B661-829E10E8A5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5EE96-D01F-4F29-96E2-79906E4DE5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、文本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88757-C540-4048-96CD-8347C70FB2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C1EE-4AB6-40A0-8E4A-47437C0D0B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4407-FD57-4379-889E-8B2DB6C286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F9F20-86F8-4175-AB78-D33EF03915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85218-623F-44CB-A1AF-69D5527A00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B5B1A-6708-423D-9F99-902915A561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BEA4D-621A-4F38-B51F-BEDD39629F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3CA43-95F0-4BB2-81B2-7397C78E4B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BC96A-2E2E-473F-A0AA-3B14AEC7CF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6378575"/>
            <a:ext cx="9144000" cy="4794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pic>
        <p:nvPicPr>
          <p:cNvPr id="1027" name="Picture 3" descr="花纹1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3013" y="5126038"/>
            <a:ext cx="1550987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588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B280D89-B8E9-4CF0-B45F-F0143F4721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5816600" y="138113"/>
            <a:ext cx="2771775" cy="679450"/>
          </a:xfrm>
          <a:prstGeom prst="roundRect">
            <a:avLst>
              <a:gd name="adj" fmla="val 13292"/>
            </a:avLst>
          </a:prstGeom>
          <a:solidFill>
            <a:schemeClr val="bg1"/>
          </a:solidFill>
          <a:ln w="57150" cmpd="dbl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652" y="3028950"/>
            <a:ext cx="6112459" cy="1470025"/>
          </a:xfrm>
        </p:spPr>
        <p:txBody>
          <a:bodyPr/>
          <a:lstStyle/>
          <a:p>
            <a:pPr>
              <a:defRPr/>
            </a:pPr>
            <a:r>
              <a:rPr kumimoji="0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第三十一课</a:t>
            </a:r>
            <a: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 </a:t>
            </a:r>
            <a:b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</a:br>
            <a:r>
              <a:rPr kumimoji="0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中国人叫它“母亲河”</a:t>
            </a:r>
          </a:p>
        </p:txBody>
      </p:sp>
      <p:sp>
        <p:nvSpPr>
          <p:cNvPr id="9" name="Rectangle 4"/>
          <p:cNvSpPr>
            <a:spLocks noGrp="1" noChangeArrowheads="1"/>
          </p:cNvSpPr>
          <p:nvPr/>
        </p:nvSpPr>
        <p:spPr bwMode="auto">
          <a:xfrm>
            <a:off x="5618163" y="219075"/>
            <a:ext cx="31384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dirty="0">
                <a:latin typeface="华文隶书"/>
                <a:ea typeface="华文隶书"/>
                <a:cs typeface="华文隶书"/>
              </a:rPr>
              <a:t>新实用汉语课本</a:t>
            </a:r>
            <a:r>
              <a:rPr lang="en-US" altLang="zh-CN" dirty="0">
                <a:latin typeface="华文隶书"/>
                <a:ea typeface="华文隶书"/>
                <a:cs typeface="华文隶书"/>
              </a:rPr>
              <a:t> </a:t>
            </a:r>
            <a:r>
              <a:rPr lang="en-US" altLang="zh-CN" dirty="0" smtClean="0">
                <a:latin typeface="华文隶书"/>
                <a:ea typeface="华文隶书"/>
                <a:cs typeface="华文隶书"/>
              </a:rPr>
              <a:t>3  </a:t>
            </a:r>
            <a:endParaRPr lang="en-US" altLang="zh-CN" dirty="0">
              <a:latin typeface="华文隶书"/>
              <a:ea typeface="华文隶书"/>
              <a:cs typeface="华文隶书"/>
            </a:endParaRPr>
          </a:p>
          <a:p>
            <a:pPr algn="ctr">
              <a:buFontTx/>
              <a:buNone/>
              <a:defRPr/>
            </a:pPr>
            <a:r>
              <a:rPr lang="en-US" altLang="zh-CN" dirty="0">
                <a:latin typeface="华文隶书"/>
                <a:ea typeface="华文隶书"/>
                <a:cs typeface="华文隶书"/>
              </a:rPr>
              <a:t>New Practical Chinese Reader</a:t>
            </a:r>
            <a:endParaRPr lang="zh-CN" altLang="en-US" dirty="0">
              <a:latin typeface="华文隶书"/>
              <a:ea typeface="华文隶书"/>
              <a:cs typeface="华文隶书"/>
            </a:endParaRPr>
          </a:p>
        </p:txBody>
      </p:sp>
      <p:grpSp>
        <p:nvGrpSpPr>
          <p:cNvPr id="15364" name="Group 21"/>
          <p:cNvGrpSpPr>
            <a:grpSpLocks/>
          </p:cNvGrpSpPr>
          <p:nvPr/>
        </p:nvGrpSpPr>
        <p:grpSpPr bwMode="auto">
          <a:xfrm>
            <a:off x="6148388" y="244475"/>
            <a:ext cx="2147887" cy="290513"/>
            <a:chOff x="0" y="0"/>
            <a:chExt cx="2932" cy="452"/>
          </a:xfrm>
        </p:grpSpPr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154" y="373"/>
              <a:ext cx="2568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pic>
          <p:nvPicPr>
            <p:cNvPr id="15366" name="Picture 23" descr="小花纹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3816" flipH="1">
              <a:off x="2650" y="0"/>
              <a:ext cx="28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7" name="Group 24"/>
            <p:cNvGrpSpPr>
              <a:grpSpLocks/>
            </p:cNvGrpSpPr>
            <p:nvPr/>
          </p:nvGrpSpPr>
          <p:grpSpPr bwMode="auto">
            <a:xfrm>
              <a:off x="0" y="246"/>
              <a:ext cx="199" cy="206"/>
              <a:chOff x="0" y="0"/>
              <a:chExt cx="341" cy="341"/>
            </a:xfrm>
          </p:grpSpPr>
          <p:sp>
            <p:nvSpPr>
              <p:cNvPr id="14" name="Oval 25"/>
              <p:cNvSpPr>
                <a:spLocks noChangeArrowheads="1"/>
              </p:cNvSpPr>
              <p:nvPr/>
            </p:nvSpPr>
            <p:spPr bwMode="auto">
              <a:xfrm>
                <a:off x="0" y="2"/>
                <a:ext cx="342" cy="33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" name="Oval 26"/>
              <p:cNvSpPr>
                <a:spLocks noChangeArrowheads="1"/>
              </p:cNvSpPr>
              <p:nvPr/>
            </p:nvSpPr>
            <p:spPr bwMode="auto">
              <a:xfrm>
                <a:off x="37" y="38"/>
                <a:ext cx="264" cy="26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" name="Oval 27"/>
              <p:cNvSpPr>
                <a:spLocks noChangeArrowheads="1"/>
              </p:cNvSpPr>
              <p:nvPr/>
            </p:nvSpPr>
            <p:spPr bwMode="auto">
              <a:xfrm>
                <a:off x="74" y="75"/>
                <a:ext cx="189" cy="1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" name="Oval 28"/>
              <p:cNvSpPr>
                <a:spLocks noChangeArrowheads="1"/>
              </p:cNvSpPr>
              <p:nvPr/>
            </p:nvSpPr>
            <p:spPr bwMode="auto">
              <a:xfrm>
                <a:off x="111" y="112"/>
                <a:ext cx="115" cy="11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5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9267" y="489708"/>
            <a:ext cx="2175729" cy="613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母亲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河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知识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地理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只要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成绩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国土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面积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69743" y="489708"/>
            <a:ext cx="2253118" cy="60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万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平方公里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世界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人口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包括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亿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正确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山峰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06912" y="624589"/>
            <a:ext cx="4337088" cy="580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米                   珠穆朗玛峰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摇篮                黄河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俄罗斯             长江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大陆                  中华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台湾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香港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澳门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西藏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505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10193" y="660147"/>
            <a:ext cx="8398716" cy="185085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32525" y="2709528"/>
            <a:ext cx="7850530" cy="81546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808206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宋华，学校让我和力波参加“中国通知识大赛”。我们虽然来中国一年多了，可是对中国的地理知识还了解得不太多。现在只有一个多月的时间准备了，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我们着急得吃不下饭，睡不好觉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029339" y="2771421"/>
            <a:ext cx="6749880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一共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有多少人参加这次比赛？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201613" y="4017441"/>
            <a:ext cx="8398716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029339" y="4156043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听说有二十几个人。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0" y="4156043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064" y="2870698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875339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7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1"/>
      <p:bldP spid="13" grpId="0" animBg="1"/>
      <p:bldP spid="1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8398716" cy="83090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98760" y="1768774"/>
            <a:ext cx="8201569" cy="118912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3072" y="1062099"/>
            <a:ext cx="7719266" cy="5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不用着急。你们只要认真准备，就一定会得到好的成绩。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534465" y="2133501"/>
            <a:ext cx="7461724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你帮我们准备一下，好吗？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20" y="2203782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201613" y="2957896"/>
            <a:ext cx="8369449" cy="101690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996233" y="3191910"/>
            <a:ext cx="7048693" cy="6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好啊。我先问你们一个问题：中国很大，有多大呢？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119" y="1081848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26" y="3183611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87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双括号 1"/>
          <p:cNvSpPr/>
          <p:nvPr/>
        </p:nvSpPr>
        <p:spPr bwMode="auto">
          <a:xfrm>
            <a:off x="190854" y="3260558"/>
            <a:ext cx="8122967" cy="2526631"/>
          </a:xfrm>
          <a:prstGeom prst="bracketPai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90854" y="750471"/>
            <a:ext cx="8953145" cy="1830144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70305" y="997277"/>
            <a:ext cx="8047784" cy="158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                                                                        ，从东到西，有五千二百多公里；从南到北，有五千五百多公里，是世界第三大国家</a:t>
            </a: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93" y="1009389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043344" y="1009389"/>
            <a:ext cx="5494943" cy="51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中国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的国土面积有九百六十万平方公里</a:t>
            </a:r>
            <a:endParaRPr lang="zh-CN" altLang="en-US" sz="24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82074" y="3375519"/>
            <a:ext cx="8047784" cy="213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有多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大     有多高      有多长      有多重      有多深？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张老师今年    有    四十岁。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这个小朋友    有     一米    高。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</a:t>
            </a: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张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桌子        有    三米     长。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这些水果        有    五斤     重。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7587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0.07222 0.2317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1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291" grpId="0" animBg="1"/>
      <p:bldP spid="12297" grpId="0" build="allAtOnce"/>
      <p:bldP spid="9" grpId="0" build="allAtOnce"/>
      <p:bldP spid="9" grpId="1" build="allAtOnce"/>
      <p:bldP spid="10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90855" y="793502"/>
            <a:ext cx="8398716" cy="100302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88002" y="2092073"/>
            <a:ext cx="8201569" cy="940564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70305" y="866009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对。俄罗斯最大。中国比美国大一点儿，比加拿大小一点儿。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190650" y="2267499"/>
            <a:ext cx="7461724" cy="54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中国的人口有多少？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0" y="3175054"/>
            <a:ext cx="8398716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79450" y="3247561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中国的人口，包括大陆、台湾、香港和澳门，一共有十三亿多。中国是世界上人口最多的国家。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7" y="3313656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845" y="2219159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875339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197147" y="4403977"/>
            <a:ext cx="8201569" cy="940564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999795" y="4579403"/>
            <a:ext cx="7461724" cy="54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回答正确。下一个问题：世界上最高的地方在哪儿？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8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990" y="4531063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87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  <p:bldP spid="13" grpId="0" animBg="1"/>
      <p:bldP spid="14" grpId="0" build="allAtOnce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90855" y="793502"/>
            <a:ext cx="8398716" cy="890919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88002" y="1814443"/>
            <a:ext cx="8201569" cy="940564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70305" y="866009"/>
            <a:ext cx="7719266" cy="54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在中国的西藏。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190650" y="1989869"/>
            <a:ext cx="7461724" cy="54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世界上最高的山峰叫什么？它有多高？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62803" y="2924261"/>
            <a:ext cx="8398716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742253" y="2996768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世界上最高的山峰叫珠穆朗玛峰，它有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8800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多米高。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10" y="3062863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845" y="1941529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875339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190855" y="4110054"/>
            <a:ext cx="8201569" cy="940564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993503" y="4285480"/>
            <a:ext cx="7461724" cy="54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中国最长的河是不是黄河？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8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698" y="4237140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899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  <p:bldP spid="13" grpId="0" animBg="1"/>
      <p:bldP spid="14" grpId="0" build="allAtOnce"/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90855" y="793502"/>
            <a:ext cx="8398716" cy="96877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88002" y="1814443"/>
            <a:ext cx="8201569" cy="940564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70305" y="866009"/>
            <a:ext cx="7719266" cy="54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不是。中国第一大河是长江，有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6300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多公里长。它也是世界第三大河。黄河是中国第二大</a:t>
            </a: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河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，有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5400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多公里长。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190650" y="1989869"/>
            <a:ext cx="7461724" cy="54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中国人为什么叫黄河“母亲河”？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62803" y="2924261"/>
            <a:ext cx="8398716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742253" y="2996768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黄河是中华民族的摇篮，所以中国人叫它“母亲河”。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10" y="3062863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845" y="1941529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875339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45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  <p:bldP spid="13" grpId="0" animBg="1"/>
      <p:bldP spid="1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34121" y="1146985"/>
            <a:ext cx="690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一共有多少</a:t>
            </a: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人参加这次比赛？</a:t>
            </a:r>
            <a:endParaRPr lang="zh-CN" altLang="en-US" sz="2800" b="1" dirty="0"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8425" y="1851955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487887" y="1831570"/>
            <a:ext cx="7042337" cy="2933331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刚才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有     人                  给你打电话。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           有    几个朋友      想学习法语。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我们班   有   十个人           参加这次比赛。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操场上   有    很多人          跳舞。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344708" y="5199599"/>
            <a:ext cx="62286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               有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+</a:t>
            </a:r>
            <a:r>
              <a:rPr lang="en-US" altLang="zh-CN" sz="2800" b="1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s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b./</a:t>
            </a:r>
            <a:r>
              <a:rPr lang="en-US" altLang="zh-CN" sz="2800" b="1" dirty="0" err="1" smtClean="0">
                <a:latin typeface="华文楷体" pitchFamily="2" charset="-122"/>
                <a:ea typeface="华文楷体" pitchFamily="2" charset="-122"/>
              </a:rPr>
              <a:t>sth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.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 + V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……</a:t>
            </a:r>
            <a:endParaRPr lang="zh-TW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141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0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77183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你们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只要</a:t>
            </a: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认真准备，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就</a:t>
            </a: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一定会得到好的成绩。</a:t>
            </a:r>
            <a:endParaRPr lang="zh-CN" altLang="en-US" sz="2800" b="1" dirty="0"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8425" y="1851955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112838" y="2147732"/>
            <a:ext cx="7385113" cy="2933331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   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     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只要  明天</a:t>
            </a: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天气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好，我们  就  去爬山。</a:t>
            </a: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 只要   有时间，                 就   会去看你们的比赛。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只要   你不告诉他，  他  就   不会知道这件事。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你 只要   多练习，                就    一定能打得很好。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601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0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99640" y="1249527"/>
            <a:ext cx="74886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练一练     用“只要</a:t>
            </a:r>
            <a:r>
              <a:rPr lang="en-US" altLang="zh-CN" sz="2800" b="1" dirty="0" smtClean="0">
                <a:latin typeface="华文隶书" pitchFamily="2" charset="-122"/>
                <a:ea typeface="华文隶书" pitchFamily="2" charset="-122"/>
              </a:rPr>
              <a:t>……</a:t>
            </a:r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就</a:t>
            </a:r>
            <a:r>
              <a:rPr lang="en-US" altLang="zh-CN" sz="2800" b="1" dirty="0" smtClean="0">
                <a:latin typeface="华文隶书" pitchFamily="2" charset="-122"/>
                <a:ea typeface="华文隶书" pitchFamily="2" charset="-122"/>
              </a:rPr>
              <a:t>……</a:t>
            </a:r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完成句子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455614" y="1939146"/>
            <a:ext cx="7042337" cy="2933331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，就去练习网球。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你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只要多运动，就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，我们就会帮助你。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，就能说得很好。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601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37167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一条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河   母亲河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黄河是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中国的母亲河。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308684" cy="121314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138431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mǔqīn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hé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zhīshi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dìlǐ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zhǐyào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chéngjì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guótǔ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母亲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河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知识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地理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只要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成绩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国土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463745" y="3210289"/>
            <a:ext cx="5486617" cy="160234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670584" y="3210289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历史知识    尊重知识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我想多学习一些中国的历史知识。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0" y="2355926"/>
            <a:ext cx="3308684" cy="68806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14" grpId="0"/>
      <p:bldP spid="12" grpId="0"/>
      <p:bldP spid="8" grpId="0" animBg="1"/>
      <p:bldP spid="9" grpId="0" bldLvl="0" autoUpdateAnimBg="0"/>
      <p:bldP spid="9" grpId="1" bldLvl="0" autoUpdateAnimBg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7824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3200" b="1" dirty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听说</a:t>
            </a:r>
            <a:r>
              <a:rPr lang="zh-CN" altLang="en-US" sz="32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有二十几个人</a:t>
            </a:r>
            <a:endParaRPr lang="zh-CN" altLang="en-US" sz="3200" b="1" dirty="0">
              <a:solidFill>
                <a:srgbClr val="FF3300"/>
              </a:solidFill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125" y="19420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795291" y="2452744"/>
            <a:ext cx="6336924" cy="353926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我们学校今年有几千个留学生。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我昨天买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了几件新衣服。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今天有三十几度。（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30+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）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这辆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车要二十几万。（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20+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）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64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7824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3200" b="1" dirty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听说</a:t>
            </a:r>
            <a:r>
              <a:rPr lang="zh-CN" altLang="en-US" sz="32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有二十几个人</a:t>
            </a:r>
            <a:endParaRPr lang="zh-CN" altLang="en-US" sz="3200" b="1" dirty="0">
              <a:solidFill>
                <a:srgbClr val="FF3300"/>
              </a:solidFill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125" y="19420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470437" y="2238505"/>
            <a:ext cx="7180267" cy="4405256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今天有三十多度。（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30+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）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这辆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车要三百多万。（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300+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）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这座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桥有</a:t>
            </a: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一千多年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的历史。（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1000+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）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这种水五块多一瓶。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我买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了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三斤多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苹果。  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VS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我买了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三十多斤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苹果。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716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7824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3200" b="1" dirty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听说</a:t>
            </a:r>
            <a:r>
              <a:rPr lang="zh-CN" altLang="en-US" sz="32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有二十几个人</a:t>
            </a:r>
            <a:endParaRPr lang="zh-CN" altLang="en-US" sz="3200" b="1" dirty="0">
              <a:solidFill>
                <a:srgbClr val="FF3300"/>
              </a:solidFill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125" y="19420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795291" y="2452744"/>
            <a:ext cx="6336924" cy="353926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我学习汉语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三四年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我们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学校有</a:t>
            </a:r>
            <a:r>
              <a:rPr lang="zh-CN" altLang="en-US" sz="2400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一两万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学生。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这座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桥有</a:t>
            </a:r>
            <a:r>
              <a:rPr lang="zh-CN" altLang="en-US" sz="2400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六七百年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的历史。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这辆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车要</a:t>
            </a:r>
            <a:r>
              <a:rPr lang="zh-CN" altLang="en-US" sz="2400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七八百万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人民币。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892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7824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3200" b="1" dirty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中国的国土</a:t>
            </a:r>
            <a:r>
              <a:rPr lang="zh-CN" altLang="en-US" sz="32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面积有九百六十万平方公里</a:t>
            </a:r>
            <a:endParaRPr lang="zh-CN" altLang="en-US" sz="3200" b="1" dirty="0">
              <a:solidFill>
                <a:srgbClr val="FF3300"/>
              </a:solidFill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125" y="19420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807323" y="2452744"/>
            <a:ext cx="6336924" cy="353926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 marL="457200" indent="-457200">
              <a:lnSpc>
                <a:spcPct val="150000"/>
              </a:lnSpc>
              <a:buAutoNum type="arabicPlain"/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2   3   4   5   6   7   8    9    0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十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亿 千 百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十 万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千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百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十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个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亿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万 万 万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十二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亿 </a:t>
            </a: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三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千四百五十六万 七千八百九十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64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0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44822" y="1318084"/>
            <a:ext cx="37442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说一说，练一练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461804" y="2388199"/>
            <a:ext cx="6336924" cy="2775472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 5643982               908732846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 420965334           128640936</a:t>
            </a: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64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99937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喜欢旅游     去上海旅游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假期我打算去云南旅游。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我有几个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朋友准备一起去四川旅游。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77593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lǚyóu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míngshèng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gǔjì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zìrán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gǎnjué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yún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sōngshù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旅游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名胜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古迹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自然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感觉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云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松树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9"/>
            <a:ext cx="5158201" cy="17812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071062" y="3352396"/>
            <a:ext cx="5072938" cy="141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名胜古迹     参观名胜古迹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北京有很多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名胜古迹。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2354" y="1816994"/>
            <a:ext cx="3775934" cy="1166626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42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14" grpId="0"/>
      <p:bldP spid="12" grpId="0"/>
      <p:bldP spid="8" grpId="0" animBg="1"/>
      <p:bldP spid="9" grpId="0" bldLvl="0" autoUpdateAnimBg="0"/>
      <p:bldP spid="9" grpId="1" bldLvl="0" autoUpdateAnimBg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253173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自然景色     很自然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云南的自然景色非常漂亮。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林娜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的汉语发音很自然。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他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的表演非常自然。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16227" y="3178687"/>
            <a:ext cx="3447518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lǚyóu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míngshèng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gǔjì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zìrán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gǎnjué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yún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sōngshù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旅游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名胜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古迹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自然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感觉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云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松树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953435" y="3588136"/>
            <a:ext cx="5158201" cy="230097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044168" y="3730243"/>
            <a:ext cx="5072938" cy="203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我的感觉   感觉很好    感觉不一样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吃完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药，我感觉好多了。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最近工作很忙，我感觉有点儿累。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102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-0.00209 0.108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47965" y="1530844"/>
            <a:ext cx="5163671" cy="101299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215333" y="1633132"/>
            <a:ext cx="4896303" cy="80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白云   一片云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16227" y="4610445"/>
            <a:ext cx="3447518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lǚyóu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míngshèng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gǔjì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zìrán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gǎnjué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yún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sōngshù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旅游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名胜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古迹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自然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感觉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云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松树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953435" y="3275315"/>
            <a:ext cx="5158201" cy="230097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127015" y="3488007"/>
            <a:ext cx="5072938" cy="203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一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棵松树     黄山的松树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黄山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的松树非常有名。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083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L -0.00209 0.108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37167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大海      像海一样      海边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特别喜欢大海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984250"/>
            <a:ext cx="377593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hǎi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qíguài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kē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huángshān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yíngkèsōng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海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奇怪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棵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黄山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迎客松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832792" y="3239400"/>
            <a:ext cx="5158201" cy="25769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071062" y="3352396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奇怪的样子     非常奇怪   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黄山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的松树样子都很奇怪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他今天看起来很奇怪。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323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-3.61111E-6 0.1120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0" y="1027606"/>
            <a:ext cx="127315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海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奇怪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棵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黄山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迎客松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28338" y="1070638"/>
            <a:ext cx="2599619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旅游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名胜古迹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自然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感觉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云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松树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670585" y="984250"/>
            <a:ext cx="5473416" cy="137167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847219" y="995037"/>
            <a:ext cx="5296781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地理知识     中国地理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王老师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知道知道很多中国的地理知识。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138431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mǔqīn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hé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zhīshi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dìlǐ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zhǐyào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chéngjì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guótǔ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母亲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河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知识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地理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只要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成绩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国土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463745" y="3210289"/>
            <a:ext cx="5486617" cy="215445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670584" y="3210289"/>
            <a:ext cx="5072938" cy="215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只要天气好，我们就去爬山。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/>
            </a:r>
            <a:b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</a:b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只要多练习，你就能写好书法。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只要认真准备，我们就一定能考好。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51642" y="3133218"/>
            <a:ext cx="2896095" cy="62063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53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00347 0.117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14" grpId="0"/>
      <p:bldP spid="12" grpId="0"/>
      <p:bldP spid="8" grpId="0" animBg="1"/>
      <p:bldP spid="9" grpId="0" bldLvl="0" autoUpdateAnimBg="0"/>
      <p:bldP spid="9" grpId="1" bldLvl="0" autoUpdateAnimBg="0"/>
      <p:bldP spid="10" grpId="0" animBg="1"/>
      <p:bldP spid="10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双括号 2"/>
          <p:cNvSpPr/>
          <p:nvPr/>
        </p:nvSpPr>
        <p:spPr bwMode="auto">
          <a:xfrm>
            <a:off x="1359568" y="4511842"/>
            <a:ext cx="5883443" cy="1508205"/>
          </a:xfrm>
          <a:prstGeom prst="bracketPai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628650"/>
            <a:ext cx="8418512" cy="86668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01613" y="1495335"/>
            <a:ext cx="8379555" cy="121959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48790" y="760219"/>
            <a:ext cx="7358062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大为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，刚才有人给你打电话了</a:t>
            </a: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896700" y="1684933"/>
            <a:ext cx="7495882" cy="110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那可能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是我的一个朋友打来的。要放长假了，有几个朋友想去旅游，可是还没有决定去哪儿。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705" y="772352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1" y="1722555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271456" y="2779080"/>
            <a:ext cx="8418512" cy="109053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4964" y="2848952"/>
            <a:ext cx="7759354" cy="99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中国的名胜古迹太多了，                                           。只要你喜欢旅游，每个假期都有地方去。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729" y="3087391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4008846" y="2854260"/>
            <a:ext cx="3703397" cy="46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有名的少说也有五六百个</a:t>
            </a:r>
            <a:endParaRPr lang="zh-CN" altLang="en-US" sz="24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786400" y="4505795"/>
            <a:ext cx="7759354" cy="178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他学习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汉语少说也有五六年了。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这棵松树少说也有六百岁。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我会写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的汉字少说也有五六千个。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endParaRPr lang="zh-CN" altLang="en-US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16671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-0.3908 0.1328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9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291" grpId="0" animBg="1"/>
      <p:bldP spid="12292" grpId="0" animBg="1"/>
      <p:bldP spid="12297" grpId="0"/>
      <p:bldP spid="12298" grpId="0"/>
      <p:bldP spid="9" grpId="0" animBg="1"/>
      <p:bldP spid="10" grpId="0"/>
      <p:bldP spid="15" grpId="0"/>
      <p:bldP spid="15" grpId="1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181890" y="3140462"/>
            <a:ext cx="8418512" cy="94923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2" y="965624"/>
            <a:ext cx="8542559" cy="106666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31137" y="2133147"/>
            <a:ext cx="8379555" cy="97581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48789" y="1097193"/>
            <a:ext cx="7875661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先去哪儿呢？我已经去过两三个地方了，有海南岛、西安，对了，还有泰山。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848789" y="2247390"/>
            <a:ext cx="7843807" cy="62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你喜欢游名胜古迹，还是喜欢看自然景色？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29067" y="3272031"/>
            <a:ext cx="7358062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都喜欢。我特别喜欢爬山，爬又高又美的山。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741" y="2348248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55" y="1153568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91" y="3361873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220847" y="4311110"/>
            <a:ext cx="8379555" cy="97581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838499" y="4425353"/>
            <a:ext cx="7843807" cy="62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好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啊，去爬珠穆朗玛峰吧，那是全世界最高的山</a:t>
            </a: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</a:p>
        </p:txBody>
      </p:sp>
      <p:pic>
        <p:nvPicPr>
          <p:cNvPr id="2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451" y="4526211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671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/>
      <p:bldP spid="12298" grpId="0"/>
      <p:bldP spid="18" grpId="0" animBg="1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181890" y="3140462"/>
            <a:ext cx="8418512" cy="94923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2" y="965624"/>
            <a:ext cx="8542559" cy="106666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31137" y="2133147"/>
            <a:ext cx="8379555" cy="97581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48789" y="1097193"/>
            <a:ext cx="7875661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那座山高了点儿，我的身体差了点儿，时间也少了点儿。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848789" y="2247390"/>
            <a:ext cx="7843807" cy="62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黄山你还没有去过吧？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29067" y="3272031"/>
            <a:ext cx="7358062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还没去过。黄山怎么样？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741" y="2348248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55" y="1153568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91" y="3361873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58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/>
      <p:bldP spid="1229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85534" y="999772"/>
            <a:ext cx="8379555" cy="457085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169207" y="1589807"/>
            <a:ext cx="7495882" cy="23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那儿的景色是世界有名的。早在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1200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多年以前，黄山就已经是中国的名胜了。你在那儿可以看到，从早到晚景色在不停地变化着。而且不同的人看，感觉也不一样。它最美的景色是白云、松树和山峰。你从山上往下看，白云就像大海一样，人们叫它“云海”。黄山的松树和山峰也很有特色。很多山峰样子都很奇怪，所以叫做“奇峰”，松树就长在这些奇峰上。云海、松树和奇峰在一起真是美极了！不但中国人喜欢游黄山，而且外国朋友也常去那儿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434" y="1625693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671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80098" y="696682"/>
            <a:ext cx="8587384" cy="117063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07073" y="2215863"/>
            <a:ext cx="8379555" cy="124060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92667" y="938962"/>
            <a:ext cx="762823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黄山有一棵松树叫做“迎客松”吧？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923676" y="2373189"/>
            <a:ext cx="7495882" cy="79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对！那棵古松有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1000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多岁了，它每天都在热情地欢迎游黄山的朋友们。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705" y="2332353"/>
            <a:ext cx="588962" cy="74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49" y="918843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0" y="3613798"/>
            <a:ext cx="8587384" cy="103039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47177" y="3745367"/>
            <a:ext cx="762823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好，下星期我就去黄山旅游。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1" y="3835958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71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/>
      <p:bldP spid="12298" grpId="0"/>
      <p:bldP spid="12" grpId="0" animBg="1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309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257550" y="1276350"/>
            <a:ext cx="149066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谢</a:t>
            </a:r>
            <a:endParaRPr lang="en-US" altLang="zh-CN" sz="6000" b="1"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谢</a:t>
            </a:r>
            <a:endParaRPr lang="en-US" altLang="zh-CN" sz="6000" b="1"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270106" y="1020041"/>
            <a:ext cx="5765610" cy="192769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446740" y="1030828"/>
            <a:ext cx="5296781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学习成绩     比赛的成绩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  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成绩很好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我们学校参加了这次地理知识比赛，最后的成绩很好。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138431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mǔqīn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hé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zhīshi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dìlǐ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zhǐyào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chéngjì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guótǔ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母亲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河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知识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地理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只要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成绩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国土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463745" y="3210289"/>
            <a:ext cx="5486617" cy="157827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670584" y="3210289"/>
            <a:ext cx="5072938" cy="215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中国的国土      我们国家的国土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中国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的国土非常大。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0" y="4564976"/>
            <a:ext cx="2896095" cy="62063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62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0347 0.117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14" grpId="0"/>
      <p:bldP spid="12" grpId="0"/>
      <p:bldP spid="8" grpId="0" animBg="1"/>
      <p:bldP spid="9" grpId="0" bldLvl="0" autoUpdateAnimBg="0"/>
      <p:bldP spid="9" grpId="1" bldLvl="0" autoUpdateAnimBg="0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331643" y="984250"/>
            <a:ext cx="4812357" cy="185802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331643" y="8877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国土面积    房间的面积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面积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很大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中国的国土面积特别大。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77593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5" y="888476"/>
            <a:ext cx="2852164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miànjī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píngfāng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gōnglǐ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shìjiè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rénkǒu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bāokuò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面积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万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平方公里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世界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人口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包括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亿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9"/>
            <a:ext cx="5158201" cy="17812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071062" y="3352397"/>
            <a:ext cx="5072938" cy="140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一万个学生    一百万年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北京的人口有两千多万。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39486E-6 L -3.61111E-6 0.111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331643" y="984250"/>
            <a:ext cx="4812357" cy="185802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331643" y="1184595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中国的国土面积是九百六十万平方公里。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2456322"/>
            <a:ext cx="4071062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5" y="888476"/>
            <a:ext cx="2852164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miànjī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píngfāng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gōnglǐ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shìjiè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rénkǒu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bāokuò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88476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面积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万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平方公里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世界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人口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包括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亿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4071062" y="3210289"/>
            <a:ext cx="5072938" cy="17812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155008" y="3340677"/>
            <a:ext cx="5072938" cy="140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世界上    全世界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世界上国土面积最大的国家是哪个？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141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5.55556E-7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331643" y="984250"/>
            <a:ext cx="4812357" cy="185802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331643" y="1184595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世界人口    中国的人口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中国是世界上人口最多的国家。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3900112"/>
            <a:ext cx="3525253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5" y="888476"/>
            <a:ext cx="2852164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miànjī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píngfāng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gōnglǐ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shìjiè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rénkǒu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bāokuò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7053" y="888475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面积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万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平方公里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世界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人口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包括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亿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25814" y="3379475"/>
            <a:ext cx="5502132" cy="249314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774330" y="3488005"/>
            <a:ext cx="5453616" cy="207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包括老人     不包括我们班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我们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学校包括留学生一共有两万多学生。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不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包括今天，他已经三天没来上课了。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335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1.66667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37167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正确的答案    正确的方式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你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的答案是正确的。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77593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178135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zhèngquè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shānfēng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mǐ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yáolán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正确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山峰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米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摇篮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9"/>
            <a:ext cx="5158201" cy="17812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071062" y="3352396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一座山峰    最高的山峰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中国有世界上最高的山峰。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39486E-6 L -3.61111E-6 0.111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37167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一万米     一米六    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我的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朋友有两米高。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16227" y="2401607"/>
            <a:ext cx="377593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178135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zhèngquè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shānfēng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mǐ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yáolán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正确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山峰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米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摇篮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9"/>
            <a:ext cx="5158201" cy="17812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071062" y="3352396"/>
            <a:ext cx="5072938" cy="141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小孩儿的摇篮     中国文明的摇篮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黄河是中国文化的摇篮。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785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5.55112E-17 L 2.77778E-7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e0705b627b44364e33fb5e040229934c321c649"/>
  <p:tag name="ISPRING_RESOURCE_PATHS_HASH_2" val="c49f9e8c1e3aa8d3d2f7cbaf640f8fe2b9250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5098</TotalTime>
  <Pages>0</Pages>
  <Words>1761</Words>
  <Characters>0</Characters>
  <Application>Microsoft Office PowerPoint</Application>
  <DocSecurity>0</DocSecurity>
  <PresentationFormat>全屏显示(4:3)</PresentationFormat>
  <Lines>0</Lines>
  <Paragraphs>503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7" baseType="lpstr">
      <vt:lpstr>Arial</vt:lpstr>
      <vt:lpstr>华文仿宋</vt:lpstr>
      <vt:lpstr>GB Pinyinok-B</vt:lpstr>
      <vt:lpstr>Wingdings</vt:lpstr>
      <vt:lpstr>宋体</vt:lpstr>
      <vt:lpstr>微软雅黑</vt:lpstr>
      <vt:lpstr>华文楷体</vt:lpstr>
      <vt:lpstr>GB Pinyinok-D</vt:lpstr>
      <vt:lpstr>华文隶书</vt:lpstr>
      <vt:lpstr>Calibri</vt:lpstr>
      <vt:lpstr>Britannic Bold</vt:lpstr>
      <vt:lpstr>默认设计模板</vt:lpstr>
      <vt:lpstr>第三十一课  中国人叫它“母亲河”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cp:keywords/>
  <dc:description/>
  <cp:lastModifiedBy>fengi</cp:lastModifiedBy>
  <cp:revision>509</cp:revision>
  <dcterms:created xsi:type="dcterms:W3CDTF">2015-09-28T12:25:20Z</dcterms:created>
  <dcterms:modified xsi:type="dcterms:W3CDTF">2016-09-19T02:07:52Z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2052-9.1.0.5132</vt:lpwstr>
  </property>
</Properties>
</file>