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70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23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30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1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55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1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66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76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9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87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6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D2E6-7922-4E12-8E89-57B9B9AE9AEC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E546-AC47-47E7-A588-26B9D2D18D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3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568" y="2204864"/>
            <a:ext cx="8277544" cy="1828800"/>
          </a:xfrm>
        </p:spPr>
        <p:txBody>
          <a:bodyPr/>
          <a:lstStyle/>
          <a:p>
            <a:pPr>
              <a:defRPr/>
            </a:pPr>
            <a:r>
              <a:rPr lang="tr-TR" sz="4800" dirty="0">
                <a:solidFill>
                  <a:srgbClr val="FF0000"/>
                </a:solidFill>
              </a:rPr>
              <a:t>Yoğurt Üretiminde Kalite Kontrol</a:t>
            </a:r>
          </a:p>
        </p:txBody>
      </p:sp>
    </p:spTree>
    <p:extLst>
      <p:ext uri="{BB962C8B-B14F-4D97-AF65-F5344CB8AC3E}">
        <p14:creationId xmlns:p14="http://schemas.microsoft.com/office/powerpoint/2010/main" val="296469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Mikrobiyolojik kalite kontrolleri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Asidik doğası gereği patojenler 24 saatte büyük ölçüde inaktive olmaktadır</a:t>
            </a:r>
          </a:p>
          <a:p>
            <a:endParaRPr lang="tr-TR" smtClean="0"/>
          </a:p>
          <a:p>
            <a:r>
              <a:rPr lang="tr-TR" smtClean="0"/>
              <a:t>Maya kontaminasyonu (</a:t>
            </a:r>
            <a:r>
              <a:rPr lang="tr-TR" i="1" smtClean="0"/>
              <a:t>Kluyveromyces</a:t>
            </a:r>
            <a:r>
              <a:rPr lang="tr-TR" smtClean="0"/>
              <a:t> and </a:t>
            </a:r>
            <a:r>
              <a:rPr lang="tr-TR" i="1" smtClean="0"/>
              <a:t>Saccharomyces </a:t>
            </a:r>
            <a:r>
              <a:rPr lang="tr-TR" smtClean="0"/>
              <a:t>türleri)</a:t>
            </a:r>
          </a:p>
          <a:p>
            <a:endParaRPr lang="tr-TR" smtClean="0"/>
          </a:p>
          <a:p>
            <a:r>
              <a:rPr lang="tr-TR" smtClean="0"/>
              <a:t>Küf gelişimi maya gelişimine oranla daha yavaştır</a:t>
            </a:r>
          </a:p>
        </p:txBody>
      </p:sp>
    </p:spTree>
    <p:extLst>
      <p:ext uri="{BB962C8B-B14F-4D97-AF65-F5344CB8AC3E}">
        <p14:creationId xmlns:p14="http://schemas.microsoft.com/office/powerpoint/2010/main" val="156574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/>
              <a:t>Yoğurtta duyusal değerlendirme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495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73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5745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467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0"/>
            <a:ext cx="89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60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188" y="2276475"/>
            <a:ext cx="90408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59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Yoğurt kusurları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44675"/>
            <a:ext cx="91440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42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125538"/>
            <a:ext cx="90043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19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1125538"/>
            <a:ext cx="90789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9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tr-TR" smtClean="0"/>
              <a:t>HACCP</a:t>
            </a:r>
          </a:p>
        </p:txBody>
      </p:sp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4" y="1785939"/>
            <a:ext cx="8982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46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9" y="0"/>
            <a:ext cx="7058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50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96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2997201"/>
            <a:ext cx="8753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2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15888"/>
            <a:ext cx="8229600" cy="1143000"/>
          </a:xfrm>
        </p:spPr>
        <p:txBody>
          <a:bodyPr/>
          <a:lstStyle/>
          <a:p>
            <a:r>
              <a:rPr lang="tr-TR" sz="3200"/>
              <a:t>Türk Gıda Kodeksi Fermente Sütler Tebliği-2009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424113" y="2276475"/>
          <a:ext cx="7632848" cy="3567648"/>
        </p:xfrm>
        <a:graphic>
          <a:graphicData uri="http://schemas.openxmlformats.org/drawingml/2006/table">
            <a:tbl>
              <a:tblPr/>
              <a:tblGrid>
                <a:gridCol w="239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Yağ Oranı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Tam yağlı yoğurt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süt yağı ≥ % 3,8 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Yarım yağlı yoğurt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% 2  &gt; süt yağı  ≥ % 1,5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Yağsız yoğurt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süt yağı  ≤ % 0,5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%..... yağlı yoğurt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Tam yağlı, yarım yağlı ve yağsız yoğurt sınıfları dışında kalan süt yağı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Tam yağlı ayran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süt yağı ≥ % 1,8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Yarım yağlı ayran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% 1,2  &gt; süt yağı ≥  % 0,8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</a:rPr>
                        <a:t>Yağsız ayran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>
                          <a:latin typeface="Times New Roman"/>
                        </a:rPr>
                        <a:t>süt yağı  ≤ % 0,5</a:t>
                      </a:r>
                      <a:endParaRPr lang="tr-TR" sz="1800" b="1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</a:rPr>
                        <a:t>%..... yağlı ayran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latin typeface="Times New Roman"/>
                        </a:rPr>
                        <a:t>Tam yağlı, yarım yağlı ve yağsız ayran sınıfları dışında kalan süt yağı</a:t>
                      </a:r>
                      <a:endParaRPr lang="tr-TR" sz="18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78" name="Rectangle 6"/>
          <p:cNvSpPr>
            <a:spLocks noChangeArrowheads="1"/>
          </p:cNvSpPr>
          <p:nvPr/>
        </p:nvSpPr>
        <p:spPr bwMode="auto">
          <a:xfrm>
            <a:off x="2351088" y="1709738"/>
            <a:ext cx="321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EK–1</a:t>
            </a:r>
            <a:endParaRPr lang="tr-TR" sz="1400"/>
          </a:p>
          <a:p>
            <a:pPr eaLnBrk="0" hangingPunct="0"/>
            <a:r>
              <a:rPr lang="tr-T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Yoğurt ve Ayran İçin Yağ Oranları</a:t>
            </a:r>
            <a:endParaRPr lang="tr-TR" sz="4400"/>
          </a:p>
        </p:txBody>
      </p:sp>
    </p:spTree>
    <p:extLst>
      <p:ext uri="{BB962C8B-B14F-4D97-AF65-F5344CB8AC3E}">
        <p14:creationId xmlns:p14="http://schemas.microsoft.com/office/powerpoint/2010/main" val="253053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2063750" y="188913"/>
            <a:ext cx="8229600" cy="1143000"/>
          </a:xfrm>
        </p:spPr>
        <p:txBody>
          <a:bodyPr/>
          <a:lstStyle/>
          <a:p>
            <a:r>
              <a:rPr lang="tr-TR" sz="3200"/>
              <a:t>Türk Gıda Kodeksi Fermente Sütler Tebliği-2009</a:t>
            </a:r>
            <a:endParaRPr lang="tr-TR" sz="280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919288" y="2349500"/>
          <a:ext cx="8568952" cy="4340032"/>
        </p:xfrm>
        <a:graphic>
          <a:graphicData uri="http://schemas.openxmlformats.org/drawingml/2006/table">
            <a:tbl>
              <a:tblPr/>
              <a:tblGrid>
                <a:gridCol w="177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4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Fermente Süt Ürünü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Yoğurt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Asidofiluslu Süt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Ayran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Kefir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Kımız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6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Süt Proteini*</a:t>
                      </a:r>
                      <a:endParaRPr lang="tr-TR" sz="3600" b="1">
                        <a:latin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(Ağırlıkça %)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2,7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3,0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2,7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2,0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2,7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Süt yağı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(Ağırlıkça %)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Titrasyon asitliği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(Laktik asit olarak ağırlıkça %)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0,3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0,6</a:t>
                      </a:r>
                      <a:endParaRPr lang="tr-TR" sz="280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1,5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0,5</a:t>
                      </a:r>
                      <a:endParaRPr lang="tr-TR" sz="280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fazla 1,0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Etanol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(% hacim/ağırlık)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0,5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Toplam Spesifik Mikroorganizma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(kob/g)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7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Etikette Belirtilen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Toplam İlave</a:t>
                      </a:r>
                      <a:endParaRPr lang="tr-TR" sz="280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Mikroorganizma (kob/g) **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6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Mayalar (kob/g)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-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En az 10</a:t>
                      </a:r>
                      <a:r>
                        <a:rPr lang="tr-TR" sz="1400" baseline="30000">
                          <a:latin typeface="Times New Roman"/>
                        </a:rPr>
                        <a:t>4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</a:rPr>
                        <a:t>En az 10</a:t>
                      </a:r>
                      <a:r>
                        <a:rPr lang="tr-TR" sz="1400" baseline="30000" dirty="0">
                          <a:latin typeface="Times New Roman"/>
                        </a:rPr>
                        <a:t>4</a:t>
                      </a:r>
                      <a:endParaRPr lang="tr-TR" sz="2800" dirty="0">
                        <a:latin typeface="Times New Roman"/>
                      </a:endParaRPr>
                    </a:p>
                  </a:txBody>
                  <a:tcPr marL="34290" marR="34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41" name="Rectangle 1"/>
          <p:cNvSpPr>
            <a:spLocks noChangeArrowheads="1"/>
          </p:cNvSpPr>
          <p:nvPr/>
        </p:nvSpPr>
        <p:spPr bwMode="auto">
          <a:xfrm>
            <a:off x="1992314" y="1476376"/>
            <a:ext cx="5572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just"/>
            <a:r>
              <a:rPr lang="tr-T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 – 2</a:t>
            </a:r>
            <a:endParaRPr lang="tr-TR" sz="1600"/>
          </a:p>
          <a:p>
            <a:pPr algn="just" eaLnBrk="0" hangingPunct="0"/>
            <a:r>
              <a:rPr lang="tr-T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Ürün Özellikleri</a:t>
            </a:r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val="283841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524000" y="1484313"/>
          <a:ext cx="8820474" cy="4233816"/>
        </p:xfrm>
        <a:graphic>
          <a:graphicData uri="http://schemas.openxmlformats.org/drawingml/2006/table">
            <a:tbl>
              <a:tblPr/>
              <a:tblGrid>
                <a:gridCol w="407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4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Ürün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Mikroorganizmalar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Numune alma planı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Times New Roman"/>
                        </a:rPr>
                        <a:t>Limitler (</a:t>
                      </a:r>
                      <a:r>
                        <a:rPr lang="tr-TR" sz="1400" b="1" baseline="30000">
                          <a:latin typeface="Times New Roman"/>
                        </a:rPr>
                        <a:t>1</a:t>
                      </a:r>
                      <a:r>
                        <a:rPr lang="tr-TR" sz="1400" b="1">
                          <a:latin typeface="Times New Roman"/>
                        </a:rPr>
                        <a:t>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9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Kefir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Koliform bakteriler (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r>
                        <a:rPr lang="tr-TR" sz="1400">
                          <a:latin typeface="Times New Roman"/>
                        </a:rPr>
                        <a:t>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 9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95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Küf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latin typeface="Times New Roman"/>
                        </a:rPr>
                        <a:t>3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i="1">
                          <a:latin typeface="Times New Roman"/>
                        </a:rPr>
                        <a:t>E. coli </a:t>
                      </a:r>
                      <a:r>
                        <a:rPr lang="tr-TR" sz="1400">
                          <a:latin typeface="Times New Roman"/>
                        </a:rPr>
                        <a:t>(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r>
                        <a:rPr lang="tr-TR" sz="1400">
                          <a:latin typeface="Times New Roman"/>
                        </a:rPr>
                        <a:t>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&lt;3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9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 Yoğurt, meyveli vb. yoğurtlar, ayran ve diğer fermente süt ürünleri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Koliform bakteriler (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r>
                        <a:rPr lang="tr-TR" sz="1400">
                          <a:latin typeface="Times New Roman"/>
                        </a:rPr>
                        <a:t>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 9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95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4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Maya </a:t>
                      </a:r>
                      <a:r>
                        <a:rPr lang="tr-TR" sz="1400">
                          <a:latin typeface="Times New Roman"/>
                        </a:rPr>
                        <a:t>(probiyotikkullanılanlar hariç)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Küf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latin typeface="Times New Roman"/>
                        </a:rPr>
                        <a:t>10</a:t>
                      </a:r>
                      <a:r>
                        <a:rPr lang="tr-TR" sz="1400" baseline="30000">
                          <a:latin typeface="Times New Roman"/>
                        </a:rPr>
                        <a:t>3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6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i="1">
                          <a:latin typeface="Times New Roman"/>
                        </a:rPr>
                        <a:t>E. coli </a:t>
                      </a:r>
                      <a:r>
                        <a:rPr lang="tr-TR" sz="1400">
                          <a:latin typeface="Times New Roman"/>
                        </a:rPr>
                        <a:t>(</a:t>
                      </a:r>
                      <a:r>
                        <a:rPr lang="tr-TR" sz="1400" baseline="30000">
                          <a:latin typeface="Times New Roman"/>
                        </a:rPr>
                        <a:t>2</a:t>
                      </a:r>
                      <a:r>
                        <a:rPr lang="tr-TR" sz="1400">
                          <a:latin typeface="Times New Roman"/>
                        </a:rPr>
                        <a:t>)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tr-TR" sz="280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Times New Roman"/>
                        </a:rPr>
                        <a:t>&lt;3</a:t>
                      </a:r>
                      <a:endParaRPr lang="tr-TR" sz="2800" dirty="0">
                        <a:latin typeface="Times New Roman"/>
                      </a:endParaRPr>
                    </a:p>
                  </a:txBody>
                  <a:tcPr marL="53975" marR="53975" marT="717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352" name="Rectangle 1"/>
          <p:cNvSpPr>
            <a:spLocks noChangeArrowheads="1"/>
          </p:cNvSpPr>
          <p:nvPr/>
        </p:nvSpPr>
        <p:spPr bwMode="auto">
          <a:xfrm>
            <a:off x="1524000" y="981075"/>
            <a:ext cx="4859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tr-TR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EK–3</a:t>
            </a:r>
            <a:endParaRPr lang="tr-TR" sz="2800" b="1">
              <a:solidFill>
                <a:srgbClr val="000000"/>
              </a:solidFill>
              <a:cs typeface="Arial" charset="0"/>
            </a:endParaRPr>
          </a:p>
          <a:p>
            <a:pPr eaLnBrk="0" hangingPunct="0"/>
            <a:r>
              <a:rPr lang="tr-TR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Fermente Süt Ürünlerine Ait Mikrobiyolojik Değerler</a:t>
            </a:r>
            <a:endParaRPr lang="tr-TR" sz="40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1" y="5732463"/>
            <a:ext cx="8893175" cy="8937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tr-TR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    : </a:t>
            </a:r>
            <a:r>
              <a:rPr lang="tr-T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Partiden, bağımsız ve rastgele seçilen numune sayısını,</a:t>
            </a:r>
            <a:endParaRPr lang="tr-TR" sz="1300" dirty="0"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tr-TR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     : </a:t>
            </a:r>
            <a:r>
              <a:rPr lang="tr-T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ve M arasında olmasına izin verilen maksimum numune sayısını (M değeri taşıyabilecek en fazla numune sayısını)</a:t>
            </a:r>
            <a:endParaRPr lang="tr-TR" sz="1300" dirty="0"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tr-TR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   :</a:t>
            </a:r>
            <a:r>
              <a:rPr lang="tr-T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(n-c) sayıdaki numunede bulunabilecek en fazla mikrobiyolojik değeri,</a:t>
            </a:r>
            <a:endParaRPr lang="tr-TR" sz="1300" dirty="0"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tr-TR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tr-TR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c sayıdaki numunenin bu değeri aşması halinde uygunsuz olup kabul edilemez olduğunu gösteren mikroorganizma sayısını</a:t>
            </a:r>
            <a:endParaRPr lang="tr-TR" sz="13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Fiziksel kalite kontrolü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700214"/>
            <a:ext cx="89630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60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Geniş ekran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Teması</vt:lpstr>
      <vt:lpstr>Yoğurt Üretiminde Kalite Kontrol</vt:lpstr>
      <vt:lpstr>HACCP</vt:lpstr>
      <vt:lpstr>PowerPoint Sunusu</vt:lpstr>
      <vt:lpstr>PowerPoint Sunusu</vt:lpstr>
      <vt:lpstr>PowerPoint Sunusu</vt:lpstr>
      <vt:lpstr>Türk Gıda Kodeksi Fermente Sütler Tebliği-2009</vt:lpstr>
      <vt:lpstr>Türk Gıda Kodeksi Fermente Sütler Tebliği-2009</vt:lpstr>
      <vt:lpstr>PowerPoint Sunusu</vt:lpstr>
      <vt:lpstr>Fiziksel kalite kontrolü</vt:lpstr>
      <vt:lpstr>Mikrobiyolojik kalite kontrolleri</vt:lpstr>
      <vt:lpstr>Yoğurtta duyusal değerlendirme</vt:lpstr>
      <vt:lpstr>PowerPoint Sunusu</vt:lpstr>
      <vt:lpstr>PowerPoint Sunusu</vt:lpstr>
      <vt:lpstr>PowerPoint Sunusu</vt:lpstr>
      <vt:lpstr>Yoğurt kusurları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Barbaros</dc:creator>
  <cp:lastModifiedBy>Barbaros</cp:lastModifiedBy>
  <cp:revision>2</cp:revision>
  <dcterms:created xsi:type="dcterms:W3CDTF">2019-05-27T12:04:05Z</dcterms:created>
  <dcterms:modified xsi:type="dcterms:W3CDTF">2019-05-27T12:26:57Z</dcterms:modified>
</cp:coreProperties>
</file>