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69" r:id="rId4"/>
    <p:sldId id="263" r:id="rId5"/>
    <p:sldId id="281" r:id="rId6"/>
    <p:sldId id="282" r:id="rId7"/>
    <p:sldId id="284" r:id="rId8"/>
    <p:sldId id="283" r:id="rId9"/>
    <p:sldId id="272" r:id="rId10"/>
    <p:sldId id="273" r:id="rId11"/>
    <p:sldId id="275" r:id="rId12"/>
    <p:sldId id="276" r:id="rId13"/>
    <p:sldId id="274" r:id="rId14"/>
    <p:sldId id="264" r:id="rId15"/>
    <p:sldId id="277" r:id="rId16"/>
    <p:sldId id="278" r:id="rId17"/>
    <p:sldId id="279" r:id="rId18"/>
    <p:sldId id="265" r:id="rId19"/>
    <p:sldId id="257" r:id="rId20"/>
    <p:sldId id="259" r:id="rId21"/>
    <p:sldId id="260" r:id="rId22"/>
    <p:sldId id="266" r:id="rId23"/>
    <p:sldId id="268" r:id="rId24"/>
    <p:sldId id="270" r:id="rId25"/>
    <p:sldId id="267" r:id="rId26"/>
    <p:sldId id="271" r:id="rId27"/>
    <p:sldId id="258" r:id="rId28"/>
    <p:sldId id="280" r:id="rId2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6FD52B08-FD22-4759-94BA-963AF186A59B}" type="datetimeFigureOut">
              <a:rPr lang="tr-TR" smtClean="0"/>
              <a:pPr/>
              <a:t>25.2.2018</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F0121731-3D7C-4F8A-A386-C0297F9D2256}"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D52B08-FD22-4759-94BA-963AF186A59B}" type="datetimeFigureOut">
              <a:rPr lang="tr-TR" smtClean="0"/>
              <a:pPr/>
              <a:t>25.2.2018</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121731-3D7C-4F8A-A386-C0297F9D2256}"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www.kurumsalsurdurulebilirlik.com/getattachment/b9904396-f5e8-4ab7-9aad-8e24ee8cd985/b9904396-f5e8-4ab7-9aad-8e24ee8cd985.aspx" TargetMode="External"/><Relationship Id="rId13" Type="http://schemas.openxmlformats.org/officeDocument/2006/relationships/hyperlink" Target="http://www.havas.net/HavasSurdurulebilirlik/" TargetMode="External"/><Relationship Id="rId18" Type="http://schemas.openxmlformats.org/officeDocument/2006/relationships/hyperlink" Target="http://www.steppen.com.tr/images/farkimiz/sertifikalar/rapor/rapor.html" TargetMode="External"/><Relationship Id="rId26" Type="http://schemas.openxmlformats.org/officeDocument/2006/relationships/hyperlink" Target="http://www.yapikredi.com.tr/_assets/pdf/arsiv/surdurulebilirlik/CSR_Rapor_2012.pdf" TargetMode="External"/><Relationship Id="rId3" Type="http://schemas.openxmlformats.org/officeDocument/2006/relationships/hyperlink" Target="http://www.sustineoistanbul.com/tr/surdurulebilirlik-raporu-olan-sirketler/www.akcansagriraporu.com/2011/akcansa-surdurulebilirlik-raporu-2011.pdf" TargetMode="External"/><Relationship Id="rId21" Type="http://schemas.openxmlformats.org/officeDocument/2006/relationships/hyperlink" Target="http://www.kurumsalsurdurulebilirlik.com/getattachment/10ebacd3-0058-4dc9-8dfc-660c5f1dfd63/10ebacd3-0058-4dc9-8dfc-660c5f1dfd63.aspx" TargetMode="External"/><Relationship Id="rId7" Type="http://schemas.openxmlformats.org/officeDocument/2006/relationships/hyperlink" Target="http://www.aygaz.com.tr/NR/rdonlyres/060087AA-E5FA-4C65-84CA-0D4DDB2BF4CF/6111/skr_04122013.pdf" TargetMode="External"/><Relationship Id="rId12" Type="http://schemas.openxmlformats.org/officeDocument/2006/relationships/hyperlink" Target="http://www.garanti.com.tr/tr/garanti_hakkinda/yatirimci_iliskileri/mali_tablolar_ve_sunumlar/yillik_faaliyet_raporlari.page" TargetMode="External"/><Relationship Id="rId17" Type="http://schemas.openxmlformats.org/officeDocument/2006/relationships/hyperlink" Target="http://www.yesilekonomi.com/files/PG_Turkiye_2012Surdurulebilirlik_Raporu.pdf" TargetMode="External"/><Relationship Id="rId25" Type="http://schemas.openxmlformats.org/officeDocument/2006/relationships/hyperlink" Target="http://www.vodafone.com.tr/VodafoneHakkinda/Vodafone_Surdurulebilirlik_Raporu_11-12.pdf" TargetMode="External"/><Relationship Id="rId2" Type="http://schemas.openxmlformats.org/officeDocument/2006/relationships/hyperlink" Target="http://www.akbank.com/doc/Akbank_Rapor_2012_TR.pdf?wsrgtdgwqqnhmyuo?ahocepoarpegmfkb" TargetMode="External"/><Relationship Id="rId16" Type="http://schemas.openxmlformats.org/officeDocument/2006/relationships/hyperlink" Target="http://www.kurumsalsurdurulebilirlik.com/getattachment/3a8d4624-917f-4a89-90c2-3c62621e3b6a/3a8d4624-917f-4a89-90c2-3c62621e3b6a.aspx" TargetMode="External"/><Relationship Id="rId20" Type="http://schemas.openxmlformats.org/officeDocument/2006/relationships/hyperlink" Target="http://www.tskb.com.tr/images/pdf/tskb-surdurulebilirlik-raporu-2012.pdf" TargetMode="External"/><Relationship Id="rId29" Type="http://schemas.openxmlformats.org/officeDocument/2006/relationships/hyperlink" Target="http://www.kurumsalsurdurulebilirlik.com/getattachment/df5f64b8-2c01-4ce3-a557-9494e3fdd879/df5f64b8-2c01-4ce3-a557-9494e3fdd879.aspx" TargetMode="External"/><Relationship Id="rId1" Type="http://schemas.openxmlformats.org/officeDocument/2006/relationships/slideLayout" Target="../slideLayouts/slideLayout2.xml"/><Relationship Id="rId6" Type="http://schemas.openxmlformats.org/officeDocument/2006/relationships/hyperlink" Target="http://www.arcelikas.com/UserFiles/file/surdurulebilirlik/2012_Surdurulebilirlik_Raporu.pdf" TargetMode="External"/><Relationship Id="rId11" Type="http://schemas.openxmlformats.org/officeDocument/2006/relationships/hyperlink" Target="http://www.erdemir.com.tr/images/surdurulebilirlik/SCR2006-2007tr.pdf" TargetMode="External"/><Relationship Id="rId24" Type="http://schemas.openxmlformats.org/officeDocument/2006/relationships/hyperlink" Target="http://www.unilever.com.tr/Images/TR_1_tcm93-353837.pdf" TargetMode="External"/><Relationship Id="rId5" Type="http://schemas.openxmlformats.org/officeDocument/2006/relationships/hyperlink" Target="http://www.anadoluefes.com/dosya/surdurulebilirlikraporu_tr/AnadoluEfes_SurdurulebilirlikRaporu2011-2012.pdf" TargetMode="External"/><Relationship Id="rId15" Type="http://schemas.openxmlformats.org/officeDocument/2006/relationships/hyperlink" Target="http://www.kocsistem.com.tr/Data/Sites/2/pdf/surdurulebilirlik-raporu-TR.pdf" TargetMode="External"/><Relationship Id="rId23" Type="http://schemas.openxmlformats.org/officeDocument/2006/relationships/hyperlink" Target="http://www.isbank.com.tr/userfiles/Pdf/SurdurebilirlikRaporu2012.pdf" TargetMode="External"/><Relationship Id="rId28" Type="http://schemas.openxmlformats.org/officeDocument/2006/relationships/hyperlink" Target="http://www.yuksel.net/surdurulebilirlikraporu.pdf" TargetMode="External"/><Relationship Id="rId10" Type="http://schemas.openxmlformats.org/officeDocument/2006/relationships/hyperlink" Target="http://www.eczacibasi.com.tr/sustainabledevelopment/" TargetMode="External"/><Relationship Id="rId19" Type="http://schemas.openxmlformats.org/officeDocument/2006/relationships/hyperlink" Target="http://www.tavhavalimanlari.com.tr/en-EN/Documents/SurdurulebilirlikRaporuTR.pdf" TargetMode="External"/><Relationship Id="rId4" Type="http://schemas.openxmlformats.org/officeDocument/2006/relationships/hyperlink" Target="http://www.kurumsalsurdurulebilirlik.com/getattachment/ed2735ac-28fe-4cdf-ae0c-ee0b222c31a2/ed2735ac-28fe-4cdf-ae0c-ee0b222c31a2.aspx" TargetMode="External"/><Relationship Id="rId9" Type="http://schemas.openxmlformats.org/officeDocument/2006/relationships/hyperlink" Target="http://www.cimsa.com.tr/UserFiles/File/Document/pdf/GRI2012_orj_06.pdf" TargetMode="External"/><Relationship Id="rId14" Type="http://schemas.openxmlformats.org/officeDocument/2006/relationships/hyperlink" Target="http://www.icdas.com.tr/PageGalleryFiles/PdfFiles/%C4%B0%C3%87DA%C5%9E%20S%C3%BCrd%C3%BCr%C3%BClebilirlik%20Raporu.pdf" TargetMode="External"/><Relationship Id="rId22" Type="http://schemas.openxmlformats.org/officeDocument/2006/relationships/hyperlink" Target="http://www.kurumsalsurdurulebilirlik.com/getattachment/1941c4be-b5b6-4e7a-87cf-9c59e212d8b8/1941c4be-b5b6-4e7a-87cf-9c59e212d8b8.aspx" TargetMode="External"/><Relationship Id="rId27" Type="http://schemas.openxmlformats.org/officeDocument/2006/relationships/hyperlink" Target="http://www.yasar.com.tr/pdf/yasar_2012_surdurulebilirlik_raporu.pdf"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SÜRDÜRÜLEBİLİRLİK</a:t>
            </a:r>
            <a:br>
              <a:rPr lang="tr-TR" dirty="0" smtClean="0"/>
            </a:br>
            <a:r>
              <a:rPr lang="tr-TR" dirty="0" smtClean="0"/>
              <a:t>SUSTAINABILITY</a:t>
            </a:r>
            <a:endParaRPr lang="tr-TR" dirty="0"/>
          </a:p>
        </p:txBody>
      </p:sp>
      <p:sp>
        <p:nvSpPr>
          <p:cNvPr id="3" name="2 Alt Başlık"/>
          <p:cNvSpPr>
            <a:spLocks noGrp="1"/>
          </p:cNvSpPr>
          <p:nvPr>
            <p:ph type="subTitle" idx="1"/>
          </p:nvPr>
        </p:nvSpPr>
        <p:spPr/>
        <p:txBody>
          <a:bodyPr/>
          <a:lstStyle/>
          <a:p>
            <a:endParaRPr lang="tr-TR" dirty="0" smtClean="0"/>
          </a:p>
          <a:p>
            <a:endParaRPr lang="tr-TR" dirty="0"/>
          </a:p>
          <a:p>
            <a:r>
              <a:rPr lang="tr-TR" dirty="0" smtClean="0"/>
              <a:t>Şubat 2018</a:t>
            </a:r>
            <a:endParaRPr lang="tr-T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KARBON AYAK İZİ NEDİR?</a:t>
            </a:r>
            <a:endParaRPr lang="tr-TR" dirty="0"/>
          </a:p>
        </p:txBody>
      </p:sp>
      <p:sp>
        <p:nvSpPr>
          <p:cNvPr id="3" name="2 İçerik Yer Tutucusu"/>
          <p:cNvSpPr>
            <a:spLocks noGrp="1"/>
          </p:cNvSpPr>
          <p:nvPr>
            <p:ph idx="1"/>
          </p:nvPr>
        </p:nvSpPr>
        <p:spPr/>
        <p:txBody>
          <a:bodyPr>
            <a:normAutofit/>
          </a:bodyPr>
          <a:lstStyle/>
          <a:p>
            <a:endParaRPr lang="tr-TR" dirty="0" smtClean="0"/>
          </a:p>
          <a:p>
            <a:r>
              <a:rPr lang="tr-TR" dirty="0" smtClean="0"/>
              <a:t>Karbon </a:t>
            </a:r>
            <a:r>
              <a:rPr lang="tr-TR" dirty="0" smtClean="0"/>
              <a:t>Ayak izi miktarı, karbondioksit cinsinden ölçülen ve insanlar, çoğunlukla firmalar tarafından üretilen sera gazı miktarı açısından çevreye verilen zararın ölçüsüdür.</a:t>
            </a:r>
          </a:p>
          <a:p>
            <a:endParaRPr lang="tr-TR" dirty="0"/>
          </a:p>
          <a:p>
            <a:endParaRPr lang="tr-TR" dirty="0" smtClean="0"/>
          </a:p>
          <a:p>
            <a:endParaRPr lang="tr-T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285720" y="-285776"/>
            <a:ext cx="8229600" cy="1143000"/>
          </a:xfrm>
        </p:spPr>
        <p:txBody>
          <a:bodyPr/>
          <a:lstStyle/>
          <a:p>
            <a:r>
              <a:rPr lang="tr-TR" dirty="0" smtClean="0"/>
              <a:t>Yapılabilecekler!</a:t>
            </a:r>
            <a:endParaRPr lang="tr-TR" dirty="0"/>
          </a:p>
        </p:txBody>
      </p:sp>
      <p:sp>
        <p:nvSpPr>
          <p:cNvPr id="3" name="2 İçerik Yer Tutucusu"/>
          <p:cNvSpPr>
            <a:spLocks noGrp="1"/>
          </p:cNvSpPr>
          <p:nvPr>
            <p:ph idx="1"/>
          </p:nvPr>
        </p:nvSpPr>
        <p:spPr>
          <a:xfrm>
            <a:off x="457200" y="785794"/>
            <a:ext cx="8472518" cy="6072206"/>
          </a:xfrm>
        </p:spPr>
        <p:txBody>
          <a:bodyPr>
            <a:normAutofit fontScale="70000" lnSpcReduction="20000"/>
          </a:bodyPr>
          <a:lstStyle/>
          <a:p>
            <a:r>
              <a:rPr lang="tr-TR" dirty="0" smtClean="0">
                <a:solidFill>
                  <a:srgbClr val="FF0000"/>
                </a:solidFill>
              </a:rPr>
              <a:t>Öğrenmek ve çevremizde </a:t>
            </a:r>
            <a:r>
              <a:rPr lang="tr-TR" dirty="0" err="1" smtClean="0">
                <a:solidFill>
                  <a:srgbClr val="FF0000"/>
                </a:solidFill>
              </a:rPr>
              <a:t>farkındalık</a:t>
            </a:r>
            <a:r>
              <a:rPr lang="tr-TR" dirty="0" smtClean="0">
                <a:solidFill>
                  <a:srgbClr val="FF0000"/>
                </a:solidFill>
              </a:rPr>
              <a:t> yaratmak. Başkalarını da bilgilendirelim. tartışma grupları kuralım. Bildiklerimizi duyuralım.</a:t>
            </a:r>
          </a:p>
          <a:p>
            <a:r>
              <a:rPr lang="tr-TR" dirty="0" smtClean="0"/>
              <a:t>Enerji tasarrufu sağlayan ampuller</a:t>
            </a:r>
          </a:p>
          <a:p>
            <a:r>
              <a:rPr lang="tr-TR" dirty="0" smtClean="0"/>
              <a:t>Geri dönüşümlü ambalaj, malzemeler kullanmak</a:t>
            </a:r>
          </a:p>
          <a:p>
            <a:r>
              <a:rPr lang="tr-TR" dirty="0" smtClean="0"/>
              <a:t>Kağıt kullanımını azaltmak</a:t>
            </a:r>
          </a:p>
          <a:p>
            <a:r>
              <a:rPr lang="tr-TR" dirty="0" smtClean="0"/>
              <a:t>Logoları kontrol edelim: Bir ürünü almadan önce ambalajının geri kazanılabilir olup olmadığını kontrol edelim. Üçgen şeklini oluşturan üç okla gösterilir.</a:t>
            </a:r>
          </a:p>
          <a:p>
            <a:r>
              <a:rPr lang="tr-TR" dirty="0" smtClean="0"/>
              <a:t>Tam olarak doluyken çalıştırılan çamaşır ve bulaşık makineleri </a:t>
            </a:r>
          </a:p>
          <a:p>
            <a:r>
              <a:rPr lang="tr-TR" dirty="0" smtClean="0"/>
              <a:t>Bilgisayarlarınızı, müzik setlerinizi, televizyonlarınız uyur konumda bırakmayalım. Tam olarak kapatalım. </a:t>
            </a:r>
          </a:p>
          <a:p>
            <a:r>
              <a:rPr lang="tr-TR" dirty="0" smtClean="0"/>
              <a:t>Naylon poşet kullanımını azaltmak, alışverişte bez torba ya da file kullanalım</a:t>
            </a:r>
          </a:p>
          <a:p>
            <a:r>
              <a:rPr lang="tr-TR" dirty="0" smtClean="0"/>
              <a:t>Kapı ve pencerelerimizi yalıtmak</a:t>
            </a:r>
          </a:p>
          <a:p>
            <a:r>
              <a:rPr lang="tr-TR" dirty="0"/>
              <a:t>D</a:t>
            </a:r>
            <a:r>
              <a:rPr lang="tr-TR" dirty="0" smtClean="0"/>
              <a:t>oğaya zarar vermemek, yediğimiz yemekten, giydiğimiz giysilere kadar her detaya dikkat etmek</a:t>
            </a:r>
          </a:p>
          <a:p>
            <a:r>
              <a:rPr lang="tr-TR" dirty="0" smtClean="0"/>
              <a:t>Bisiklet kullanımını desteklemek , araçların paylaşılması, kağıtların geri kazanımını düşünerek hareket edelim. </a:t>
            </a:r>
            <a:endParaRPr lang="tr-TR"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descr="C:\Users\ulas\Desktop\untitled.png"/>
          <p:cNvPicPr>
            <a:picLocks noChangeAspect="1" noChangeArrowheads="1"/>
          </p:cNvPicPr>
          <p:nvPr/>
        </p:nvPicPr>
        <p:blipFill>
          <a:blip r:embed="rId2"/>
          <a:srcRect/>
          <a:stretch>
            <a:fillRect/>
          </a:stretch>
        </p:blipFill>
        <p:spPr bwMode="auto">
          <a:xfrm>
            <a:off x="428596" y="214290"/>
            <a:ext cx="3643330" cy="3643330"/>
          </a:xfrm>
          <a:prstGeom prst="rect">
            <a:avLst/>
          </a:prstGeom>
          <a:noFill/>
        </p:spPr>
      </p:pic>
      <p:pic>
        <p:nvPicPr>
          <p:cNvPr id="2051" name="Picture 3" descr="C:\Users\ulas\Desktop\augi4.png"/>
          <p:cNvPicPr>
            <a:picLocks noChangeAspect="1" noChangeArrowheads="1"/>
          </p:cNvPicPr>
          <p:nvPr/>
        </p:nvPicPr>
        <p:blipFill>
          <a:blip r:embed="rId3"/>
          <a:srcRect/>
          <a:stretch>
            <a:fillRect/>
          </a:stretch>
        </p:blipFill>
        <p:spPr bwMode="auto">
          <a:xfrm>
            <a:off x="4500562" y="0"/>
            <a:ext cx="4281514" cy="4281514"/>
          </a:xfrm>
          <a:prstGeom prst="rect">
            <a:avLst/>
          </a:prstGeom>
          <a:noFill/>
        </p:spPr>
      </p:pic>
      <p:pic>
        <p:nvPicPr>
          <p:cNvPr id="2053" name="Picture 5" descr="http://www.ambalaj.org.tr/files/ambalajvecevre/augi8.png"/>
          <p:cNvPicPr>
            <a:picLocks noChangeAspect="1" noChangeArrowheads="1"/>
          </p:cNvPicPr>
          <p:nvPr/>
        </p:nvPicPr>
        <p:blipFill>
          <a:blip r:embed="rId4"/>
          <a:srcRect/>
          <a:stretch>
            <a:fillRect/>
          </a:stretch>
        </p:blipFill>
        <p:spPr bwMode="auto">
          <a:xfrm>
            <a:off x="2928926" y="3643314"/>
            <a:ext cx="3071834" cy="2855512"/>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00034" y="-214338"/>
            <a:ext cx="8229600" cy="1143000"/>
          </a:xfrm>
        </p:spPr>
        <p:txBody>
          <a:bodyPr/>
          <a:lstStyle/>
          <a:p>
            <a:r>
              <a:rPr lang="tr-TR" b="1" dirty="0" smtClean="0"/>
              <a:t>KARBON AYAK İZİ NEDİR?</a:t>
            </a:r>
            <a:endParaRPr lang="tr-TR" dirty="0"/>
          </a:p>
        </p:txBody>
      </p:sp>
      <p:sp>
        <p:nvSpPr>
          <p:cNvPr id="3" name="2 İçerik Yer Tutucusu"/>
          <p:cNvSpPr>
            <a:spLocks noGrp="1"/>
          </p:cNvSpPr>
          <p:nvPr>
            <p:ph idx="1"/>
          </p:nvPr>
        </p:nvSpPr>
        <p:spPr>
          <a:xfrm>
            <a:off x="457200" y="857232"/>
            <a:ext cx="8472518" cy="6000768"/>
          </a:xfrm>
        </p:spPr>
        <p:txBody>
          <a:bodyPr>
            <a:noAutofit/>
          </a:bodyPr>
          <a:lstStyle/>
          <a:p>
            <a:r>
              <a:rPr lang="tr-TR" sz="1800" dirty="0" smtClean="0"/>
              <a:t>Küresel ısınmaya neden olan ve yüksek seviyelerde gezinen karbon ayak izi, su kaynaklarımızın erkenden tükenmesine yol açabilecek etkili bir yapıya sahiptir. </a:t>
            </a:r>
          </a:p>
          <a:p>
            <a:endParaRPr lang="tr-TR" sz="1800" dirty="0" smtClean="0"/>
          </a:p>
          <a:p>
            <a:r>
              <a:rPr lang="tr-TR" sz="1800" dirty="0" smtClean="0"/>
              <a:t> Küresel bazda karbon ayak izinin yüksek seviyelerde seyretmesine sebep olan ülkeler başta Çin olmak üzere, ABD, Avrupa Birliği, Rusya, Brezilya şeklinde sıralanabilir. Sıralanan ülkelerin ticaret potansiyellerine bakıldığında üretimin ve tüketimin maksimum düzeylerde olduğu sonucuna varabiliriz.</a:t>
            </a:r>
          </a:p>
          <a:p>
            <a:endParaRPr lang="tr-TR" sz="1800" dirty="0" smtClean="0"/>
          </a:p>
          <a:p>
            <a:r>
              <a:rPr lang="tr-TR" sz="1800" dirty="0" smtClean="0"/>
              <a:t>Türkiye açısından durumu değerlendirirsek doğaya zarar veren birçok firma, doğurdukları olumsuz sonuçları azaltabilmek adına iş stratejileri oluşturmaya çalışıyor.</a:t>
            </a:r>
          </a:p>
          <a:p>
            <a:endParaRPr lang="tr-TR" sz="1800" dirty="0"/>
          </a:p>
          <a:p>
            <a:r>
              <a:rPr lang="tr-TR" sz="1800" dirty="0" smtClean="0"/>
              <a:t> </a:t>
            </a:r>
            <a:r>
              <a:rPr lang="tr-TR" sz="1800" dirty="0" err="1" smtClean="0"/>
              <a:t>Unilever</a:t>
            </a:r>
            <a:r>
              <a:rPr lang="tr-TR" sz="1800" dirty="0" smtClean="0"/>
              <a:t> 2008-2009 yılları arasında 7 fabrikasında gerçekleşen CO2 </a:t>
            </a:r>
            <a:r>
              <a:rPr lang="tr-TR" sz="1800" dirty="0" err="1" smtClean="0"/>
              <a:t>salınımının</a:t>
            </a:r>
            <a:r>
              <a:rPr lang="tr-TR" sz="1800" dirty="0" smtClean="0"/>
              <a:t> azalmasına vesile olmuştur. 2008 yılında karbon </a:t>
            </a:r>
            <a:r>
              <a:rPr lang="tr-TR" sz="1800" dirty="0" err="1" smtClean="0"/>
              <a:t>salınımı</a:t>
            </a:r>
            <a:r>
              <a:rPr lang="tr-TR" sz="1800" dirty="0" smtClean="0"/>
              <a:t> 85,80 kg/ton iken 2009 yılında bu rakamlar 84,38 kg/ton düzeylerinde seyretmiştir. Söz konusu azalma tüketiciyle üreticinin ortaklaş hareket etmesinin bir eseri olup firmanın çevreye olan duyarlılığını da gözler önüne sermektedir.</a:t>
            </a:r>
            <a:endParaRPr lang="tr-TR" sz="1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28596" y="-357214"/>
            <a:ext cx="8229600" cy="1143000"/>
          </a:xfrm>
        </p:spPr>
        <p:txBody>
          <a:bodyPr/>
          <a:lstStyle/>
          <a:p>
            <a:r>
              <a:rPr lang="tr-TR" dirty="0"/>
              <a:t>Neden Sürdürülebilirlik?</a:t>
            </a:r>
          </a:p>
        </p:txBody>
      </p:sp>
      <p:sp>
        <p:nvSpPr>
          <p:cNvPr id="3" name="2 İçerik Yer Tutucusu"/>
          <p:cNvSpPr>
            <a:spLocks noGrp="1"/>
          </p:cNvSpPr>
          <p:nvPr>
            <p:ph idx="1"/>
          </p:nvPr>
        </p:nvSpPr>
        <p:spPr>
          <a:xfrm>
            <a:off x="357158" y="642918"/>
            <a:ext cx="8229600" cy="4525963"/>
          </a:xfrm>
        </p:spPr>
        <p:txBody>
          <a:bodyPr>
            <a:noAutofit/>
          </a:bodyPr>
          <a:lstStyle/>
          <a:p>
            <a:r>
              <a:rPr lang="tr-TR" sz="2000" dirty="0" smtClean="0"/>
              <a:t>Şirketlerin </a:t>
            </a:r>
            <a:r>
              <a:rPr lang="tr-TR" sz="2000" dirty="0"/>
              <a:t>kâr elde etme </a:t>
            </a:r>
            <a:r>
              <a:rPr lang="tr-TR" sz="2000" dirty="0" smtClean="0"/>
              <a:t>amacının, toplumsal </a:t>
            </a:r>
            <a:r>
              <a:rPr lang="tr-TR" sz="2000" dirty="0"/>
              <a:t>çıkarlar ile paralel olabileceği bir “kazan-kazan” ilişkisi </a:t>
            </a:r>
            <a:r>
              <a:rPr lang="tr-TR" sz="2000" dirty="0" smtClean="0"/>
              <a:t>kurulması beklenmektedir</a:t>
            </a:r>
            <a:r>
              <a:rPr lang="tr-TR" sz="2000" dirty="0"/>
              <a:t>. </a:t>
            </a:r>
            <a:r>
              <a:rPr lang="tr-TR" sz="2000" dirty="0" smtClean="0"/>
              <a:t>BM </a:t>
            </a:r>
            <a:r>
              <a:rPr lang="tr-TR" sz="2000" dirty="0"/>
              <a:t>Küresel İlkeler Sözleşmesi’nin 2010 yılında dünyanın çeşitli </a:t>
            </a:r>
            <a:r>
              <a:rPr lang="tr-TR" sz="2000" dirty="0" smtClean="0"/>
              <a:t>ülkelerinde faaliyet </a:t>
            </a:r>
            <a:r>
              <a:rPr lang="tr-TR" sz="2000" dirty="0"/>
              <a:t>gösteren 766 şirketin üst düzey yöneticisinin (CEO) görüşlerini </a:t>
            </a:r>
            <a:r>
              <a:rPr lang="tr-TR" sz="2000" dirty="0" smtClean="0"/>
              <a:t>temel alan araştırmasında, şirketleri </a:t>
            </a:r>
            <a:r>
              <a:rPr lang="tr-TR" sz="2000" dirty="0"/>
              <a:t>sürdürülebilirlik politikalarına yönlendiren </a:t>
            </a:r>
            <a:r>
              <a:rPr lang="tr-TR" sz="2000" dirty="0" smtClean="0"/>
              <a:t>en etkili faktörler </a:t>
            </a:r>
            <a:r>
              <a:rPr lang="tr-TR" sz="2000" dirty="0"/>
              <a:t>sırasıyla</a:t>
            </a:r>
            <a:r>
              <a:rPr lang="tr-TR" sz="2000" dirty="0" smtClean="0"/>
              <a:t>,</a:t>
            </a:r>
          </a:p>
          <a:p>
            <a:r>
              <a:rPr lang="tr-TR" sz="2000" b="1" dirty="0" smtClean="0"/>
              <a:t>Marka </a:t>
            </a:r>
            <a:r>
              <a:rPr lang="tr-TR" sz="2000" b="1" dirty="0"/>
              <a:t>değeri, </a:t>
            </a:r>
            <a:r>
              <a:rPr lang="tr-TR" sz="2000" b="1" dirty="0" smtClean="0"/>
              <a:t>güven </a:t>
            </a:r>
            <a:r>
              <a:rPr lang="tr-TR" sz="2000" b="1" dirty="0"/>
              <a:t>ve itibar sağlanması</a:t>
            </a:r>
            <a:r>
              <a:rPr lang="tr-TR" sz="2000" dirty="0"/>
              <a:t>, </a:t>
            </a:r>
            <a:endParaRPr lang="tr-TR" sz="2000" dirty="0" smtClean="0"/>
          </a:p>
          <a:p>
            <a:r>
              <a:rPr lang="tr-TR" sz="2000" b="1" dirty="0" smtClean="0"/>
              <a:t>Maliyet tasarrufu  </a:t>
            </a:r>
            <a:r>
              <a:rPr lang="tr-TR" sz="2000" dirty="0" smtClean="0"/>
              <a:t>(</a:t>
            </a:r>
            <a:r>
              <a:rPr lang="tr-TR" sz="2000" dirty="0"/>
              <a:t>daha düşük enerji </a:t>
            </a:r>
            <a:r>
              <a:rPr lang="tr-TR" sz="2000" dirty="0" smtClean="0"/>
              <a:t>tüketimi, azalan </a:t>
            </a:r>
            <a:r>
              <a:rPr lang="tr-TR" sz="2000" dirty="0"/>
              <a:t>ham madde israfı, atık imha bedeli gibi iyileşmelerle </a:t>
            </a:r>
            <a:r>
              <a:rPr lang="tr-TR" sz="2000" dirty="0" smtClean="0"/>
              <a:t>maliyetler aşağı çekileceğinden) ile </a:t>
            </a:r>
            <a:r>
              <a:rPr lang="tr-TR" sz="2000" dirty="0"/>
              <a:t>birlikte kârlılığın artması</a:t>
            </a:r>
            <a:r>
              <a:rPr lang="tr-TR" sz="2000" dirty="0" smtClean="0"/>
              <a:t>,</a:t>
            </a:r>
          </a:p>
          <a:p>
            <a:r>
              <a:rPr lang="tr-TR" sz="2000" b="1" dirty="0" smtClean="0"/>
              <a:t>Nitelikli </a:t>
            </a:r>
            <a:r>
              <a:rPr lang="tr-TR" sz="2000" b="1" dirty="0"/>
              <a:t>iş gücünün şirkete </a:t>
            </a:r>
            <a:r>
              <a:rPr lang="tr-TR" sz="2000" b="1" dirty="0" smtClean="0"/>
              <a:t>çekilmesi </a:t>
            </a:r>
            <a:r>
              <a:rPr lang="tr-TR" sz="2000" dirty="0" smtClean="0"/>
              <a:t>(</a:t>
            </a:r>
            <a:r>
              <a:rPr lang="tr-TR" sz="2000" dirty="0"/>
              <a:t>kalifiye çalışanlar kendi kişisel değerleri </a:t>
            </a:r>
            <a:r>
              <a:rPr lang="tr-TR" sz="2000" dirty="0" smtClean="0"/>
              <a:t>ile örtüşen </a:t>
            </a:r>
            <a:r>
              <a:rPr lang="tr-TR" sz="2000" dirty="0"/>
              <a:t>şirketlerde çalışmayı tercih </a:t>
            </a:r>
            <a:r>
              <a:rPr lang="tr-TR" sz="2000" dirty="0" smtClean="0"/>
              <a:t>etmekte) ve çalışanların </a:t>
            </a:r>
            <a:r>
              <a:rPr lang="tr-TR" sz="2000" dirty="0"/>
              <a:t>motivasyonunun artması ve </a:t>
            </a:r>
            <a:endParaRPr lang="tr-TR" sz="2000" dirty="0" smtClean="0"/>
          </a:p>
          <a:p>
            <a:r>
              <a:rPr lang="tr-TR" sz="2000" b="1" dirty="0" smtClean="0"/>
              <a:t>Tüketici </a:t>
            </a:r>
            <a:r>
              <a:rPr lang="tr-TR" sz="2000" b="1" dirty="0"/>
              <a:t>talepleri </a:t>
            </a:r>
            <a:r>
              <a:rPr lang="tr-TR" sz="2000" dirty="0" smtClean="0"/>
              <a:t>(Tüketicilerin satın </a:t>
            </a:r>
            <a:r>
              <a:rPr lang="tr-TR" sz="2000" dirty="0"/>
              <a:t>aldıkları ürünlerin neleri ihtiva ettiğine artık daha çok </a:t>
            </a:r>
            <a:r>
              <a:rPr lang="tr-TR" sz="2000" dirty="0" smtClean="0"/>
              <a:t>dikkat etmeleri) olduğu ortaya konmuştur.</a:t>
            </a:r>
          </a:p>
          <a:p>
            <a:r>
              <a:rPr lang="tr-TR" sz="2000" b="1" dirty="0"/>
              <a:t>Yeni iş fırsatları ve </a:t>
            </a:r>
            <a:r>
              <a:rPr lang="tr-TR" sz="2000" b="1" dirty="0" err="1"/>
              <a:t>inovasyon</a:t>
            </a:r>
            <a:r>
              <a:rPr lang="tr-TR" sz="2000" b="1" dirty="0"/>
              <a:t> olanakları </a:t>
            </a:r>
            <a:r>
              <a:rPr lang="tr-TR" sz="2000" b="1" dirty="0" smtClean="0"/>
              <a:t>yaratılması </a:t>
            </a:r>
            <a:r>
              <a:rPr lang="tr-TR" sz="2000" dirty="0" smtClean="0"/>
              <a:t>(yüksek </a:t>
            </a:r>
            <a:r>
              <a:rPr lang="tr-TR" sz="2000" dirty="0"/>
              <a:t>enerji tasarrufu sağlayan beyaz eşyalar üretilmesi ya da </a:t>
            </a:r>
            <a:r>
              <a:rPr lang="tr-TR" sz="2000" dirty="0" err="1"/>
              <a:t>hibrid</a:t>
            </a:r>
            <a:r>
              <a:rPr lang="tr-TR" sz="2000" dirty="0"/>
              <a:t> </a:t>
            </a:r>
            <a:r>
              <a:rPr lang="tr-TR" sz="2000" dirty="0" smtClean="0"/>
              <a:t>otomobiller üretilmesi gibi)</a:t>
            </a:r>
            <a:endParaRPr lang="tr-TR" sz="20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sz="2700" dirty="0" smtClean="0"/>
              <a:t>Hane halkı sayısı : </a:t>
            </a:r>
            <a:br>
              <a:rPr lang="tr-TR" sz="2700" dirty="0" smtClean="0"/>
            </a:br>
            <a:r>
              <a:rPr lang="tr-TR" sz="2700" b="1" dirty="0" smtClean="0"/>
              <a:t>Lütfen yıllık enerji tüketiminizi enerji tiplerine göre girin </a:t>
            </a:r>
            <a:r>
              <a:rPr lang="tr-TR" dirty="0" smtClean="0"/>
              <a:t/>
            </a:r>
            <a:br>
              <a:rPr lang="tr-TR" dirty="0" smtClean="0"/>
            </a:br>
            <a:r>
              <a:rPr lang="tr-TR" dirty="0" smtClean="0"/>
              <a:t> http://www.</a:t>
            </a:r>
            <a:r>
              <a:rPr lang="tr-TR" dirty="0" err="1" smtClean="0"/>
              <a:t>karbonayakizi</a:t>
            </a:r>
            <a:r>
              <a:rPr lang="tr-TR" dirty="0" smtClean="0"/>
              <a:t>.com/</a:t>
            </a:r>
            <a:endParaRPr lang="tr-TR" dirty="0"/>
          </a:p>
        </p:txBody>
      </p:sp>
      <p:sp>
        <p:nvSpPr>
          <p:cNvPr id="3" name="2 İçerik Yer Tutucusu"/>
          <p:cNvSpPr>
            <a:spLocks noGrp="1"/>
          </p:cNvSpPr>
          <p:nvPr>
            <p:ph idx="1"/>
          </p:nvPr>
        </p:nvSpPr>
        <p:spPr/>
        <p:txBody>
          <a:bodyPr/>
          <a:lstStyle/>
          <a:p>
            <a:r>
              <a:rPr lang="tr-TR" dirty="0" smtClean="0"/>
              <a:t>Elektrik Kullanımı </a:t>
            </a:r>
          </a:p>
          <a:p>
            <a:r>
              <a:rPr lang="tr-TR" dirty="0" smtClean="0"/>
              <a:t>Doğal Gaz</a:t>
            </a:r>
          </a:p>
          <a:p>
            <a:r>
              <a:rPr lang="tr-TR" dirty="0" smtClean="0"/>
              <a:t> Sıvı Yakıt </a:t>
            </a:r>
          </a:p>
          <a:p>
            <a:r>
              <a:rPr lang="tr-TR" dirty="0" smtClean="0"/>
              <a:t>Kömür </a:t>
            </a:r>
          </a:p>
          <a:p>
            <a:r>
              <a:rPr lang="tr-TR" dirty="0" smtClean="0"/>
              <a:t>LPG </a:t>
            </a:r>
          </a:p>
          <a:p>
            <a:r>
              <a:rPr lang="tr-TR" dirty="0" err="1" smtClean="0"/>
              <a:t>Propan</a:t>
            </a:r>
            <a:r>
              <a:rPr lang="tr-TR" b="1" i="1" dirty="0" smtClean="0"/>
              <a:t> </a:t>
            </a:r>
          </a:p>
          <a:p>
            <a:pPr>
              <a:buNone/>
            </a:pPr>
            <a:r>
              <a:rPr lang="tr-TR" b="1" i="1" dirty="0"/>
              <a:t>	</a:t>
            </a:r>
            <a:r>
              <a:rPr lang="tr-TR" b="1" i="1" dirty="0" smtClean="0"/>
              <a:t>		Evinizin Toplamı : 0 ton CO</a:t>
            </a:r>
            <a:r>
              <a:rPr lang="tr-TR" b="1" i="1" baseline="-25000" dirty="0" smtClean="0"/>
              <a:t>2</a:t>
            </a:r>
            <a:r>
              <a:rPr lang="tr-TR" b="1" i="1" dirty="0" smtClean="0"/>
              <a:t> </a:t>
            </a:r>
            <a:endParaRPr lang="tr-T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Yaşam tarzınız</a:t>
            </a:r>
            <a:endParaRPr lang="tr-TR" dirty="0"/>
          </a:p>
        </p:txBody>
      </p:sp>
      <p:sp>
        <p:nvSpPr>
          <p:cNvPr id="3" name="2 İçerik Yer Tutucusu"/>
          <p:cNvSpPr>
            <a:spLocks noGrp="1"/>
          </p:cNvSpPr>
          <p:nvPr>
            <p:ph idx="1"/>
          </p:nvPr>
        </p:nvSpPr>
        <p:spPr/>
        <p:txBody>
          <a:bodyPr>
            <a:normAutofit fontScale="85000" lnSpcReduction="20000"/>
          </a:bodyPr>
          <a:lstStyle/>
          <a:p>
            <a:r>
              <a:rPr lang="tr-TR" dirty="0" smtClean="0"/>
              <a:t>Yemek tercihiniz</a:t>
            </a:r>
          </a:p>
          <a:p>
            <a:r>
              <a:rPr lang="tr-TR" dirty="0" smtClean="0"/>
              <a:t> Organik gıda tüketiminiz </a:t>
            </a:r>
          </a:p>
          <a:p>
            <a:r>
              <a:rPr lang="tr-TR" dirty="0" smtClean="0"/>
              <a:t>Mevsimlik gıda tüketiminiz </a:t>
            </a:r>
          </a:p>
          <a:p>
            <a:r>
              <a:rPr lang="tr-TR" dirty="0" smtClean="0"/>
              <a:t>İthal gıda ve ürün tüketiminiz</a:t>
            </a:r>
          </a:p>
          <a:p>
            <a:r>
              <a:rPr lang="tr-TR" dirty="0" smtClean="0"/>
              <a:t> Giyim tercihiniz</a:t>
            </a:r>
          </a:p>
          <a:p>
            <a:r>
              <a:rPr lang="tr-TR" dirty="0" smtClean="0"/>
              <a:t> Paketleme tercihiniz </a:t>
            </a:r>
          </a:p>
          <a:p>
            <a:r>
              <a:rPr lang="tr-TR" dirty="0" smtClean="0"/>
              <a:t>Mobilya ve elektronik eşya tercihiniz </a:t>
            </a:r>
            <a:r>
              <a:rPr lang="tr-TR" dirty="0" err="1" smtClean="0"/>
              <a:t>Geridönüşüm</a:t>
            </a:r>
            <a:r>
              <a:rPr lang="tr-TR" dirty="0" smtClean="0"/>
              <a:t> tercihiniz</a:t>
            </a:r>
          </a:p>
          <a:p>
            <a:r>
              <a:rPr lang="tr-TR" dirty="0" smtClean="0"/>
              <a:t>Eğlence &amp; aktiviteleriniz</a:t>
            </a:r>
          </a:p>
          <a:p>
            <a:r>
              <a:rPr lang="tr-TR" dirty="0" smtClean="0"/>
              <a:t> Kaç adet abanız var </a:t>
            </a:r>
          </a:p>
          <a:p>
            <a:r>
              <a:rPr lang="tr-TR" dirty="0" smtClean="0"/>
              <a:t>Kullandığınız finansal hizmetler</a:t>
            </a:r>
            <a:endParaRPr lang="tr-T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fontScale="85000" lnSpcReduction="20000"/>
          </a:bodyPr>
          <a:lstStyle/>
          <a:p>
            <a:r>
              <a:rPr lang="tr-TR" b="1" dirty="0" smtClean="0"/>
              <a:t>Türkiye </a:t>
            </a:r>
            <a:r>
              <a:rPr lang="tr-TR" dirty="0" smtClean="0"/>
              <a:t> için kişi başına düşen karbon ayak izi miktarı, 2010 verilerine göre </a:t>
            </a:r>
            <a:r>
              <a:rPr lang="tr-TR" b="1" dirty="0" smtClean="0"/>
              <a:t>4,1 </a:t>
            </a:r>
            <a:r>
              <a:rPr lang="tr-TR" dirty="0" smtClean="0"/>
              <a:t> ton, 2002 verilerine göre </a:t>
            </a:r>
            <a:r>
              <a:rPr lang="tr-TR" b="1" dirty="0" smtClean="0"/>
              <a:t>3 </a:t>
            </a:r>
            <a:r>
              <a:rPr lang="tr-TR" dirty="0" smtClean="0"/>
              <a:t> tondur</a:t>
            </a:r>
          </a:p>
          <a:p>
            <a:r>
              <a:rPr lang="tr-TR" dirty="0" smtClean="0"/>
              <a:t>Endüstrileşmiş ülkelerde kişi başına düşen karbon ayak izi </a:t>
            </a:r>
            <a:r>
              <a:rPr lang="tr-TR" b="1" dirty="0" smtClean="0"/>
              <a:t>11</a:t>
            </a:r>
            <a:r>
              <a:rPr lang="tr-TR" dirty="0" smtClean="0"/>
              <a:t> tondur.</a:t>
            </a:r>
          </a:p>
          <a:p>
            <a:r>
              <a:rPr lang="tr-TR" dirty="0" smtClean="0"/>
              <a:t>Dünyada kişi başına düşen karbon ayak izi ortalaması </a:t>
            </a:r>
            <a:r>
              <a:rPr lang="tr-TR" b="1" dirty="0" smtClean="0"/>
              <a:t>4</a:t>
            </a:r>
            <a:r>
              <a:rPr lang="tr-TR" dirty="0" smtClean="0"/>
              <a:t> tondur.</a:t>
            </a:r>
          </a:p>
          <a:p>
            <a:r>
              <a:rPr lang="tr-TR" dirty="0" smtClean="0"/>
              <a:t>Dünya çapında hedeflenen kişi başına düşen karbon ayak izi miktarı </a:t>
            </a:r>
            <a:r>
              <a:rPr lang="tr-TR" b="1" dirty="0" smtClean="0"/>
              <a:t>2</a:t>
            </a:r>
            <a:r>
              <a:rPr lang="tr-TR" dirty="0" smtClean="0"/>
              <a:t> tondur.</a:t>
            </a:r>
          </a:p>
          <a:p>
            <a:r>
              <a:rPr lang="tr-TR" dirty="0" smtClean="0"/>
              <a:t>Bir ağaç yaşadığı sürece yaklaşık </a:t>
            </a:r>
            <a:r>
              <a:rPr lang="tr-TR" b="1" dirty="0" smtClean="0"/>
              <a:t>0.73</a:t>
            </a:r>
            <a:r>
              <a:rPr lang="tr-TR" dirty="0" smtClean="0"/>
              <a:t> ton </a:t>
            </a:r>
            <a:r>
              <a:rPr lang="tr-TR" b="1" dirty="0" smtClean="0"/>
              <a:t>CO</a:t>
            </a:r>
            <a:r>
              <a:rPr lang="tr-TR" b="1" baseline="-25000" dirty="0" smtClean="0"/>
              <a:t>2</a:t>
            </a:r>
            <a:r>
              <a:rPr lang="tr-TR" dirty="0" smtClean="0"/>
              <a:t> solur. Ürettiğiniz </a:t>
            </a:r>
            <a:r>
              <a:rPr lang="tr-TR" b="1" dirty="0" smtClean="0"/>
              <a:t>6,597</a:t>
            </a:r>
            <a:r>
              <a:rPr lang="tr-TR" dirty="0" smtClean="0"/>
              <a:t> ton CO2'i ağaç dikerek telafi etmek için yaklaşık </a:t>
            </a:r>
            <a:r>
              <a:rPr lang="tr-TR" b="1" dirty="0" smtClean="0"/>
              <a:t>10</a:t>
            </a:r>
            <a:r>
              <a:rPr lang="tr-TR" dirty="0" smtClean="0"/>
              <a:t> adet ağaç dikmeniz gerekmektedir.</a:t>
            </a:r>
            <a:endParaRPr lang="tr-T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Örneğin,</a:t>
            </a:r>
            <a:br>
              <a:rPr lang="tr-TR" dirty="0" smtClean="0"/>
            </a:br>
            <a:endParaRPr lang="tr-TR" dirty="0"/>
          </a:p>
        </p:txBody>
      </p:sp>
      <p:sp>
        <p:nvSpPr>
          <p:cNvPr id="3" name="2 İçerik Yer Tutucusu"/>
          <p:cNvSpPr>
            <a:spLocks noGrp="1"/>
          </p:cNvSpPr>
          <p:nvPr>
            <p:ph idx="1"/>
          </p:nvPr>
        </p:nvSpPr>
        <p:spPr/>
        <p:txBody>
          <a:bodyPr>
            <a:normAutofit lnSpcReduction="10000"/>
          </a:bodyPr>
          <a:lstStyle/>
          <a:p>
            <a:r>
              <a:rPr lang="tr-TR" dirty="0" smtClean="0"/>
              <a:t>Dünya </a:t>
            </a:r>
            <a:r>
              <a:rPr lang="tr-TR" dirty="0"/>
              <a:t>çapında spor malzemeleri üretimi ve satışı yapan bir </a:t>
            </a:r>
            <a:r>
              <a:rPr lang="tr-TR" dirty="0" smtClean="0"/>
              <a:t>firma, tedarik </a:t>
            </a:r>
            <a:r>
              <a:rPr lang="tr-TR" dirty="0"/>
              <a:t>zincirindeki kötü çalışma koşullarına rağmen aynı </a:t>
            </a:r>
            <a:r>
              <a:rPr lang="tr-TR" dirty="0" smtClean="0"/>
              <a:t>tedarikçilerle çalışmaya </a:t>
            </a:r>
            <a:r>
              <a:rPr lang="tr-TR" dirty="0"/>
              <a:t>devam ettiği ya da oradaki koşulların düzeltilmesi için </a:t>
            </a:r>
            <a:r>
              <a:rPr lang="tr-TR" dirty="0" smtClean="0"/>
              <a:t>adım atmadığı </a:t>
            </a:r>
            <a:r>
              <a:rPr lang="tr-TR" dirty="0"/>
              <a:t>için kamuoyu nezdinde itibar kaybetmiş, şirketin Borsada </a:t>
            </a:r>
            <a:r>
              <a:rPr lang="tr-TR" dirty="0" smtClean="0"/>
              <a:t>işlem gören </a:t>
            </a:r>
            <a:r>
              <a:rPr lang="tr-TR" dirty="0"/>
              <a:t>paylarının fiyatı olumsuz yönde etkilenmiştir. Bu durum </a:t>
            </a:r>
            <a:r>
              <a:rPr lang="tr-TR" dirty="0" smtClean="0"/>
              <a:t>şirketi sürdürülebilirlik </a:t>
            </a:r>
            <a:r>
              <a:rPr lang="tr-TR" dirty="0"/>
              <a:t>konusunda adımlar atmaya itmiştir.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normAutofit fontScale="62500" lnSpcReduction="20000"/>
          </a:bodyPr>
          <a:lstStyle/>
          <a:p>
            <a:r>
              <a:rPr lang="tr-TR" dirty="0"/>
              <a:t>Bugün karşı </a:t>
            </a:r>
            <a:r>
              <a:rPr lang="tr-TR" dirty="0" smtClean="0"/>
              <a:t>karşıya olduğumuz </a:t>
            </a:r>
            <a:r>
              <a:rPr lang="tr-TR" dirty="0"/>
              <a:t>küresel </a:t>
            </a:r>
            <a:r>
              <a:rPr lang="tr-TR" dirty="0" smtClean="0"/>
              <a:t>ısınma, </a:t>
            </a:r>
            <a:r>
              <a:rPr lang="tr-TR" dirty="0" err="1" smtClean="0"/>
              <a:t>biyoçeşitlilik</a:t>
            </a:r>
            <a:r>
              <a:rPr lang="tr-TR" dirty="0" smtClean="0"/>
              <a:t> </a:t>
            </a:r>
            <a:r>
              <a:rPr lang="tr-TR" dirty="0"/>
              <a:t>kaybı, </a:t>
            </a:r>
            <a:r>
              <a:rPr lang="tr-TR" dirty="0" smtClean="0"/>
              <a:t>kaynakların hızla </a:t>
            </a:r>
            <a:r>
              <a:rPr lang="tr-TR" dirty="0"/>
              <a:t>tükenmesi ve </a:t>
            </a:r>
            <a:r>
              <a:rPr lang="tr-TR" dirty="0" smtClean="0"/>
              <a:t>kirlenmesi, açlık</a:t>
            </a:r>
            <a:r>
              <a:rPr lang="tr-TR" dirty="0"/>
              <a:t>, yoksulluk, ayrımcılık, </a:t>
            </a:r>
            <a:r>
              <a:rPr lang="tr-TR" dirty="0" smtClean="0"/>
              <a:t>insan hakları </a:t>
            </a:r>
            <a:r>
              <a:rPr lang="tr-TR" dirty="0"/>
              <a:t>ihlalleri ve yolsuzluk </a:t>
            </a:r>
            <a:r>
              <a:rPr lang="tr-TR" dirty="0" smtClean="0"/>
              <a:t>gibi önemli </a:t>
            </a:r>
            <a:r>
              <a:rPr lang="tr-TR" dirty="0"/>
              <a:t>sorunlar insanlığı yeni </a:t>
            </a:r>
            <a:r>
              <a:rPr lang="tr-TR" dirty="0" smtClean="0"/>
              <a:t>bir düzen </a:t>
            </a:r>
            <a:r>
              <a:rPr lang="tr-TR" dirty="0"/>
              <a:t>arayışına itmektedir. </a:t>
            </a:r>
            <a:r>
              <a:rPr lang="tr-TR" dirty="0" smtClean="0"/>
              <a:t>Sadece kendi </a:t>
            </a:r>
            <a:r>
              <a:rPr lang="tr-TR" dirty="0"/>
              <a:t>nesline karşı değil </a:t>
            </a:r>
            <a:r>
              <a:rPr lang="tr-TR" dirty="0" smtClean="0"/>
              <a:t>gelecek </a:t>
            </a:r>
            <a:r>
              <a:rPr lang="nb-NO" dirty="0" smtClean="0"/>
              <a:t>nesillere </a:t>
            </a:r>
            <a:r>
              <a:rPr lang="nb-NO" dirty="0"/>
              <a:t>karşı da sorumlu olma </a:t>
            </a:r>
            <a:r>
              <a:rPr lang="nb-NO" dirty="0" smtClean="0"/>
              <a:t>bilinci</a:t>
            </a:r>
            <a:r>
              <a:rPr lang="tr-TR" dirty="0" smtClean="0"/>
              <a:t> toplumun </a:t>
            </a:r>
            <a:r>
              <a:rPr lang="tr-TR" dirty="0"/>
              <a:t>tüm kesimlerinde </a:t>
            </a:r>
            <a:r>
              <a:rPr lang="tr-TR" dirty="0" smtClean="0"/>
              <a:t>kabul görmektedir</a:t>
            </a:r>
            <a:r>
              <a:rPr lang="tr-TR" dirty="0"/>
              <a:t>. Gelecek nesillere </a:t>
            </a:r>
            <a:r>
              <a:rPr lang="tr-TR" dirty="0" smtClean="0"/>
              <a:t>karşı sorumlulukların </a:t>
            </a:r>
            <a:r>
              <a:rPr lang="tr-TR" dirty="0"/>
              <a:t>yerine </a:t>
            </a:r>
            <a:r>
              <a:rPr lang="tr-TR" dirty="0" smtClean="0"/>
              <a:t>getirilerek dünyanın </a:t>
            </a:r>
            <a:r>
              <a:rPr lang="tr-TR" dirty="0"/>
              <a:t>daha yaşanabilir </a:t>
            </a:r>
            <a:r>
              <a:rPr lang="tr-TR" dirty="0" smtClean="0"/>
              <a:t>kılınması ise</a:t>
            </a:r>
            <a:r>
              <a:rPr lang="tr-TR" dirty="0"/>
              <a:t>, ancak çevrenin ve </a:t>
            </a:r>
            <a:r>
              <a:rPr lang="tr-TR" dirty="0" smtClean="0"/>
              <a:t>insanların </a:t>
            </a:r>
            <a:r>
              <a:rPr lang="tr-TR" dirty="0"/>
              <a:t>yaşam kalitesinin korunması </a:t>
            </a:r>
            <a:r>
              <a:rPr lang="tr-TR" dirty="0" smtClean="0"/>
              <a:t>anlayışı ile </a:t>
            </a:r>
            <a:r>
              <a:rPr lang="tr-TR" dirty="0"/>
              <a:t>mümkün olacaktır. </a:t>
            </a:r>
            <a:endParaRPr lang="tr-TR" dirty="0" smtClean="0"/>
          </a:p>
          <a:p>
            <a:endParaRPr lang="tr-TR" dirty="0"/>
          </a:p>
          <a:p>
            <a:r>
              <a:rPr lang="tr-TR" dirty="0" smtClean="0"/>
              <a:t>Dolayısıyla, sürdürülebilir </a:t>
            </a:r>
            <a:r>
              <a:rPr lang="tr-TR" dirty="0"/>
              <a:t>bir kalkınma için </a:t>
            </a:r>
            <a:r>
              <a:rPr lang="tr-TR" dirty="0" smtClean="0"/>
              <a:t>artık finansal </a:t>
            </a:r>
            <a:r>
              <a:rPr lang="tr-TR" dirty="0"/>
              <a:t>bakış açısının yanı </a:t>
            </a:r>
            <a:r>
              <a:rPr lang="tr-TR" dirty="0" smtClean="0"/>
              <a:t>sıra sosyal </a:t>
            </a:r>
            <a:r>
              <a:rPr lang="tr-TR" dirty="0"/>
              <a:t>ve çevresel boyutların </a:t>
            </a:r>
            <a:r>
              <a:rPr lang="tr-TR" dirty="0" smtClean="0"/>
              <a:t>da dikkate </a:t>
            </a:r>
            <a:r>
              <a:rPr lang="tr-TR" dirty="0"/>
              <a:t>alınması gerekmekte, </a:t>
            </a:r>
            <a:r>
              <a:rPr lang="tr-TR" dirty="0" smtClean="0"/>
              <a:t>bu da </a:t>
            </a:r>
            <a:r>
              <a:rPr lang="tr-TR" dirty="0"/>
              <a:t>uzun vadeli yaklaşımları </a:t>
            </a:r>
            <a:r>
              <a:rPr lang="tr-TR" dirty="0" smtClean="0"/>
              <a:t>zorunlu kılmaktadır.</a:t>
            </a:r>
          </a:p>
          <a:p>
            <a:endParaRPr lang="tr-TR" dirty="0"/>
          </a:p>
          <a:p>
            <a:r>
              <a:rPr lang="tr-TR" dirty="0" smtClean="0"/>
              <a:t>Günümüzde şirketlerin paydaşlarının beklentilerinden </a:t>
            </a:r>
            <a:r>
              <a:rPr lang="tr-TR" dirty="0"/>
              <a:t>bağımsız </a:t>
            </a:r>
            <a:r>
              <a:rPr lang="tr-TR" dirty="0" smtClean="0"/>
              <a:t>faaliyet göstermeleri mümkün değildir.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85786" y="785794"/>
            <a:ext cx="8001056" cy="4524315"/>
          </a:xfrm>
          <a:prstGeom prst="rect">
            <a:avLst/>
          </a:prstGeom>
        </p:spPr>
        <p:txBody>
          <a:bodyPr wrap="square">
            <a:spAutoFit/>
          </a:bodyPr>
          <a:lstStyle/>
          <a:p>
            <a:r>
              <a:rPr lang="tr-TR" sz="3200" b="1" dirty="0"/>
              <a:t>1972 - </a:t>
            </a:r>
            <a:r>
              <a:rPr lang="tr-TR" sz="3200" b="1" dirty="0" err="1"/>
              <a:t>Stokholm</a:t>
            </a:r>
            <a:r>
              <a:rPr lang="tr-TR" sz="3200" b="1" dirty="0"/>
              <a:t> Konferansı</a:t>
            </a:r>
          </a:p>
          <a:p>
            <a:r>
              <a:rPr lang="tr-TR" sz="3200" dirty="0"/>
              <a:t>Sürdürülebilir Kalkınma kavramı ilk olarak 1972 yılında </a:t>
            </a:r>
            <a:r>
              <a:rPr lang="tr-TR" sz="3200" dirty="0" err="1" smtClean="0"/>
              <a:t>Stokholm</a:t>
            </a:r>
            <a:r>
              <a:rPr lang="tr-TR" sz="3200" dirty="0" smtClean="0"/>
              <a:t>-İsveç’te düzenlenen</a:t>
            </a:r>
            <a:r>
              <a:rPr lang="tr-TR" sz="3200" dirty="0"/>
              <a:t>, Birleşmiş </a:t>
            </a:r>
            <a:r>
              <a:rPr lang="tr-TR" sz="3200" dirty="0" err="1"/>
              <a:t>Milletler’in</a:t>
            </a:r>
            <a:r>
              <a:rPr lang="tr-TR" sz="3200" dirty="0"/>
              <a:t> </a:t>
            </a:r>
            <a:r>
              <a:rPr lang="tr-TR" sz="3200" dirty="0" err="1"/>
              <a:t>Stokholm</a:t>
            </a:r>
            <a:r>
              <a:rPr lang="tr-TR" sz="3200" dirty="0"/>
              <a:t> Konferansı </a:t>
            </a:r>
            <a:r>
              <a:rPr lang="tr-TR" sz="3200" dirty="0" smtClean="0"/>
              <a:t>sırasında, gelişmiş ülkelerin </a:t>
            </a:r>
            <a:r>
              <a:rPr lang="tr-TR" sz="3200" dirty="0"/>
              <a:t>küresel kalkınmanın çevresel sonuçları üzerindeki kaygıları </a:t>
            </a:r>
            <a:r>
              <a:rPr lang="tr-TR" sz="3200" dirty="0" smtClean="0"/>
              <a:t>ile gelişmekte </a:t>
            </a:r>
            <a:r>
              <a:rPr lang="tr-TR" sz="3200" dirty="0"/>
              <a:t>olan ülkelerin kendi ekonomik kalkınmaları için </a:t>
            </a:r>
            <a:r>
              <a:rPr lang="tr-TR" sz="3200" dirty="0" smtClean="0"/>
              <a:t>duydukları ihtiyaçları </a:t>
            </a:r>
            <a:r>
              <a:rPr lang="tr-TR" sz="3200" dirty="0"/>
              <a:t>arasında bir orta yol bulma girişimi olarak gündeme gelmiştir.</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smtClean="0"/>
              <a:t>Şirketler Sürdürebilirlik İçin Neler Yapabilir?</a:t>
            </a:r>
            <a:endParaRPr lang="tr-TR" dirty="0"/>
          </a:p>
        </p:txBody>
      </p:sp>
      <p:sp>
        <p:nvSpPr>
          <p:cNvPr id="3" name="2 İçerik Yer Tutucusu"/>
          <p:cNvSpPr>
            <a:spLocks noGrp="1"/>
          </p:cNvSpPr>
          <p:nvPr>
            <p:ph idx="1"/>
          </p:nvPr>
        </p:nvSpPr>
        <p:spPr/>
        <p:txBody>
          <a:bodyPr>
            <a:normAutofit fontScale="77500" lnSpcReduction="20000"/>
          </a:bodyPr>
          <a:lstStyle/>
          <a:p>
            <a:r>
              <a:rPr lang="tr-TR" dirty="0" smtClean="0"/>
              <a:t>Üretim </a:t>
            </a:r>
            <a:r>
              <a:rPr lang="tr-TR" dirty="0"/>
              <a:t>sırasında doğayı </a:t>
            </a:r>
            <a:r>
              <a:rPr lang="tr-TR" dirty="0" smtClean="0"/>
              <a:t>daha az </a:t>
            </a:r>
            <a:r>
              <a:rPr lang="tr-TR" dirty="0"/>
              <a:t>kirleten teknolojiler </a:t>
            </a:r>
            <a:r>
              <a:rPr lang="tr-TR" dirty="0" smtClean="0"/>
              <a:t>kullanmak, </a:t>
            </a:r>
          </a:p>
          <a:p>
            <a:r>
              <a:rPr lang="tr-TR" dirty="0" smtClean="0"/>
              <a:t>Çevreyi </a:t>
            </a:r>
            <a:r>
              <a:rPr lang="tr-TR" dirty="0"/>
              <a:t>koruma bilincini şirketin </a:t>
            </a:r>
            <a:r>
              <a:rPr lang="tr-TR" dirty="0" smtClean="0"/>
              <a:t>tüm kademelerinde </a:t>
            </a:r>
            <a:r>
              <a:rPr lang="tr-TR" dirty="0"/>
              <a:t>öncelik haline </a:t>
            </a:r>
            <a:r>
              <a:rPr lang="tr-TR" dirty="0" smtClean="0"/>
              <a:t>getirmek,</a:t>
            </a:r>
          </a:p>
          <a:p>
            <a:r>
              <a:rPr lang="tr-TR" dirty="0" smtClean="0"/>
              <a:t>Ürünlerin </a:t>
            </a:r>
            <a:r>
              <a:rPr lang="tr-TR" dirty="0"/>
              <a:t>son kullanıcısı </a:t>
            </a:r>
            <a:r>
              <a:rPr lang="tr-TR" dirty="0" smtClean="0"/>
              <a:t>olan tüketicilere </a:t>
            </a:r>
            <a:r>
              <a:rPr lang="tr-TR" dirty="0"/>
              <a:t>sağlıklı ürünler </a:t>
            </a:r>
            <a:r>
              <a:rPr lang="tr-TR" dirty="0" smtClean="0"/>
              <a:t>ulaştırmak, </a:t>
            </a:r>
          </a:p>
          <a:p>
            <a:r>
              <a:rPr lang="tr-TR" dirty="0" smtClean="0"/>
              <a:t>Çalışanların </a:t>
            </a:r>
            <a:r>
              <a:rPr lang="tr-TR" dirty="0"/>
              <a:t>çalışma </a:t>
            </a:r>
            <a:r>
              <a:rPr lang="tr-TR" dirty="0" smtClean="0"/>
              <a:t>koşullarını iyileştirerek </a:t>
            </a:r>
            <a:r>
              <a:rPr lang="tr-TR" dirty="0"/>
              <a:t>ve gerekli etik kuralları </a:t>
            </a:r>
            <a:r>
              <a:rPr lang="tr-TR" dirty="0" smtClean="0"/>
              <a:t>oluşturmak, </a:t>
            </a:r>
          </a:p>
          <a:p>
            <a:r>
              <a:rPr lang="tr-TR" dirty="0" smtClean="0"/>
              <a:t>Üretim </a:t>
            </a:r>
            <a:r>
              <a:rPr lang="tr-TR" dirty="0"/>
              <a:t>ve </a:t>
            </a:r>
            <a:r>
              <a:rPr lang="tr-TR" dirty="0" smtClean="0"/>
              <a:t>işletme süreçlerinde </a:t>
            </a:r>
            <a:r>
              <a:rPr lang="tr-TR" dirty="0"/>
              <a:t>enerji tasarrufuna giderek veya enerji verimliliğini artırarak </a:t>
            </a:r>
            <a:r>
              <a:rPr lang="tr-TR" dirty="0" smtClean="0"/>
              <a:t>ya </a:t>
            </a:r>
            <a:r>
              <a:rPr lang="nb-NO" dirty="0" smtClean="0"/>
              <a:t>da </a:t>
            </a:r>
            <a:r>
              <a:rPr lang="nb-NO" dirty="0"/>
              <a:t>yenilikçi ürünler </a:t>
            </a:r>
            <a:r>
              <a:rPr lang="nb-NO" dirty="0" smtClean="0"/>
              <a:t>geliştir</a:t>
            </a:r>
            <a:r>
              <a:rPr lang="tr-TR" dirty="0" err="1" smtClean="0"/>
              <a:t>mek</a:t>
            </a:r>
            <a:r>
              <a:rPr lang="tr-TR" dirty="0" smtClean="0"/>
              <a:t>.</a:t>
            </a:r>
            <a:r>
              <a:rPr lang="tr-TR" dirty="0"/>
              <a:t> </a:t>
            </a:r>
            <a:endParaRPr lang="tr-TR" dirty="0" smtClean="0"/>
          </a:p>
          <a:p>
            <a:r>
              <a:rPr lang="tr-TR" dirty="0" smtClean="0"/>
              <a:t>Şeffaflığı</a:t>
            </a:r>
            <a:r>
              <a:rPr lang="tr-TR" dirty="0"/>
              <a:t>, adilliği, hesap verebilirliği ve </a:t>
            </a:r>
            <a:r>
              <a:rPr lang="tr-TR" dirty="0" smtClean="0"/>
              <a:t>sorumluluğu </a:t>
            </a:r>
            <a:r>
              <a:rPr lang="sv-SE" dirty="0" smtClean="0"/>
              <a:t>tam </a:t>
            </a:r>
            <a:r>
              <a:rPr lang="sv-SE" dirty="0"/>
              <a:t>anlamıyla benimseyip hayata </a:t>
            </a:r>
            <a:r>
              <a:rPr lang="sv-SE" dirty="0" smtClean="0"/>
              <a:t>geçir</a:t>
            </a:r>
            <a:r>
              <a:rPr lang="tr-TR" dirty="0" err="1" smtClean="0"/>
              <a:t>mek</a:t>
            </a:r>
            <a:r>
              <a:rPr lang="tr-TR" dirty="0" smtClean="0"/>
              <a:t>.</a:t>
            </a:r>
            <a:endParaRPr lang="tr-TR"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Örneğin,</a:t>
            </a:r>
            <a:endParaRPr lang="tr-TR" dirty="0"/>
          </a:p>
        </p:txBody>
      </p:sp>
      <p:sp>
        <p:nvSpPr>
          <p:cNvPr id="3" name="2 İçerik Yer Tutucusu"/>
          <p:cNvSpPr>
            <a:spLocks noGrp="1"/>
          </p:cNvSpPr>
          <p:nvPr>
            <p:ph idx="1"/>
          </p:nvPr>
        </p:nvSpPr>
        <p:spPr/>
        <p:txBody>
          <a:bodyPr/>
          <a:lstStyle/>
          <a:p>
            <a:r>
              <a:rPr lang="tr-TR" dirty="0" smtClean="0"/>
              <a:t>Üretimi </a:t>
            </a:r>
            <a:r>
              <a:rPr lang="tr-TR" dirty="0"/>
              <a:t>ile çevreyi kirleten bir firmanın buna karşılık ağaç dikmesi </a:t>
            </a:r>
            <a:r>
              <a:rPr lang="tr-TR" dirty="0" smtClean="0"/>
              <a:t>faydalı olmakla </a:t>
            </a:r>
            <a:r>
              <a:rPr lang="tr-TR" dirty="0"/>
              <a:t>birlikte, şirketin üretim süreçlerinde çevreye zarar vermeyecek </a:t>
            </a:r>
            <a:r>
              <a:rPr lang="tr-TR" dirty="0" smtClean="0"/>
              <a:t>bir çözüm </a:t>
            </a:r>
            <a:r>
              <a:rPr lang="tr-TR" dirty="0"/>
              <a:t>bulması kadar etkili ve sürdürülebilir olmayacaktır.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642910" y="0"/>
            <a:ext cx="8229600" cy="1143000"/>
          </a:xfrm>
        </p:spPr>
        <p:txBody>
          <a:bodyPr>
            <a:normAutofit fontScale="90000"/>
          </a:bodyPr>
          <a:lstStyle/>
          <a:p>
            <a:r>
              <a:rPr lang="tr-TR" dirty="0" smtClean="0"/>
              <a:t>Sürdürülebilirlik Raporu Olan Şirketler</a:t>
            </a:r>
            <a:endParaRPr lang="tr-TR" dirty="0"/>
          </a:p>
        </p:txBody>
      </p:sp>
      <p:sp>
        <p:nvSpPr>
          <p:cNvPr id="3" name="2 İçerik Yer Tutucusu"/>
          <p:cNvSpPr>
            <a:spLocks noGrp="1"/>
          </p:cNvSpPr>
          <p:nvPr>
            <p:ph idx="1"/>
          </p:nvPr>
        </p:nvSpPr>
        <p:spPr>
          <a:xfrm>
            <a:off x="500034" y="1142984"/>
            <a:ext cx="8401080" cy="6000768"/>
          </a:xfrm>
        </p:spPr>
        <p:txBody>
          <a:bodyPr>
            <a:normAutofit fontScale="40000" lnSpcReduction="20000"/>
          </a:bodyPr>
          <a:lstStyle/>
          <a:p>
            <a:r>
              <a:rPr lang="tr-TR" b="1" dirty="0" smtClean="0">
                <a:hlinkClick r:id="rId2" tooltip="Akbank Sustinability Report"/>
              </a:rPr>
              <a:t>Akbank 2012</a:t>
            </a:r>
            <a:endParaRPr lang="tr-TR" dirty="0" smtClean="0"/>
          </a:p>
          <a:p>
            <a:r>
              <a:rPr lang="tr-TR" b="1" dirty="0" smtClean="0">
                <a:hlinkClick r:id="rId3" tooltip="Akçansa Sustainability Report"/>
              </a:rPr>
              <a:t>Akçansa</a:t>
            </a:r>
            <a:endParaRPr lang="tr-TR" dirty="0" smtClean="0"/>
          </a:p>
          <a:p>
            <a:r>
              <a:rPr lang="tr-TR" b="1" dirty="0" smtClean="0">
                <a:hlinkClick r:id="rId4" tooltip="Aksa Akrilik Kimya Sustainability Report"/>
              </a:rPr>
              <a:t>Aksa Akrilik Kimya A.Ş.</a:t>
            </a:r>
            <a:endParaRPr lang="tr-TR" dirty="0" smtClean="0"/>
          </a:p>
          <a:p>
            <a:r>
              <a:rPr lang="tr-TR" b="1" dirty="0" smtClean="0">
                <a:hlinkClick r:id="rId5" tooltip="Anadolu Efes Sustainability Report"/>
              </a:rPr>
              <a:t>Anadolu Efes</a:t>
            </a:r>
            <a:endParaRPr lang="tr-TR" dirty="0" smtClean="0"/>
          </a:p>
          <a:p>
            <a:r>
              <a:rPr lang="tr-TR" b="1" dirty="0" err="1" smtClean="0">
                <a:hlinkClick r:id="rId6" tooltip="Arçelik Sustainability Report"/>
              </a:rPr>
              <a:t>Arçelik</a:t>
            </a:r>
            <a:endParaRPr lang="tr-TR" dirty="0" smtClean="0"/>
          </a:p>
          <a:p>
            <a:r>
              <a:rPr lang="tr-TR" b="1" dirty="0" err="1" smtClean="0">
                <a:hlinkClick r:id="rId7" tooltip="Aygaz Sustainability Report"/>
              </a:rPr>
              <a:t>Aygaz</a:t>
            </a:r>
            <a:r>
              <a:rPr lang="tr-TR" b="1" dirty="0" smtClean="0">
                <a:hlinkClick r:id="rId7" tooltip="Aygaz Sustainability Report"/>
              </a:rPr>
              <a:t> 2010-2011</a:t>
            </a:r>
            <a:endParaRPr lang="tr-TR" dirty="0" smtClean="0"/>
          </a:p>
          <a:p>
            <a:r>
              <a:rPr lang="tr-TR" b="1" dirty="0" err="1" smtClean="0">
                <a:hlinkClick r:id="rId8" tooltip="Borusan Sustainability Report"/>
              </a:rPr>
              <a:t>Borusan</a:t>
            </a:r>
            <a:r>
              <a:rPr lang="tr-TR" b="1" dirty="0" smtClean="0">
                <a:hlinkClick r:id="rId8" tooltip="Borusan Sustainability Report"/>
              </a:rPr>
              <a:t> 2010-2011</a:t>
            </a:r>
            <a:endParaRPr lang="tr-TR" dirty="0" smtClean="0"/>
          </a:p>
          <a:p>
            <a:r>
              <a:rPr lang="tr-TR" b="1" dirty="0" err="1" smtClean="0">
                <a:hlinkClick r:id="rId9" tooltip="Çimsa Sustainability Report"/>
              </a:rPr>
              <a:t>Çimsa</a:t>
            </a:r>
            <a:r>
              <a:rPr lang="tr-TR" b="1" dirty="0" smtClean="0">
                <a:hlinkClick r:id="rId9" tooltip="Çimsa Sustainability Report"/>
              </a:rPr>
              <a:t> 2012</a:t>
            </a:r>
            <a:endParaRPr lang="tr-TR" dirty="0" smtClean="0"/>
          </a:p>
          <a:p>
            <a:r>
              <a:rPr lang="tr-TR" b="1" dirty="0" smtClean="0">
                <a:hlinkClick r:id="rId10" tooltip="Eczacıbaşı Sustainability Report"/>
              </a:rPr>
              <a:t>Eczacıbaşı Grup</a:t>
            </a:r>
            <a:endParaRPr lang="tr-TR" dirty="0" smtClean="0"/>
          </a:p>
          <a:p>
            <a:r>
              <a:rPr lang="tr-TR" b="1" dirty="0" err="1" smtClean="0">
                <a:hlinkClick r:id="rId11" tooltip="Erdemir Sustainability Report"/>
              </a:rPr>
              <a:t>Erdemir</a:t>
            </a:r>
            <a:r>
              <a:rPr lang="tr-TR" b="1" dirty="0" smtClean="0">
                <a:hlinkClick r:id="rId11" tooltip="Erdemir Sustainability Report"/>
              </a:rPr>
              <a:t> 2006-2007</a:t>
            </a:r>
            <a:endParaRPr lang="tr-TR" dirty="0" smtClean="0"/>
          </a:p>
          <a:p>
            <a:r>
              <a:rPr lang="tr-TR" b="1" dirty="0" smtClean="0">
                <a:hlinkClick r:id="rId12" tooltip="Garanti Bankasi Sustainability Report"/>
              </a:rPr>
              <a:t>Garanti Bankası</a:t>
            </a:r>
            <a:endParaRPr lang="tr-TR" dirty="0" smtClean="0"/>
          </a:p>
          <a:p>
            <a:r>
              <a:rPr lang="tr-TR" b="1" dirty="0" err="1" smtClean="0">
                <a:hlinkClick r:id="rId13" tooltip="Havaş Sustainability Report"/>
              </a:rPr>
              <a:t>Havaş</a:t>
            </a:r>
            <a:r>
              <a:rPr lang="tr-TR" b="1" dirty="0" smtClean="0">
                <a:hlinkClick r:id="rId13" tooltip="Havaş Sustainability Report"/>
              </a:rPr>
              <a:t> 2011</a:t>
            </a:r>
            <a:endParaRPr lang="tr-TR" dirty="0" smtClean="0"/>
          </a:p>
          <a:p>
            <a:r>
              <a:rPr lang="tr-TR" b="1" dirty="0" smtClean="0">
                <a:hlinkClick r:id="rId14" tooltip="İçdaş Sustainability Report"/>
              </a:rPr>
              <a:t>İÇDAŞ Çelik Enerji Tersane ve Ulaşım </a:t>
            </a:r>
            <a:r>
              <a:rPr lang="tr-TR" b="1" dirty="0" err="1" smtClean="0">
                <a:hlinkClick r:id="rId14" tooltip="İçdaş Sustainability Report"/>
              </a:rPr>
              <a:t>Sanayii</a:t>
            </a:r>
            <a:r>
              <a:rPr lang="tr-TR" b="1" dirty="0" smtClean="0">
                <a:hlinkClick r:id="rId14" tooltip="İçdaş Sustainability Report"/>
              </a:rPr>
              <a:t> A.Ş. 2011-2012</a:t>
            </a:r>
            <a:endParaRPr lang="tr-TR" dirty="0" smtClean="0"/>
          </a:p>
          <a:p>
            <a:r>
              <a:rPr lang="tr-TR" b="1" dirty="0" err="1" smtClean="0">
                <a:hlinkClick r:id="rId15" tooltip="Koçsistem Sustainability Report"/>
              </a:rPr>
              <a:t>KoçSistem</a:t>
            </a:r>
            <a:r>
              <a:rPr lang="tr-TR" b="1" dirty="0" smtClean="0">
                <a:hlinkClick r:id="rId15" tooltip="Koçsistem Sustainability Report"/>
              </a:rPr>
              <a:t> 2012-2013</a:t>
            </a:r>
            <a:endParaRPr lang="tr-TR" dirty="0" smtClean="0"/>
          </a:p>
          <a:p>
            <a:r>
              <a:rPr lang="tr-TR" b="1" dirty="0" smtClean="0">
                <a:hlinkClick r:id="rId16" tooltip="Mars Logistics Sustainability Report"/>
              </a:rPr>
              <a:t>Mars </a:t>
            </a:r>
            <a:r>
              <a:rPr lang="tr-TR" b="1" dirty="0" err="1" smtClean="0">
                <a:hlinkClick r:id="rId16" tooltip="Mars Logistics Sustainability Report"/>
              </a:rPr>
              <a:t>Logistics</a:t>
            </a:r>
            <a:r>
              <a:rPr lang="tr-TR" b="1" dirty="0" smtClean="0">
                <a:hlinkClick r:id="rId16" tooltip="Mars Logistics Sustainability Report"/>
              </a:rPr>
              <a:t> 2012</a:t>
            </a:r>
            <a:endParaRPr lang="tr-TR" dirty="0" smtClean="0"/>
          </a:p>
          <a:p>
            <a:r>
              <a:rPr lang="tr-TR" b="1" dirty="0" smtClean="0">
                <a:hlinkClick r:id="rId17" tooltip="P&amp;G Sustainability Report"/>
              </a:rPr>
              <a:t>P&amp;G TR 2012-2013</a:t>
            </a:r>
            <a:endParaRPr lang="tr-TR" dirty="0" smtClean="0"/>
          </a:p>
          <a:p>
            <a:r>
              <a:rPr lang="tr-TR" b="1" dirty="0" err="1" smtClean="0">
                <a:hlinkClick r:id="rId18" tooltip="Steppen Sustainability Report"/>
              </a:rPr>
              <a:t>Steppen</a:t>
            </a:r>
            <a:endParaRPr lang="tr-TR" dirty="0" smtClean="0"/>
          </a:p>
          <a:p>
            <a:r>
              <a:rPr lang="tr-TR" b="1" dirty="0" smtClean="0">
                <a:hlinkClick r:id="rId19" tooltip="TAV Sustainability Report"/>
              </a:rPr>
              <a:t>TAV Havalimanları 2011</a:t>
            </a:r>
            <a:endParaRPr lang="tr-TR" dirty="0" smtClean="0"/>
          </a:p>
          <a:p>
            <a:r>
              <a:rPr lang="tr-TR" b="1" dirty="0" smtClean="0">
                <a:hlinkClick r:id="rId20" tooltip="TSKB Sustainability Report"/>
              </a:rPr>
              <a:t>TSKB 2011-2012</a:t>
            </a:r>
            <a:endParaRPr lang="tr-TR" dirty="0" smtClean="0"/>
          </a:p>
          <a:p>
            <a:r>
              <a:rPr lang="tr-TR" b="1" dirty="0" err="1" smtClean="0">
                <a:hlinkClick r:id="rId21" tooltip="Turkcell Sustainability Report"/>
              </a:rPr>
              <a:t>Turkcell</a:t>
            </a:r>
            <a:r>
              <a:rPr lang="tr-TR" b="1" dirty="0" smtClean="0">
                <a:hlinkClick r:id="rId21" tooltip="Turkcell Sustainability Report"/>
              </a:rPr>
              <a:t> 2011</a:t>
            </a:r>
            <a:endParaRPr lang="tr-TR" dirty="0" smtClean="0"/>
          </a:p>
          <a:p>
            <a:r>
              <a:rPr lang="tr-TR" b="1" dirty="0" smtClean="0">
                <a:hlinkClick r:id="rId22" tooltip="Tübaş Sustainability Report"/>
              </a:rPr>
              <a:t>TÜBAŞ 2009</a:t>
            </a:r>
            <a:endParaRPr lang="tr-TR" dirty="0" smtClean="0"/>
          </a:p>
          <a:p>
            <a:r>
              <a:rPr lang="tr-TR" b="1" dirty="0" smtClean="0">
                <a:hlinkClick r:id="rId23" tooltip="Türkiye İş Bankası Sustainability Report"/>
              </a:rPr>
              <a:t>Türkiye İş Bankası 2012</a:t>
            </a:r>
            <a:endParaRPr lang="tr-TR" dirty="0" smtClean="0"/>
          </a:p>
          <a:p>
            <a:r>
              <a:rPr lang="tr-TR" b="1" dirty="0" err="1" smtClean="0">
                <a:hlinkClick r:id="rId24" tooltip="Unilever Türkiye Sustainability Report"/>
              </a:rPr>
              <a:t>Unilever</a:t>
            </a:r>
            <a:r>
              <a:rPr lang="tr-TR" b="1" dirty="0" smtClean="0">
                <a:hlinkClick r:id="rId24" tooltip="Unilever Türkiye Sustainability Report"/>
              </a:rPr>
              <a:t> Türkiye 2012</a:t>
            </a:r>
            <a:endParaRPr lang="tr-TR" dirty="0" smtClean="0"/>
          </a:p>
          <a:p>
            <a:r>
              <a:rPr lang="tr-TR" b="1" dirty="0" err="1" smtClean="0">
                <a:hlinkClick r:id="rId25" tooltip="Vodafone Türkiye Sustainability Report"/>
              </a:rPr>
              <a:t>Vodafone</a:t>
            </a:r>
            <a:r>
              <a:rPr lang="tr-TR" b="1" dirty="0" smtClean="0">
                <a:hlinkClick r:id="rId25" tooltip="Vodafone Türkiye Sustainability Report"/>
              </a:rPr>
              <a:t> Türkiye 2011-2012</a:t>
            </a:r>
            <a:endParaRPr lang="tr-TR" dirty="0" smtClean="0"/>
          </a:p>
          <a:p>
            <a:r>
              <a:rPr lang="tr-TR" b="1" dirty="0" smtClean="0">
                <a:hlinkClick r:id="rId26" tooltip="Yapı Kredi Bankası Sustainability Report"/>
              </a:rPr>
              <a:t>Yapı Kredi Bankası 2012</a:t>
            </a:r>
            <a:endParaRPr lang="tr-TR" dirty="0" smtClean="0"/>
          </a:p>
          <a:p>
            <a:r>
              <a:rPr lang="tr-TR" b="1" dirty="0" smtClean="0">
                <a:hlinkClick r:id="rId27" tooltip="Yaşar Holding Sustainability Report"/>
              </a:rPr>
              <a:t>Yaşar Holding 2012</a:t>
            </a:r>
            <a:endParaRPr lang="tr-TR" dirty="0" smtClean="0"/>
          </a:p>
          <a:p>
            <a:r>
              <a:rPr lang="tr-TR" b="1" dirty="0" smtClean="0">
                <a:hlinkClick r:id="rId28" tooltip="Yüksek Holding Sustainability Report"/>
              </a:rPr>
              <a:t>Yüksek Holding</a:t>
            </a:r>
            <a:endParaRPr lang="tr-TR" dirty="0" smtClean="0"/>
          </a:p>
          <a:p>
            <a:r>
              <a:rPr lang="tr-TR" b="1" dirty="0" smtClean="0">
                <a:hlinkClick r:id="rId29" tooltip="Zorlu Enerji Grubu Sustainability Report"/>
              </a:rPr>
              <a:t>Zorlu Enerji Grubu 2011</a:t>
            </a:r>
            <a:endParaRPr lang="tr-TR" dirty="0" smtClean="0"/>
          </a:p>
          <a:p>
            <a:endParaRPr lang="tr-TR"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85786" y="285728"/>
            <a:ext cx="7786742" cy="3416320"/>
          </a:xfrm>
          <a:prstGeom prst="rect">
            <a:avLst/>
          </a:prstGeom>
        </p:spPr>
        <p:txBody>
          <a:bodyPr wrap="square">
            <a:spAutoFit/>
          </a:bodyPr>
          <a:lstStyle/>
          <a:p>
            <a:r>
              <a:rPr lang="tr-TR" sz="2400" i="1" dirty="0" smtClean="0"/>
              <a:t>Bir Araştırma (2012) -Amaç</a:t>
            </a:r>
            <a:endParaRPr lang="tr-TR" sz="2400" i="1" dirty="0"/>
          </a:p>
          <a:p>
            <a:r>
              <a:rPr lang="tr-TR" sz="2400" dirty="0"/>
              <a:t>İstanbul Menkul Kıymetler Borsası (İMKB), İş Dünyası ve</a:t>
            </a:r>
          </a:p>
          <a:p>
            <a:r>
              <a:rPr lang="tr-TR" sz="2400" dirty="0"/>
              <a:t>Sürdürülebilir Kalkınma Derneği (SKD) ve </a:t>
            </a:r>
            <a:r>
              <a:rPr lang="tr-TR" sz="2400" dirty="0" err="1"/>
              <a:t>PwC</a:t>
            </a:r>
            <a:r>
              <a:rPr lang="tr-TR" sz="2400" dirty="0"/>
              <a:t> Türkiye</a:t>
            </a:r>
          </a:p>
          <a:p>
            <a:r>
              <a:rPr lang="tr-TR" sz="2400" dirty="0"/>
              <a:t>işbirliği ile hazırlanmış olan “Türk İş Dünyası Sürdürülebilirlik</a:t>
            </a:r>
          </a:p>
          <a:p>
            <a:r>
              <a:rPr lang="tr-TR" sz="2400" dirty="0"/>
              <a:t>Uygulamaları Mevcut Durum Değerlendirme Anketi”, Türk</a:t>
            </a:r>
          </a:p>
          <a:p>
            <a:r>
              <a:rPr lang="tr-TR" sz="2400" dirty="0"/>
              <a:t>iş dünyasının sürdürülebilirlik konusuna bakışını, mevcut</a:t>
            </a:r>
          </a:p>
          <a:p>
            <a:r>
              <a:rPr lang="tr-TR" sz="2400" dirty="0"/>
              <a:t>sürdürülebilirlik uygulamalarını ve şirketlerin konuya ilişkin</a:t>
            </a:r>
          </a:p>
          <a:p>
            <a:r>
              <a:rPr lang="tr-TR" sz="2400" dirty="0"/>
              <a:t>gelecek beklentilerini ve yönelimlerini ortaya koymayı</a:t>
            </a:r>
          </a:p>
          <a:p>
            <a:r>
              <a:rPr lang="tr-TR" sz="2400" dirty="0"/>
              <a:t>amaçlamaktadır.</a:t>
            </a:r>
          </a:p>
        </p:txBody>
      </p:sp>
      <p:sp>
        <p:nvSpPr>
          <p:cNvPr id="3" name="2 Dikdörtgen"/>
          <p:cNvSpPr/>
          <p:nvPr/>
        </p:nvSpPr>
        <p:spPr>
          <a:xfrm>
            <a:off x="714348" y="4071942"/>
            <a:ext cx="8429652" cy="1938992"/>
          </a:xfrm>
          <a:prstGeom prst="rect">
            <a:avLst/>
          </a:prstGeom>
        </p:spPr>
        <p:txBody>
          <a:bodyPr wrap="square">
            <a:spAutoFit/>
          </a:bodyPr>
          <a:lstStyle/>
          <a:p>
            <a:r>
              <a:rPr lang="tr-TR" sz="2400" i="1" dirty="0"/>
              <a:t>Katılan şirket profili</a:t>
            </a:r>
          </a:p>
          <a:p>
            <a:r>
              <a:rPr lang="tr-TR" sz="2400" dirty="0" smtClean="0"/>
              <a:t>Ankete </a:t>
            </a:r>
            <a:r>
              <a:rPr lang="tr-TR" sz="2400" dirty="0"/>
              <a:t>katılan birçok farklı sektörden 215 şirket 11 </a:t>
            </a:r>
            <a:r>
              <a:rPr lang="tr-TR" sz="2400" dirty="0" smtClean="0"/>
              <a:t>endüstri altında </a:t>
            </a:r>
            <a:r>
              <a:rPr lang="tr-TR" sz="2400" dirty="0"/>
              <a:t>toplanmıştır (Ek 2). Bu şirketler, toplamda 351 </a:t>
            </a:r>
            <a:r>
              <a:rPr lang="tr-TR" sz="2400" dirty="0" smtClean="0"/>
              <a:t>tane şirketin </a:t>
            </a:r>
            <a:r>
              <a:rPr lang="tr-TR" sz="2400" dirty="0"/>
              <a:t>işlem gördüğü İstanbul Menkul Kıymetler </a:t>
            </a:r>
            <a:r>
              <a:rPr lang="tr-TR" sz="2400" dirty="0" smtClean="0"/>
              <a:t>Borsası’nın (İMKB</a:t>
            </a:r>
            <a:r>
              <a:rPr lang="tr-TR" sz="2400" dirty="0"/>
              <a:t>) piyasa değeri anlamında %55’ini </a:t>
            </a:r>
            <a:r>
              <a:rPr lang="tr-TR" sz="2400" dirty="0" smtClean="0"/>
              <a:t>oluşturmaktadır. </a:t>
            </a:r>
            <a:endParaRPr lang="tr-TR" sz="2400"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000100" y="1500174"/>
            <a:ext cx="7572428" cy="3416320"/>
          </a:xfrm>
          <a:prstGeom prst="rect">
            <a:avLst/>
          </a:prstGeom>
        </p:spPr>
        <p:txBody>
          <a:bodyPr wrap="square">
            <a:spAutoFit/>
          </a:bodyPr>
          <a:lstStyle/>
          <a:p>
            <a:r>
              <a:rPr lang="tr-TR" sz="2400" dirty="0"/>
              <a:t>Sürdürülebilirliğin çeşitli alanlarında birçok şirketin </a:t>
            </a:r>
            <a:r>
              <a:rPr lang="tr-TR" sz="2400" dirty="0" err="1" smtClean="0"/>
              <a:t>herhangibir</a:t>
            </a:r>
            <a:r>
              <a:rPr lang="tr-TR" sz="2400" dirty="0" smtClean="0"/>
              <a:t> </a:t>
            </a:r>
            <a:r>
              <a:rPr lang="tr-TR" sz="2400" dirty="0"/>
              <a:t>politikası olmaması (örneğin şirketlerin %</a:t>
            </a:r>
            <a:r>
              <a:rPr lang="tr-TR" sz="2400" dirty="0" smtClean="0"/>
              <a:t>49’unun </a:t>
            </a:r>
            <a:r>
              <a:rPr lang="tr-TR" sz="2400" dirty="0" err="1" smtClean="0"/>
              <a:t>ekoverimlilik</a:t>
            </a:r>
            <a:r>
              <a:rPr lang="tr-TR" sz="2400" dirty="0"/>
              <a:t>, %47’sinin ayrımcılık konusunda </a:t>
            </a:r>
            <a:r>
              <a:rPr lang="tr-TR" sz="2400" dirty="0" smtClean="0"/>
              <a:t>politikaları bulunmamaktadır.)</a:t>
            </a:r>
          </a:p>
          <a:p>
            <a:endParaRPr lang="tr-TR" sz="2400" dirty="0"/>
          </a:p>
          <a:p>
            <a:r>
              <a:rPr lang="tr-TR" sz="2400" dirty="0"/>
              <a:t>Türk iş dünyasının bu alanda bekleme ve izleme durumunda</a:t>
            </a:r>
          </a:p>
          <a:p>
            <a:r>
              <a:rPr lang="tr-TR" sz="2400" dirty="0"/>
              <a:t>olduğunu ortaya koymaktadır. Öncü şirketleri </a:t>
            </a:r>
            <a:r>
              <a:rPr lang="tr-TR" sz="2400" dirty="0" err="1" smtClean="0"/>
              <a:t>nsürdürülebilirlik</a:t>
            </a:r>
            <a:r>
              <a:rPr lang="tr-TR" sz="2400" dirty="0" smtClean="0"/>
              <a:t> uygulamalarını </a:t>
            </a:r>
            <a:r>
              <a:rPr lang="tr-TR" sz="2400" dirty="0"/>
              <a:t>hayata geçirmeleri ile bu alandaki </a:t>
            </a:r>
            <a:r>
              <a:rPr lang="tr-TR" sz="2400" dirty="0" smtClean="0"/>
              <a:t>çalışmaların artacağı </a:t>
            </a:r>
            <a:r>
              <a:rPr lang="tr-TR" sz="2400" dirty="0"/>
              <a:t>beklenebilir.</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428596" y="474345"/>
            <a:ext cx="7929618" cy="6124754"/>
          </a:xfrm>
          <a:prstGeom prst="rect">
            <a:avLst/>
          </a:prstGeom>
        </p:spPr>
        <p:txBody>
          <a:bodyPr wrap="square">
            <a:spAutoFit/>
          </a:bodyPr>
          <a:lstStyle/>
          <a:p>
            <a:r>
              <a:rPr lang="tr-TR" sz="2800" dirty="0"/>
              <a:t>Türk iş dünyasının; sürdürülebilirliğin çevresel </a:t>
            </a:r>
            <a:r>
              <a:rPr lang="tr-TR" sz="2800" dirty="0" smtClean="0"/>
              <a:t>boyutunu, ekonomik </a:t>
            </a:r>
            <a:r>
              <a:rPr lang="tr-TR" sz="2800" dirty="0"/>
              <a:t>ve sosyal boyutlarına kıyasla daha az </a:t>
            </a:r>
            <a:r>
              <a:rPr lang="tr-TR" sz="2800" dirty="0" smtClean="0"/>
              <a:t>önemsediği anlaşılmaktadır</a:t>
            </a:r>
            <a:r>
              <a:rPr lang="tr-TR" sz="2800" dirty="0"/>
              <a:t>. </a:t>
            </a:r>
            <a:r>
              <a:rPr lang="tr-TR" sz="2800" dirty="0" smtClean="0"/>
              <a:t>“</a:t>
            </a:r>
            <a:r>
              <a:rPr lang="tr-TR" sz="2800" dirty="0" err="1"/>
              <a:t>Biyo</a:t>
            </a:r>
            <a:r>
              <a:rPr lang="tr-TR" sz="2800" dirty="0"/>
              <a:t> - Çeşitlilik –Ekosistem” en </a:t>
            </a:r>
            <a:r>
              <a:rPr lang="tr-TR" sz="2800" dirty="0" smtClean="0"/>
              <a:t>önemsiz unsur </a:t>
            </a:r>
            <a:r>
              <a:rPr lang="tr-TR" sz="2800" dirty="0"/>
              <a:t>olarak dikkat çekerken, “İklim Değişimi” ve “Emisyonlar”</a:t>
            </a:r>
          </a:p>
          <a:p>
            <a:r>
              <a:rPr lang="tr-TR" sz="2800" dirty="0"/>
              <a:t>ile “Su Kullanımı ve Yönetimi”, önemli unsurların </a:t>
            </a:r>
            <a:r>
              <a:rPr lang="tr-TR" sz="2800" dirty="0" smtClean="0"/>
              <a:t>arasında yer </a:t>
            </a:r>
            <a:r>
              <a:rPr lang="tr-TR" sz="2800" dirty="0"/>
              <a:t>almamaktadır. </a:t>
            </a:r>
            <a:endParaRPr lang="tr-TR" sz="2800" dirty="0" smtClean="0"/>
          </a:p>
          <a:p>
            <a:endParaRPr lang="tr-TR" sz="2800" dirty="0"/>
          </a:p>
          <a:p>
            <a:r>
              <a:rPr lang="tr-TR" sz="2800" dirty="0" smtClean="0"/>
              <a:t>Yasalar ve yönetmelikler </a:t>
            </a:r>
            <a:r>
              <a:rPr lang="tr-TR" sz="2800" dirty="0"/>
              <a:t>ile düzenlenen ve sıkı bir şekilde </a:t>
            </a:r>
            <a:r>
              <a:rPr lang="tr-TR" sz="2800" dirty="0" smtClean="0"/>
              <a:t>denetlenen konuların </a:t>
            </a:r>
            <a:r>
              <a:rPr lang="tr-TR" sz="2800" dirty="0"/>
              <a:t>önem sırasında önlerde yer aldıkları </a:t>
            </a:r>
            <a:r>
              <a:rPr lang="tr-TR" sz="2800" dirty="0" smtClean="0"/>
              <a:t>ortaya çıkmaktadır</a:t>
            </a:r>
            <a:r>
              <a:rPr lang="tr-TR" sz="2800" dirty="0"/>
              <a:t>. Gerekli düzenlemelerin hayata geçirilmesi </a:t>
            </a:r>
            <a:r>
              <a:rPr lang="tr-TR" sz="2800" dirty="0" smtClean="0"/>
              <a:t>ile sürdürülebilirliğin </a:t>
            </a:r>
            <a:r>
              <a:rPr lang="tr-TR" sz="2800" dirty="0"/>
              <a:t>çevresel boyutunun daha fazla </a:t>
            </a:r>
            <a:r>
              <a:rPr lang="tr-TR" sz="2800" dirty="0" smtClean="0"/>
              <a:t>önemseneceği beklenebilir</a:t>
            </a:r>
            <a:r>
              <a:rPr lang="tr-TR" sz="2800" dirty="0"/>
              <a:t>.</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14348" y="1142984"/>
            <a:ext cx="7715304" cy="2677656"/>
          </a:xfrm>
          <a:prstGeom prst="rect">
            <a:avLst/>
          </a:prstGeom>
        </p:spPr>
        <p:txBody>
          <a:bodyPr wrap="square">
            <a:spAutoFit/>
          </a:bodyPr>
          <a:lstStyle/>
          <a:p>
            <a:r>
              <a:rPr lang="tr-TR" sz="2800" dirty="0"/>
              <a:t>“</a:t>
            </a:r>
            <a:r>
              <a:rPr lang="tr-TR" sz="2800" dirty="0" smtClean="0"/>
              <a:t>Kamuoyu Baskısı</a:t>
            </a:r>
            <a:r>
              <a:rPr lang="tr-TR" sz="2800" dirty="0"/>
              <a:t>” da sürdürülebilirlik uygulamaları konusunda çok </a:t>
            </a:r>
            <a:r>
              <a:rPr lang="tr-TR" sz="2800" dirty="0" smtClean="0"/>
              <a:t>etkili unsurlar </a:t>
            </a:r>
            <a:r>
              <a:rPr lang="tr-TR" sz="2800" dirty="0"/>
              <a:t>arasında sayılmamıştır. Bu da </a:t>
            </a:r>
            <a:r>
              <a:rPr lang="tr-TR" sz="2800" dirty="0" smtClean="0"/>
              <a:t>ülkemizdeki kamuoyunun </a:t>
            </a:r>
            <a:r>
              <a:rPr lang="tr-TR" sz="2800" dirty="0"/>
              <a:t>sürdürülebilirlik konularına (özellikle </a:t>
            </a:r>
            <a:r>
              <a:rPr lang="tr-TR" sz="2800" dirty="0" smtClean="0"/>
              <a:t>sosyal ve </a:t>
            </a:r>
            <a:r>
              <a:rPr lang="tr-TR" sz="2800" dirty="0"/>
              <a:t>çevresel konulara) henüz yeterli düzeyde duyarlılığa </a:t>
            </a:r>
            <a:r>
              <a:rPr lang="tr-TR" sz="2800" dirty="0" smtClean="0"/>
              <a:t>sahip olmadığı </a:t>
            </a:r>
            <a:r>
              <a:rPr lang="tr-TR" sz="2800" dirty="0"/>
              <a:t>gerçeğini işaret edebilecektir.</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a:t/>
            </a:r>
            <a:br>
              <a:rPr lang="tr-TR" dirty="0"/>
            </a:br>
            <a:r>
              <a:rPr lang="tr-TR" dirty="0"/>
              <a:t> </a:t>
            </a:r>
            <a:br>
              <a:rPr lang="tr-TR" dirty="0"/>
            </a:br>
            <a:r>
              <a:rPr lang="tr-TR" dirty="0" smtClean="0"/>
              <a:t>Ş</a:t>
            </a:r>
            <a:r>
              <a:rPr lang="tr-TR" sz="3100" dirty="0" smtClean="0"/>
              <a:t>irketlerin </a:t>
            </a:r>
            <a:r>
              <a:rPr lang="tr-TR" sz="3100" dirty="0"/>
              <a:t>sürdürülebilir kalkınmaya katkısının arttırılması </a:t>
            </a:r>
            <a:r>
              <a:rPr lang="tr-TR" sz="3100" dirty="0" smtClean="0"/>
              <a:t>için yapılabilecekler</a:t>
            </a:r>
            <a:r>
              <a:rPr lang="tr-TR" dirty="0" smtClean="0"/>
              <a:t>:</a:t>
            </a:r>
            <a:r>
              <a:rPr lang="tr-TR" dirty="0"/>
              <a:t/>
            </a:r>
            <a:br>
              <a:rPr lang="tr-TR" dirty="0"/>
            </a:br>
            <a:endParaRPr lang="tr-TR" dirty="0"/>
          </a:p>
        </p:txBody>
      </p:sp>
      <p:sp>
        <p:nvSpPr>
          <p:cNvPr id="3" name="2 İçerik Yer Tutucusu"/>
          <p:cNvSpPr>
            <a:spLocks noGrp="1"/>
          </p:cNvSpPr>
          <p:nvPr>
            <p:ph idx="1"/>
          </p:nvPr>
        </p:nvSpPr>
        <p:spPr/>
        <p:txBody>
          <a:bodyPr>
            <a:normAutofit fontScale="70000" lnSpcReduction="20000"/>
          </a:bodyPr>
          <a:lstStyle/>
          <a:p>
            <a:endParaRPr lang="tr-TR" dirty="0"/>
          </a:p>
          <a:p>
            <a:r>
              <a:rPr lang="tr-TR" dirty="0" smtClean="0"/>
              <a:t>Ekonomik</a:t>
            </a:r>
            <a:r>
              <a:rPr lang="tr-TR" dirty="0"/>
              <a:t>, sosyal ve çevresel gelişmeye katkı </a:t>
            </a:r>
          </a:p>
          <a:p>
            <a:endParaRPr lang="tr-TR" dirty="0"/>
          </a:p>
          <a:p>
            <a:r>
              <a:rPr lang="tr-TR" dirty="0" smtClean="0"/>
              <a:t>Uluslararası </a:t>
            </a:r>
            <a:r>
              <a:rPr lang="tr-TR" dirty="0"/>
              <a:t>alanda kabul görmüş insan haklarına saygı </a:t>
            </a:r>
          </a:p>
          <a:p>
            <a:endParaRPr lang="tr-TR" dirty="0"/>
          </a:p>
          <a:p>
            <a:r>
              <a:rPr lang="tr-TR" dirty="0" smtClean="0"/>
              <a:t>İstihdam </a:t>
            </a:r>
            <a:r>
              <a:rPr lang="tr-TR" dirty="0"/>
              <a:t>olanakları yaratarak ve istihdam edilenler için eğitim fırsatlarını artırarak insan sermayesi oluşumunu teşvik </a:t>
            </a:r>
          </a:p>
          <a:p>
            <a:endParaRPr lang="tr-TR" dirty="0"/>
          </a:p>
          <a:p>
            <a:r>
              <a:rPr lang="tr-TR" dirty="0"/>
              <a:t>İnsan hakları, çevre, sağlık, güvenlik, çalışma, vergi, finansal teşvikler veya diğer konulardaki mevzuat ve düzenlemelerde öngörülmeyen muafiyetleri istemek veya kabul etmekten kaçın </a:t>
            </a:r>
          </a:p>
          <a:p>
            <a:endParaRPr lang="tr-TR" dirty="0"/>
          </a:p>
          <a:p>
            <a:r>
              <a:rPr lang="tr-TR" dirty="0" smtClean="0"/>
              <a:t>Çalışanların </a:t>
            </a:r>
            <a:r>
              <a:rPr lang="tr-TR" dirty="0"/>
              <a:t>şirket politikalarının bilincinde olmalarını ve bunlara uymalarını teşvik </a:t>
            </a:r>
          </a:p>
          <a:p>
            <a:endParaRPr lang="tr-TR"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a:t>
            </a:r>
            <a:endParaRPr lang="tr-TR" dirty="0"/>
          </a:p>
        </p:txBody>
      </p:sp>
      <p:sp>
        <p:nvSpPr>
          <p:cNvPr id="3" name="2 İçerik Yer Tutucusu"/>
          <p:cNvSpPr>
            <a:spLocks noGrp="1"/>
          </p:cNvSpPr>
          <p:nvPr>
            <p:ph idx="1"/>
          </p:nvPr>
        </p:nvSpPr>
        <p:spPr/>
        <p:txBody>
          <a:bodyPr/>
          <a:lstStyle/>
          <a:p>
            <a:pPr algn="ctr">
              <a:buNone/>
            </a:pPr>
            <a:r>
              <a:rPr lang="tr-TR" dirty="0" smtClean="0"/>
              <a:t>	</a:t>
            </a:r>
            <a:r>
              <a:rPr lang="tr-TR" sz="4000" dirty="0" smtClean="0"/>
              <a:t>Yakınıyorsan değiştirmelisin… Ve değiştirmiyorsan, yakınmaya hakkın maalesef yok…</a:t>
            </a:r>
            <a:endParaRPr lang="tr-TR" sz="40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857224" y="1714488"/>
            <a:ext cx="7786742" cy="3539430"/>
          </a:xfrm>
          <a:prstGeom prst="rect">
            <a:avLst/>
          </a:prstGeom>
        </p:spPr>
        <p:txBody>
          <a:bodyPr wrap="square">
            <a:spAutoFit/>
          </a:bodyPr>
          <a:lstStyle/>
          <a:p>
            <a:endParaRPr lang="tr-TR" sz="3200" b="1" i="1" dirty="0" smtClean="0"/>
          </a:p>
          <a:p>
            <a:endParaRPr lang="tr-TR" sz="3200" b="1" i="1" dirty="0" smtClean="0"/>
          </a:p>
          <a:p>
            <a:r>
              <a:rPr lang="tr-TR" sz="3200" b="1" i="1" dirty="0" smtClean="0"/>
              <a:t>“</a:t>
            </a:r>
            <a:r>
              <a:rPr lang="tr-TR" sz="3200" b="1" i="1" dirty="0"/>
              <a:t>Sürdürülebilir kalkınma; gelecek</a:t>
            </a:r>
          </a:p>
          <a:p>
            <a:r>
              <a:rPr lang="tr-TR" sz="3200" i="1" dirty="0"/>
              <a:t>kuşakların kendi ihtiyaçlarını karşılama</a:t>
            </a:r>
          </a:p>
          <a:p>
            <a:r>
              <a:rPr lang="tr-TR" sz="3200" i="1" dirty="0"/>
              <a:t>imkanlarına zarar vermeden günlük</a:t>
            </a:r>
          </a:p>
          <a:p>
            <a:r>
              <a:rPr lang="tr-TR" sz="3200" i="1" dirty="0"/>
              <a:t>ihtiyaçların temin edilmesi olarak</a:t>
            </a:r>
          </a:p>
          <a:p>
            <a:r>
              <a:rPr lang="tr-TR" sz="3200" i="1" dirty="0"/>
              <a:t>tanımlanmaktadır.</a:t>
            </a:r>
            <a:r>
              <a:rPr lang="tr-TR" sz="3200" b="1" i="1" dirty="0"/>
              <a:t>”</a:t>
            </a:r>
            <a:endParaRPr lang="tr-TR" sz="3200" dirty="0"/>
          </a:p>
        </p:txBody>
      </p:sp>
      <p:sp>
        <p:nvSpPr>
          <p:cNvPr id="3" name="2 Dikdörtgen"/>
          <p:cNvSpPr/>
          <p:nvPr/>
        </p:nvSpPr>
        <p:spPr>
          <a:xfrm>
            <a:off x="1357290" y="285728"/>
            <a:ext cx="6500858" cy="954107"/>
          </a:xfrm>
          <a:prstGeom prst="rect">
            <a:avLst/>
          </a:prstGeom>
        </p:spPr>
        <p:txBody>
          <a:bodyPr wrap="square">
            <a:spAutoFit/>
          </a:bodyPr>
          <a:lstStyle/>
          <a:p>
            <a:pPr algn="ctr"/>
            <a:r>
              <a:rPr lang="tr-TR" sz="2800" dirty="0" smtClean="0">
                <a:solidFill>
                  <a:srgbClr val="FF0000"/>
                </a:solidFill>
              </a:rPr>
              <a:t>1987 yılında BM tarafından yayınlanan, </a:t>
            </a:r>
            <a:r>
              <a:rPr lang="tr-TR" sz="2800" dirty="0" err="1" smtClean="0">
                <a:solidFill>
                  <a:srgbClr val="FF0000"/>
                </a:solidFill>
              </a:rPr>
              <a:t>Brundtland</a:t>
            </a:r>
            <a:r>
              <a:rPr lang="tr-TR" sz="2800" dirty="0" smtClean="0">
                <a:solidFill>
                  <a:srgbClr val="FF0000"/>
                </a:solidFill>
              </a:rPr>
              <a:t> Raporu </a:t>
            </a:r>
            <a:endParaRPr lang="tr-TR" sz="2800" dirty="0">
              <a:solidFill>
                <a:srgbClr val="FF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571472" y="714356"/>
            <a:ext cx="8072462" cy="5539978"/>
          </a:xfrm>
          <a:prstGeom prst="rect">
            <a:avLst/>
          </a:prstGeom>
        </p:spPr>
        <p:txBody>
          <a:bodyPr wrap="square">
            <a:spAutoFit/>
          </a:bodyPr>
          <a:lstStyle/>
          <a:p>
            <a:r>
              <a:rPr lang="tr-TR" sz="2800" b="1" dirty="0"/>
              <a:t>1997 – Kyoto </a:t>
            </a:r>
            <a:r>
              <a:rPr lang="tr-TR" sz="2800" b="1" dirty="0" smtClean="0"/>
              <a:t>Protokolü</a:t>
            </a:r>
          </a:p>
          <a:p>
            <a:endParaRPr lang="tr-TR" sz="2800" b="1" dirty="0"/>
          </a:p>
          <a:p>
            <a:r>
              <a:rPr lang="tr-TR" sz="2800" dirty="0"/>
              <a:t>Japonya’nın Kyoto kentinde imzalanan Protokol, BM İklim </a:t>
            </a:r>
            <a:r>
              <a:rPr lang="tr-TR" sz="2800" dirty="0" smtClean="0"/>
              <a:t>Değişikliği Çerçeve </a:t>
            </a:r>
            <a:r>
              <a:rPr lang="tr-TR" sz="2800" dirty="0"/>
              <a:t>Sözleşmesi’dir. Bu Protokole imza atan ülkeler </a:t>
            </a:r>
            <a:r>
              <a:rPr lang="tr-TR" sz="2800" dirty="0" smtClean="0"/>
              <a:t>karbondioksit ve </a:t>
            </a:r>
            <a:r>
              <a:rPr lang="tr-TR" sz="2800" dirty="0"/>
              <a:t>diğer beş sera gazı </a:t>
            </a:r>
            <a:r>
              <a:rPr lang="tr-TR" sz="2800" dirty="0" err="1"/>
              <a:t>salınımlarını</a:t>
            </a:r>
            <a:r>
              <a:rPr lang="tr-TR" sz="2800" dirty="0"/>
              <a:t> </a:t>
            </a:r>
            <a:r>
              <a:rPr lang="tr-TR" sz="2800" dirty="0" err="1"/>
              <a:t>azaltım</a:t>
            </a:r>
            <a:r>
              <a:rPr lang="tr-TR" sz="2800" dirty="0"/>
              <a:t> konusunda belli </a:t>
            </a:r>
            <a:r>
              <a:rPr lang="tr-TR" sz="2800" dirty="0" smtClean="0"/>
              <a:t>taahhütler vermektedir.</a:t>
            </a:r>
          </a:p>
          <a:p>
            <a:endParaRPr lang="tr-TR" sz="2800" dirty="0" smtClean="0"/>
          </a:p>
          <a:p>
            <a:r>
              <a:rPr lang="tr-TR" sz="2800" dirty="0" smtClean="0"/>
              <a:t> </a:t>
            </a:r>
            <a:r>
              <a:rPr lang="tr-TR" sz="2800" dirty="0"/>
              <a:t>Protokol 2005 yılında Rusya’nın da katılımıyla </a:t>
            </a:r>
            <a:r>
              <a:rPr lang="tr-TR" sz="2800" dirty="0" smtClean="0"/>
              <a:t>yürürlüğe girmiştir</a:t>
            </a:r>
            <a:r>
              <a:rPr lang="tr-TR" sz="2800" dirty="0"/>
              <a:t>. Türkiye ise bahsi geçen Protokol’ü 2009 yılında imzalamıştır</a:t>
            </a:r>
            <a:r>
              <a:rPr lang="tr-TR" dirty="0" smtClean="0"/>
              <a:t>.</a:t>
            </a:r>
          </a:p>
          <a:p>
            <a:endParaRPr lang="tr-TR" dirty="0" smtClean="0"/>
          </a:p>
          <a:p>
            <a:r>
              <a:rPr lang="tr-TR" sz="2800" dirty="0" smtClean="0"/>
              <a:t>Çin, Hindistan, Amerika imzalamadı. </a:t>
            </a:r>
            <a:endParaRPr lang="tr-T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571472" y="-285776"/>
            <a:ext cx="8229600" cy="1143000"/>
          </a:xfrm>
        </p:spPr>
        <p:txBody>
          <a:bodyPr/>
          <a:lstStyle/>
          <a:p>
            <a:r>
              <a:rPr lang="tr-TR" dirty="0" smtClean="0"/>
              <a:t>Kyoto Protokolü</a:t>
            </a:r>
            <a:endParaRPr lang="tr-TR" dirty="0"/>
          </a:p>
        </p:txBody>
      </p:sp>
      <p:sp>
        <p:nvSpPr>
          <p:cNvPr id="3" name="2 İçerik Yer Tutucusu"/>
          <p:cNvSpPr>
            <a:spLocks noGrp="1"/>
          </p:cNvSpPr>
          <p:nvPr>
            <p:ph idx="1"/>
          </p:nvPr>
        </p:nvSpPr>
        <p:spPr>
          <a:xfrm>
            <a:off x="457200" y="928670"/>
            <a:ext cx="8329642" cy="6143668"/>
          </a:xfrm>
        </p:spPr>
        <p:txBody>
          <a:bodyPr>
            <a:normAutofit fontScale="85000" lnSpcReduction="20000"/>
          </a:bodyPr>
          <a:lstStyle/>
          <a:p>
            <a:r>
              <a:rPr lang="tr-TR" dirty="0" smtClean="0"/>
              <a:t>Zehirli gazları, bunları üretenleri bir bedel ödemeye zorlayarak azaltmayı amaçlıyor. Protokolü imzalayan ülkeler zehirli gazları kademeli olarak belli değerlerin altına indirmek zorunda. Protokole dahil olan ülkelere belli oranlarda CO2 üretimi hakkı veriliyor. </a:t>
            </a:r>
          </a:p>
          <a:p>
            <a:endParaRPr lang="tr-TR" dirty="0" smtClean="0"/>
          </a:p>
          <a:p>
            <a:r>
              <a:rPr lang="tr-TR" dirty="0" smtClean="0"/>
              <a:t>2005'te karbon ticareti başladı. Kendisine tahsis edilen karbondioksit miktarını aşacağını düşünen ülke ise başka bir ülkeden karbon kredisi satın alıyor. Yani atmosferi kirletme hakkını satıyor. Çok miktarda karbon üreten bir demir-çelik veya otomobil fabrikası, sudan elektrik üreten bir hidroelektrik santralinden veya rüzgardan elektrik üreten ve karbon üretmeyerek çevreyi koruyan bir şirketten “karbon kredisi” satın alıyor. Bu şekilde temiz enerji kaynakları destekleniyor ve dünyadaki karbon </a:t>
            </a:r>
            <a:r>
              <a:rPr lang="tr-TR" dirty="0" err="1" smtClean="0"/>
              <a:t>salımının</a:t>
            </a:r>
            <a:r>
              <a:rPr lang="tr-TR" dirty="0" smtClean="0"/>
              <a:t> azaltılması hedefleniyor. </a:t>
            </a:r>
            <a:br>
              <a:rPr lang="tr-TR" dirty="0" smtClean="0"/>
            </a:br>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sz="3200" dirty="0" smtClean="0"/>
              <a:t>Kyoto Protokolü 2020 ye kadar uzatıldı. </a:t>
            </a:r>
            <a:r>
              <a:rPr lang="tr-TR" sz="3200" dirty="0" err="1" smtClean="0"/>
              <a:t>Paris’de</a:t>
            </a:r>
            <a:r>
              <a:rPr lang="tr-TR" sz="3200" dirty="0" smtClean="0"/>
              <a:t> niyet anlaşması yapıldı.</a:t>
            </a:r>
            <a:endParaRPr lang="tr-TR" sz="3200" dirty="0"/>
          </a:p>
        </p:txBody>
      </p:sp>
      <p:sp>
        <p:nvSpPr>
          <p:cNvPr id="3" name="2 İçerik Yer Tutucusu"/>
          <p:cNvSpPr>
            <a:spLocks noGrp="1"/>
          </p:cNvSpPr>
          <p:nvPr>
            <p:ph idx="1"/>
          </p:nvPr>
        </p:nvSpPr>
        <p:spPr/>
        <p:txBody>
          <a:bodyPr>
            <a:normAutofit fontScale="70000" lnSpcReduction="20000"/>
          </a:bodyPr>
          <a:lstStyle/>
          <a:p>
            <a:pPr>
              <a:buNone/>
            </a:pPr>
            <a:r>
              <a:rPr lang="tr-TR" dirty="0" smtClean="0"/>
              <a:t>	Almanya’nın tekstilden çekilmesi, Çin ve gelişmekte olan ülkelerde üretilmesi</a:t>
            </a:r>
          </a:p>
          <a:p>
            <a:pPr>
              <a:buNone/>
            </a:pPr>
            <a:endParaRPr lang="tr-TR" dirty="0" smtClean="0"/>
          </a:p>
          <a:p>
            <a:pPr>
              <a:buNone/>
            </a:pPr>
            <a:r>
              <a:rPr lang="tr-TR" dirty="0" smtClean="0"/>
              <a:t>	AB çimento üretmiyor. Demir çelik tesisleri hava emisyon miktarları yüksek, gelişmekte olan ülkelerde üretim yapıyor.</a:t>
            </a:r>
          </a:p>
          <a:p>
            <a:pPr>
              <a:buNone/>
            </a:pPr>
            <a:endParaRPr lang="tr-TR" dirty="0" smtClean="0"/>
          </a:p>
          <a:p>
            <a:pPr>
              <a:buNone/>
            </a:pPr>
            <a:r>
              <a:rPr lang="tr-TR" dirty="0" smtClean="0"/>
              <a:t>    Orman yapılması, diktiği ormandan dolayı sertifika alıyor ve orman oksijen </a:t>
            </a:r>
            <a:r>
              <a:rPr lang="tr-TR" dirty="0" err="1" smtClean="0"/>
              <a:t>salınımı</a:t>
            </a:r>
            <a:r>
              <a:rPr lang="tr-TR" dirty="0" smtClean="0"/>
              <a:t> verdiğinden (yutak), kendi ülkesinde karbon salabiliyor.</a:t>
            </a:r>
          </a:p>
          <a:p>
            <a:pPr>
              <a:buNone/>
            </a:pPr>
            <a:endParaRPr lang="tr-TR" dirty="0" smtClean="0"/>
          </a:p>
          <a:p>
            <a:pPr>
              <a:buNone/>
            </a:pPr>
            <a:r>
              <a:rPr lang="tr-TR" dirty="0" smtClean="0"/>
              <a:t>	Yeşil binalar, yeşil sanayi.</a:t>
            </a:r>
          </a:p>
          <a:p>
            <a:pPr>
              <a:buNone/>
            </a:pPr>
            <a:endParaRPr lang="tr-TR" dirty="0" smtClean="0"/>
          </a:p>
          <a:p>
            <a:pPr>
              <a:buNone/>
            </a:pPr>
            <a:r>
              <a:rPr lang="tr-TR" dirty="0" smtClean="0"/>
              <a:t>	Türkiye’nin niyeti 2020’den 2030’a 10 yılda %21oranında emisyonu indirmek.</a:t>
            </a:r>
            <a:endParaRPr lang="tr-T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85786" y="857232"/>
            <a:ext cx="7715304" cy="5693866"/>
          </a:xfrm>
          <a:prstGeom prst="rect">
            <a:avLst/>
          </a:prstGeom>
        </p:spPr>
        <p:txBody>
          <a:bodyPr wrap="square">
            <a:spAutoFit/>
          </a:bodyPr>
          <a:lstStyle/>
          <a:p>
            <a:r>
              <a:rPr lang="tr-TR" sz="2800" dirty="0" smtClean="0"/>
              <a:t>Dünyada kömür, petrol, doğal gaz tüketimini ile oluşan </a:t>
            </a:r>
            <a:r>
              <a:rPr lang="tr-TR" sz="2800" dirty="0" err="1" smtClean="0"/>
              <a:t>karbondiyoksit</a:t>
            </a:r>
            <a:r>
              <a:rPr lang="tr-TR" sz="2800" dirty="0" smtClean="0"/>
              <a:t>, toplam gaz içerisinde dörtte üç paya sahip. Bu sebeple sera gaz </a:t>
            </a:r>
            <a:r>
              <a:rPr lang="tr-TR" sz="2800" dirty="0" err="1" smtClean="0"/>
              <a:t>salımını</a:t>
            </a:r>
            <a:r>
              <a:rPr lang="tr-TR" sz="2800" dirty="0" smtClean="0"/>
              <a:t> azaltmak için CO2 </a:t>
            </a:r>
            <a:r>
              <a:rPr lang="tr-TR" sz="2800" dirty="0" err="1" smtClean="0"/>
              <a:t>salımını</a:t>
            </a:r>
            <a:r>
              <a:rPr lang="tr-TR" sz="2800" dirty="0" smtClean="0"/>
              <a:t> azaltmak gerekiyor. 18. yüzyılın ortalarında başlayan Endüstri devriminden bu yana dünyada insanların ürettiği CO2 salımı artışı hızlanıyor. Peki bu ne demek?</a:t>
            </a:r>
          </a:p>
          <a:p>
            <a:endParaRPr lang="tr-TR" sz="2800" smtClean="0"/>
          </a:p>
          <a:p>
            <a:r>
              <a:rPr lang="tr-TR" sz="2800" smtClean="0"/>
              <a:t> </a:t>
            </a:r>
            <a:r>
              <a:rPr lang="tr-TR" sz="2800" dirty="0" smtClean="0"/>
              <a:t>Bu artış dünyanın 18. yüzyıldan beri 0.7 derece ısınmasına sebep oldu.  Zirvenin amacı da endüstri devrimi dönemiyle karşılaştırıldığında sıcaklık artışını 2 derecenin altında tutmak.  Yani toplantı küresel ısınmayı kontrol altına almak istiyor.</a:t>
            </a:r>
            <a:endParaRPr lang="tr-T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fontScale="90000"/>
          </a:bodyPr>
          <a:lstStyle/>
          <a:p>
            <a:r>
              <a:rPr lang="tr-TR" dirty="0" err="1" smtClean="0"/>
              <a:t>Paris’de</a:t>
            </a:r>
            <a:r>
              <a:rPr lang="tr-TR" dirty="0" smtClean="0"/>
              <a:t> iklim anlaşmasının nedeni 171 ülkede</a:t>
            </a:r>
            <a:endParaRPr lang="tr-TR" dirty="0"/>
          </a:p>
        </p:txBody>
      </p:sp>
      <p:sp>
        <p:nvSpPr>
          <p:cNvPr id="3" name="2 İçerik Yer Tutucusu"/>
          <p:cNvSpPr>
            <a:spLocks noGrp="1"/>
          </p:cNvSpPr>
          <p:nvPr>
            <p:ph idx="1"/>
          </p:nvPr>
        </p:nvSpPr>
        <p:spPr/>
        <p:txBody>
          <a:bodyPr>
            <a:normAutofit fontScale="92500" lnSpcReduction="10000"/>
          </a:bodyPr>
          <a:lstStyle/>
          <a:p>
            <a:endParaRPr lang="tr-TR" dirty="0" smtClean="0"/>
          </a:p>
          <a:p>
            <a:r>
              <a:rPr lang="tr-TR" sz="3600" dirty="0" smtClean="0"/>
              <a:t>2030’a kadar hava ısısını 2 derece aşağı düşürmek!</a:t>
            </a:r>
          </a:p>
          <a:p>
            <a:endParaRPr lang="tr-TR" sz="3600" dirty="0" smtClean="0"/>
          </a:p>
          <a:p>
            <a:r>
              <a:rPr lang="tr-TR" sz="3600" dirty="0" smtClean="0"/>
              <a:t>Bütün ülkeler niyetlerini belirleyecekler ve gelişme bir taraftan (sanayi artarken) devam ederken emisyon indirimini ne kadar gerçekleştirecekleri niyetlerini belirleyecekler (artıştan indirim)</a:t>
            </a:r>
            <a:endParaRPr lang="tr-TR" sz="36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Birey olarak</a:t>
            </a:r>
            <a:endParaRPr lang="tr-TR" dirty="0"/>
          </a:p>
        </p:txBody>
      </p:sp>
      <p:sp>
        <p:nvSpPr>
          <p:cNvPr id="3" name="2 İçerik Yer Tutucusu"/>
          <p:cNvSpPr>
            <a:spLocks noGrp="1"/>
          </p:cNvSpPr>
          <p:nvPr>
            <p:ph idx="1"/>
          </p:nvPr>
        </p:nvSpPr>
        <p:spPr/>
        <p:txBody>
          <a:bodyPr/>
          <a:lstStyle/>
          <a:p>
            <a:r>
              <a:rPr lang="tr-TR" dirty="0" smtClean="0"/>
              <a:t>Sürdürülebilirlik için ne yapabilirim?</a:t>
            </a:r>
          </a:p>
          <a:p>
            <a:endParaRPr lang="tr-TR" dirty="0"/>
          </a:p>
          <a:p>
            <a:r>
              <a:rPr lang="tr-TR" dirty="0" smtClean="0"/>
              <a:t>Şimdiye kadar ne yaptım?</a:t>
            </a:r>
          </a:p>
          <a:p>
            <a:endParaRPr lang="tr-TR" dirty="0"/>
          </a:p>
          <a:p>
            <a:r>
              <a:rPr lang="tr-TR" dirty="0" smtClean="0"/>
              <a:t>Bundan sonra yapabileceklerim neler?</a:t>
            </a:r>
          </a:p>
          <a:p>
            <a:endParaRPr lang="tr-TR" dirty="0"/>
          </a:p>
          <a:p>
            <a:r>
              <a:rPr lang="tr-TR" dirty="0" smtClean="0"/>
              <a:t>Yapacak mıyım? Neden?</a:t>
            </a:r>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159</TotalTime>
  <Words>1598</Words>
  <Application>Microsoft Office PowerPoint</Application>
  <PresentationFormat>Ekran Gösterisi (4:3)</PresentationFormat>
  <Paragraphs>186</Paragraphs>
  <Slides>28</Slides>
  <Notes>0</Notes>
  <HiddenSlides>0</HiddenSlides>
  <MMClips>0</MMClips>
  <ScaleCrop>false</ScaleCrop>
  <HeadingPairs>
    <vt:vector size="4" baseType="variant">
      <vt:variant>
        <vt:lpstr>Tema</vt:lpstr>
      </vt:variant>
      <vt:variant>
        <vt:i4>1</vt:i4>
      </vt:variant>
      <vt:variant>
        <vt:lpstr>Slayt Başlıkları</vt:lpstr>
      </vt:variant>
      <vt:variant>
        <vt:i4>28</vt:i4>
      </vt:variant>
    </vt:vector>
  </HeadingPairs>
  <TitlesOfParts>
    <vt:vector size="29" baseType="lpstr">
      <vt:lpstr>Ofis Teması</vt:lpstr>
      <vt:lpstr>SÜRDÜRÜLEBİLİRLİK SUSTAINABILITY</vt:lpstr>
      <vt:lpstr>Slayt 2</vt:lpstr>
      <vt:lpstr>Slayt 3</vt:lpstr>
      <vt:lpstr>Slayt 4</vt:lpstr>
      <vt:lpstr>Kyoto Protokolü</vt:lpstr>
      <vt:lpstr>Kyoto Protokolü 2020 ye kadar uzatıldı. Paris’de niyet anlaşması yapıldı.</vt:lpstr>
      <vt:lpstr>Slayt 7</vt:lpstr>
      <vt:lpstr>Paris’de iklim anlaşmasının nedeni 171 ülkede</vt:lpstr>
      <vt:lpstr>Birey olarak</vt:lpstr>
      <vt:lpstr>KARBON AYAK İZİ NEDİR?</vt:lpstr>
      <vt:lpstr>Yapılabilecekler!</vt:lpstr>
      <vt:lpstr>Slayt 12</vt:lpstr>
      <vt:lpstr>KARBON AYAK İZİ NEDİR?</vt:lpstr>
      <vt:lpstr>Neden Sürdürülebilirlik?</vt:lpstr>
      <vt:lpstr>Hane halkı sayısı :  Lütfen yıllık enerji tüketiminizi enerji tiplerine göre girin   http://www.karbonayakizi.com/</vt:lpstr>
      <vt:lpstr>Yaşam tarzınız</vt:lpstr>
      <vt:lpstr>!</vt:lpstr>
      <vt:lpstr>Örneğin, </vt:lpstr>
      <vt:lpstr>!</vt:lpstr>
      <vt:lpstr>Şirketler Sürdürebilirlik İçin Neler Yapabilir?</vt:lpstr>
      <vt:lpstr>Örneğin,</vt:lpstr>
      <vt:lpstr>Sürdürülebilirlik Raporu Olan Şirketler</vt:lpstr>
      <vt:lpstr>Slayt 23</vt:lpstr>
      <vt:lpstr>Slayt 24</vt:lpstr>
      <vt:lpstr>Slayt 25</vt:lpstr>
      <vt:lpstr>Slayt 26</vt:lpstr>
      <vt:lpstr>   Şirketlerin sürdürülebilir kalkınmaya katkısının arttırılması için yapılabilecekler: </vt:lpstr>
      <vt:lpst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SÜRDÜRÜLEBİLİRLİK SUSTAINABILITY</dc:title>
  <dc:creator>ulas</dc:creator>
  <cp:lastModifiedBy>ulas</cp:lastModifiedBy>
  <cp:revision>30</cp:revision>
  <dcterms:created xsi:type="dcterms:W3CDTF">2015-11-25T09:07:50Z</dcterms:created>
  <dcterms:modified xsi:type="dcterms:W3CDTF">2018-02-25T12:21:59Z</dcterms:modified>
</cp:coreProperties>
</file>