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6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24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99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94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60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96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66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63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9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87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5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FEFF2-EA8A-4D66-BAE4-A900C85DB656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84EBF-01CA-4BC4-A099-0716A5C6A9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36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1210" y="1859900"/>
            <a:ext cx="10599313" cy="3838936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ULUSLARARASI </a:t>
            </a: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EMEK GÖÇÜ</a:t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Hafta: Göç 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Kuramları</a:t>
            </a:r>
            <a:b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Emek Göçünün Kuramları </a:t>
            </a:r>
            <a:b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b="1" dirty="0" smtClean="0"/>
              <a:t>Kaynaklar: </a:t>
            </a:r>
            <a:br>
              <a:rPr lang="tr-TR" sz="2400" b="1" dirty="0" smtClean="0"/>
            </a:br>
            <a:r>
              <a:rPr lang="tr-TR" sz="2400" dirty="0" err="1" smtClean="0"/>
              <a:t>Castles</a:t>
            </a:r>
            <a:r>
              <a:rPr lang="tr-TR" sz="2400" dirty="0" smtClean="0"/>
              <a:t>, S. Ve M. Miller (2008) Göçler Çağı: 2. Bölüm, 27-43. </a:t>
            </a:r>
            <a:br>
              <a:rPr lang="tr-TR" sz="2400" dirty="0" smtClean="0"/>
            </a:br>
            <a:r>
              <a:rPr lang="tr-TR" sz="2400" dirty="0" smtClean="0"/>
              <a:t>Toksöz, G. (2006) Uluslararası Emek Göçü: 16-23. </a:t>
            </a:r>
            <a:br>
              <a:rPr lang="tr-TR" sz="2400" dirty="0" smtClean="0"/>
            </a:b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155" y="286604"/>
            <a:ext cx="1215277" cy="117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02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i="1" dirty="0" smtClean="0"/>
              <a:t>Göçmen işçi açısından: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Hedef ülkede ücret, kaynak ülkedekinden yüksektir. </a:t>
            </a:r>
          </a:p>
          <a:p>
            <a:endParaRPr lang="tr-TR" dirty="0" smtClean="0"/>
          </a:p>
          <a:p>
            <a:r>
              <a:rPr lang="tr-TR" dirty="0" smtClean="0"/>
              <a:t>Kendisini hedef ülke toplumundan görmez, dolayısıyla işin o toplumdaki statüsü ile ilgilenmez.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K</a:t>
            </a:r>
            <a:r>
              <a:rPr lang="tr-TR" dirty="0" smtClean="0"/>
              <a:t>endi ülkesine kaynak aktarabilmek ve kendi ülkesinde itibarlı olmak daha önemlidir.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40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57382"/>
            <a:ext cx="10515600" cy="5419581"/>
          </a:xfrm>
        </p:spPr>
        <p:txBody>
          <a:bodyPr>
            <a:normAutofit fontScale="92500" lnSpcReduction="20000"/>
          </a:bodyPr>
          <a:lstStyle/>
          <a:p>
            <a:r>
              <a:rPr lang="tr-TR" sz="4300" b="1" dirty="0"/>
              <a:t>Dünya Sistemi </a:t>
            </a:r>
            <a:r>
              <a:rPr lang="tr-TR" sz="4300" b="1" dirty="0" smtClean="0"/>
              <a:t>Teorisi:</a:t>
            </a:r>
            <a:endParaRPr lang="tr-TR" sz="4300" dirty="0" smtClean="0"/>
          </a:p>
          <a:p>
            <a:r>
              <a:rPr lang="tr-TR" dirty="0" smtClean="0"/>
              <a:t>Tarihsel- </a:t>
            </a:r>
            <a:r>
              <a:rPr lang="tr-TR" dirty="0"/>
              <a:t>yapısalcı yaklaşım </a:t>
            </a:r>
          </a:p>
          <a:p>
            <a:r>
              <a:rPr lang="tr-TR" dirty="0"/>
              <a:t>1970ler </a:t>
            </a:r>
            <a:r>
              <a:rPr lang="tr-TR" dirty="0" err="1"/>
              <a:t>Wallerstein’ın</a:t>
            </a:r>
            <a:r>
              <a:rPr lang="tr-TR" dirty="0"/>
              <a:t> kavramları ile Marksist analizden beslenir. </a:t>
            </a:r>
          </a:p>
          <a:p>
            <a:r>
              <a:rPr lang="tr-TR" dirty="0"/>
              <a:t>Dünya ekonomisinde </a:t>
            </a:r>
            <a:r>
              <a:rPr lang="tr-TR" u="sng" dirty="0"/>
              <a:t>ekonomik ve siyasi gücün eşitsiz dağılımı</a:t>
            </a:r>
            <a:r>
              <a:rPr lang="tr-TR" dirty="0"/>
              <a:t>na vurgu yapılır. </a:t>
            </a:r>
          </a:p>
          <a:p>
            <a:r>
              <a:rPr lang="tr-TR" dirty="0"/>
              <a:t>Göç, sermaye birikimi için ihtiyaç duyulan ucuz emeğin harekete geçirilmesidir. </a:t>
            </a:r>
          </a:p>
          <a:p>
            <a:r>
              <a:rPr lang="tr-TR" dirty="0"/>
              <a:t>Mülksüzleşen küçük üretici ve köylü yaşamını sürdürmek için göçe </a:t>
            </a:r>
            <a:r>
              <a:rPr lang="tr-TR" u="sng" dirty="0"/>
              <a:t>zorlanmaktadır</a:t>
            </a:r>
            <a:r>
              <a:rPr lang="tr-TR" dirty="0"/>
              <a:t>.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>
                <a:sym typeface="Wingdings" panose="05000000000000000000" pitchFamily="2" charset="2"/>
              </a:rPr>
              <a:t>T</a:t>
            </a:r>
            <a:r>
              <a:rPr lang="tr-TR" dirty="0" smtClean="0">
                <a:sym typeface="Wingdings" panose="05000000000000000000" pitchFamily="2" charset="2"/>
              </a:rPr>
              <a:t>arımsal reformların payı vardır. (</a:t>
            </a:r>
            <a:r>
              <a:rPr lang="tr-TR" dirty="0" err="1" smtClean="0">
                <a:sym typeface="Wingdings" panose="05000000000000000000" pitchFamily="2" charset="2"/>
              </a:rPr>
              <a:t>YozgatAnkaraBerlin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  <a:endParaRPr lang="tr-TR" dirty="0" smtClean="0"/>
          </a:p>
          <a:p>
            <a:r>
              <a:rPr lang="tr-TR" dirty="0" smtClean="0"/>
              <a:t>Göç ister gönüllü ister zorunlu olsun, </a:t>
            </a:r>
            <a:r>
              <a:rPr lang="tr-TR" u="sng" dirty="0" smtClean="0"/>
              <a:t>sermaye birikimi </a:t>
            </a:r>
            <a:r>
              <a:rPr lang="tr-TR" dirty="0" smtClean="0"/>
              <a:t>açısından çok önemlidir. </a:t>
            </a:r>
            <a:endParaRPr lang="tr-TR" dirty="0"/>
          </a:p>
          <a:p>
            <a:r>
              <a:rPr lang="tr-TR" dirty="0"/>
              <a:t>Çokuluslu şirketler, doğrudan yabancı yatırımları ve küreselleşme piyasalarda ikincil sektörde ucuz işgücüne talebi artırmaktadır ve süreç iç ve dış göçü teşvik 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260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4000" b="1" dirty="0" smtClean="0"/>
              <a:t>Göç </a:t>
            </a:r>
            <a:r>
              <a:rPr lang="tr-TR" sz="4000" b="1" dirty="0"/>
              <a:t>Sistemleri </a:t>
            </a:r>
            <a:r>
              <a:rPr lang="tr-TR" sz="4000" b="1" dirty="0" smtClean="0"/>
              <a:t>Teorisi: </a:t>
            </a:r>
          </a:p>
          <a:p>
            <a:r>
              <a:rPr lang="tr-TR" dirty="0" smtClean="0"/>
              <a:t>Thomas </a:t>
            </a:r>
            <a:r>
              <a:rPr lang="tr-TR" dirty="0" err="1" smtClean="0"/>
              <a:t>Faist’in</a:t>
            </a:r>
            <a:r>
              <a:rPr lang="tr-TR" dirty="0" smtClean="0"/>
              <a:t> eleştirileri vardır diğer teorilere: </a:t>
            </a:r>
          </a:p>
          <a:p>
            <a:r>
              <a:rPr lang="tr-TR" dirty="0" err="1" smtClean="0"/>
              <a:t>Neoklasik</a:t>
            </a:r>
            <a:r>
              <a:rPr lang="tr-TR" dirty="0" smtClean="0"/>
              <a:t> yaklaşım göçü açıklarken bireye vurgu yaparken (</a:t>
            </a:r>
            <a:r>
              <a:rPr lang="tr-TR" b="1" dirty="0" smtClean="0"/>
              <a:t>mikro</a:t>
            </a:r>
            <a:r>
              <a:rPr lang="tr-TR" dirty="0" smtClean="0"/>
              <a:t> yaklaşım), dünya </a:t>
            </a:r>
            <a:r>
              <a:rPr lang="tr-TR" dirty="0"/>
              <a:t>sistemleri teorisi </a:t>
            </a:r>
            <a:r>
              <a:rPr lang="tr-TR" dirty="0" smtClean="0"/>
              <a:t>sermayenin çıkarlarının göçün belirleyicisi (</a:t>
            </a:r>
            <a:r>
              <a:rPr lang="tr-TR" b="1" dirty="0" smtClean="0"/>
              <a:t>makro</a:t>
            </a:r>
            <a:r>
              <a:rPr lang="tr-TR" dirty="0" smtClean="0"/>
              <a:t> yaklaşım) olduğunu iddia eder ve diğer belirleyicileri ihmal ederler. </a:t>
            </a:r>
          </a:p>
          <a:p>
            <a:r>
              <a:rPr lang="tr-TR" dirty="0" smtClean="0"/>
              <a:t>Göç sistemi, kendi aralarında iki ya da daha çok ülke arasında kurulur. </a:t>
            </a:r>
          </a:p>
          <a:p>
            <a:r>
              <a:rPr lang="tr-TR" dirty="0" smtClean="0"/>
              <a:t>Bölgesel göç hareketlerinin analizinde kullanılır: Eski </a:t>
            </a:r>
            <a:r>
              <a:rPr lang="tr-TR" b="1" dirty="0" smtClean="0"/>
              <a:t>sömürgeci devlet </a:t>
            </a:r>
            <a:r>
              <a:rPr lang="tr-TR" dirty="0" smtClean="0"/>
              <a:t>ile onun sömürgesi olan devlet arasındaki tarihsel, politik, kültürel ilişkilerin göçü açıklamada dikkate değer olduğunu ifade eder. </a:t>
            </a:r>
          </a:p>
          <a:p>
            <a:r>
              <a:rPr lang="tr-TR" dirty="0"/>
              <a:t>Ü</a:t>
            </a:r>
            <a:r>
              <a:rPr lang="tr-TR" dirty="0" smtClean="0"/>
              <a:t>lkeler arasındaki ilişki devletler arasında ya da kültürel, ailevi bağlar ya da sosyal ağlar aracılığıyla  gerçekleşebilir. </a:t>
            </a:r>
          </a:p>
          <a:p>
            <a:r>
              <a:rPr lang="tr-TR" dirty="0" smtClean="0"/>
              <a:t>Göçü açıklamak için hem mikro hem makro yapılara bakılmalıdır.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027905"/>
            <a:ext cx="10515600" cy="50307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4000" b="1" dirty="0" smtClean="0"/>
              <a:t>Profesyonel Göçmenlerin Yeni Ekonomisi Teorisi: </a:t>
            </a:r>
          </a:p>
          <a:p>
            <a:pPr marL="0" indent="0">
              <a:buNone/>
            </a:pPr>
            <a:r>
              <a:rPr lang="tr-TR" sz="4000" b="1" dirty="0" smtClean="0"/>
              <a:t>(Yeni Ekonomi Kuramı)</a:t>
            </a:r>
          </a:p>
          <a:p>
            <a:r>
              <a:rPr lang="tr-TR" dirty="0" smtClean="0"/>
              <a:t>1990larda O. </a:t>
            </a:r>
            <a:r>
              <a:rPr lang="tr-TR" dirty="0" err="1" smtClean="0"/>
              <a:t>Stark</a:t>
            </a:r>
            <a:r>
              <a:rPr lang="tr-TR" dirty="0" smtClean="0"/>
              <a:t> tarafından ortaya konmuştur: </a:t>
            </a:r>
          </a:p>
          <a:p>
            <a:r>
              <a:rPr lang="tr-TR" dirty="0" err="1" smtClean="0"/>
              <a:t>Neoklasik</a:t>
            </a:r>
            <a:r>
              <a:rPr lang="tr-TR" dirty="0" smtClean="0"/>
              <a:t> temellere dayanır ve göç sürecinde göçmenin ailesinin/hanesinin rolüne odaklanır. </a:t>
            </a:r>
          </a:p>
          <a:p>
            <a:r>
              <a:rPr lang="tr-TR" dirty="0" smtClean="0"/>
              <a:t>Rasyonel bir seçim olan göç kararı, bireyin değil aile stratejisinin önemli bir öğesidir. </a:t>
            </a:r>
          </a:p>
          <a:p>
            <a:r>
              <a:rPr lang="tr-TR" dirty="0" smtClean="0"/>
              <a:t>Göç yalnızca ücret farklılıklarının sonucu değildir: Göreli yoksulluk, güvensizlik, risk azaltma, gelir kaynaklarını farklılaştırma gibi faktörlerin sonucudur. </a:t>
            </a:r>
          </a:p>
          <a:p>
            <a:r>
              <a:rPr lang="tr-TR" dirty="0" smtClean="0"/>
              <a:t>Para </a:t>
            </a:r>
            <a:r>
              <a:rPr lang="tr-TR" b="1" dirty="0" smtClean="0"/>
              <a:t>havale</a:t>
            </a:r>
            <a:r>
              <a:rPr lang="tr-TR" dirty="0" smtClean="0"/>
              <a:t>lerinin rolü ile sosyokültürel bağlam önem kazanıyor göçün açıklanmasında. </a:t>
            </a:r>
          </a:p>
          <a:p>
            <a:r>
              <a:rPr lang="tr-TR" dirty="0" smtClean="0"/>
              <a:t>Neden en yoksullar daha az göç etme eğiliminde? «Gelirini kaybetme riski»</a:t>
            </a:r>
          </a:p>
          <a:p>
            <a:r>
              <a:rPr lang="tr-TR" dirty="0" smtClean="0"/>
              <a:t>Yola çıkacak az parası olanların riskleri minimize etme çabası, göçü engelleyebiliyor (Toksöz, 2006: 21).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8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0144"/>
            <a:ext cx="10515600" cy="61131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4300" b="1" dirty="0" smtClean="0"/>
              <a:t>Göç Ağları Teorisi</a:t>
            </a:r>
            <a:r>
              <a:rPr lang="tr-TR" b="1" dirty="0" smtClean="0"/>
              <a:t>: </a:t>
            </a:r>
          </a:p>
          <a:p>
            <a:r>
              <a:rPr lang="tr-TR" dirty="0" smtClean="0"/>
              <a:t>1990larda ortaya konan bu teori ile göçün nedenleri değil, göçün </a:t>
            </a:r>
          </a:p>
          <a:p>
            <a:pPr marL="0" indent="0">
              <a:buNone/>
            </a:pPr>
            <a:r>
              <a:rPr lang="tr-TR" dirty="0" smtClean="0"/>
              <a:t>sürekliliği ve kendini yeniden </a:t>
            </a:r>
            <a:r>
              <a:rPr lang="tr-TR" b="1" dirty="0" smtClean="0"/>
              <a:t>üreten dinamikler</a:t>
            </a:r>
            <a:r>
              <a:rPr lang="tr-TR" dirty="0" smtClean="0"/>
              <a:t>i açıklanmaya çalışılır. </a:t>
            </a:r>
          </a:p>
          <a:p>
            <a:r>
              <a:rPr lang="tr-TR" dirty="0" smtClean="0"/>
              <a:t>Massey’e göre göçmen ağları, göçmenin ailesi, arkadaşları, hemşehrileri ile kurduğu karmaşık ilişkilerden oluşur. </a:t>
            </a:r>
          </a:p>
          <a:p>
            <a:r>
              <a:rPr lang="tr-TR" dirty="0" smtClean="0"/>
              <a:t>Bu ağ aracılığı ile işgücü piyasası, hedef ülkede iş bulma, hedef ülkeye ulaşma gibi </a:t>
            </a:r>
            <a:r>
              <a:rPr lang="tr-TR" u="sng" dirty="0" smtClean="0"/>
              <a:t>bilgiler edinilir</a:t>
            </a:r>
            <a:r>
              <a:rPr lang="tr-TR" dirty="0" smtClean="0"/>
              <a:t>. Bu yapı </a:t>
            </a:r>
            <a:r>
              <a:rPr lang="tr-TR" u="sng" dirty="0" smtClean="0"/>
              <a:t>göçün süreklilik kazanması</a:t>
            </a:r>
            <a:r>
              <a:rPr lang="tr-TR" dirty="0" smtClean="0"/>
              <a:t>na yardımcı olur, kendini yeniden üretir. </a:t>
            </a:r>
          </a:p>
          <a:p>
            <a:r>
              <a:rPr lang="tr-TR" dirty="0" smtClean="0"/>
              <a:t>Enformel ağlar, göçmenin barınma, seyahat, iş bulma sürecini finanse edebilir. Göçmen kaçakçılığı bu kapsamda değerlendirilebilir. Göçmenlerin </a:t>
            </a:r>
            <a:r>
              <a:rPr lang="tr-TR" b="1" dirty="0" smtClean="0"/>
              <a:t>yeni borçluluk ilişkileri</a:t>
            </a:r>
            <a:r>
              <a:rPr lang="tr-TR" dirty="0" smtClean="0"/>
              <a:t>ne girmelerine de neden olur bu aracılar. </a:t>
            </a:r>
          </a:p>
          <a:p>
            <a:r>
              <a:rPr lang="tr-TR" dirty="0" smtClean="0"/>
              <a:t>Göç endüstrisi: İş bulmaya aracı kurumlar, kaçakçılar, avukatlar </a:t>
            </a:r>
            <a:r>
              <a:rPr lang="tr-TR" i="1" dirty="0" smtClean="0"/>
              <a:t>(</a:t>
            </a:r>
            <a:r>
              <a:rPr lang="tr-TR" i="1" dirty="0"/>
              <a:t>Y</a:t>
            </a:r>
            <a:r>
              <a:rPr lang="tr-TR" i="1" dirty="0" smtClean="0"/>
              <a:t>ardım etme çabasında olanlara ve durumu istismar edenlere rastlanır.)</a:t>
            </a:r>
          </a:p>
          <a:p>
            <a:r>
              <a:rPr lang="tr-TR" dirty="0" smtClean="0"/>
              <a:t>Hedef ülkede emeğe talep olmasa da bu ağlar göçün sürekliliğini sağlar.</a:t>
            </a:r>
          </a:p>
          <a:p>
            <a:r>
              <a:rPr lang="tr-TR" dirty="0" smtClean="0"/>
              <a:t>Göç sürecine ilişkin riskleri azaltır, göçü kolaylaştırır.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87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3434"/>
            <a:ext cx="10515600" cy="5673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b="1" dirty="0" smtClean="0"/>
              <a:t>  </a:t>
            </a:r>
            <a:r>
              <a:rPr lang="tr-TR" sz="4000" b="1" dirty="0" err="1" smtClean="0"/>
              <a:t>Ulusötesi</a:t>
            </a:r>
            <a:r>
              <a:rPr lang="tr-TR" sz="4000" b="1" dirty="0" smtClean="0"/>
              <a:t> Teori: Ulusaşırı (</a:t>
            </a:r>
            <a:r>
              <a:rPr lang="tr-TR" sz="4000" b="1" i="1" dirty="0" smtClean="0"/>
              <a:t>transnational)</a:t>
            </a:r>
          </a:p>
          <a:p>
            <a:r>
              <a:rPr lang="tr-TR" dirty="0"/>
              <a:t>G</a:t>
            </a:r>
            <a:r>
              <a:rPr lang="tr-TR" dirty="0" smtClean="0"/>
              <a:t>öç ağlarına dayalı çalışmalarda ulusötesi mekanlar ve kimlikler sıklıkla araştırılmaktadır. </a:t>
            </a:r>
          </a:p>
          <a:p>
            <a:r>
              <a:rPr lang="tr-TR" dirty="0" smtClean="0"/>
              <a:t>Göçmenlerin kaynak ülke ile hedef ülke arasında gidiş gelişleri, kaynak ülke ile bağlarının kuvvetli kalması, bu kavramları ortaya çıkarmıştır. Göçmenler hem «orada» hem «burada» yaşamlarını sürdürmektedirler. </a:t>
            </a:r>
          </a:p>
          <a:p>
            <a:r>
              <a:rPr lang="tr-TR" dirty="0" smtClean="0"/>
              <a:t>Örnek: ABD’de yaşayan Meksikalılara yönelik antropolojik çalışmalarda bu konuya rastlıyoruz. Aile ve akrabalar ile ilişkiler, köye yapılan yatırımlar vb. </a:t>
            </a:r>
          </a:p>
          <a:p>
            <a:r>
              <a:rPr lang="tr-TR" dirty="0" smtClean="0"/>
              <a:t>Her iki kültürün de içinde/dışında olma hali araştırma konusudur. </a:t>
            </a:r>
          </a:p>
          <a:p>
            <a:r>
              <a:rPr lang="tr-TR" dirty="0" smtClean="0"/>
              <a:t>Kimlikler araştırılmaktadır.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55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6176"/>
            <a:ext cx="10515600" cy="5570788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/>
              <a:t>DEĞERLENDİRME</a:t>
            </a:r>
          </a:p>
          <a:p>
            <a:r>
              <a:rPr lang="tr-TR" dirty="0" smtClean="0"/>
              <a:t>Göç teorileri farklı ideolojik perspektiflerden göçü açıklamaya çalışırken belli faktörlere daha fazla vurgu yapmaktadırlar.</a:t>
            </a:r>
          </a:p>
          <a:p>
            <a:r>
              <a:rPr lang="tr-TR" dirty="0" smtClean="0"/>
              <a:t>Göçün karmaşık ve dinamik doğası, onu açıklamak için tek genel bir teorinin oluşturulmasını zorlaştırmaktadır. </a:t>
            </a:r>
            <a:endParaRPr lang="tr-TR" dirty="0"/>
          </a:p>
          <a:p>
            <a:r>
              <a:rPr lang="tr-TR" dirty="0" smtClean="0"/>
              <a:t>1980 sonrası «misafir işçilerin» hedef ülkeye yerleşmesi ikinci kuşakların varlığı, </a:t>
            </a:r>
            <a:r>
              <a:rPr lang="tr-TR" b="1" dirty="0" smtClean="0"/>
              <a:t>göçmenlerin duyguları </a:t>
            </a:r>
            <a:r>
              <a:rPr lang="tr-TR" dirty="0" smtClean="0"/>
              <a:t>ve ihtiyaçları olan, kültürüyle bir insan olarak değerlendirildiği dönemdir. </a:t>
            </a:r>
          </a:p>
          <a:p>
            <a:r>
              <a:rPr lang="tr-TR" dirty="0" smtClean="0"/>
              <a:t>Göçmen </a:t>
            </a:r>
            <a:r>
              <a:rPr lang="tr-TR" b="1" dirty="0" smtClean="0"/>
              <a:t>kimliği, etnik azınlık, cemaatler</a:t>
            </a:r>
            <a:r>
              <a:rPr lang="tr-TR" dirty="0" smtClean="0"/>
              <a:t>, ağlar üzerinden yeniden biçimlenmiştir göç çalışmaları. </a:t>
            </a:r>
          </a:p>
          <a:p>
            <a:r>
              <a:rPr lang="tr-TR" dirty="0" err="1" smtClean="0"/>
              <a:t>Ulusötesi</a:t>
            </a:r>
            <a:r>
              <a:rPr lang="tr-TR" dirty="0" smtClean="0"/>
              <a:t> vatandaşlık</a:t>
            </a:r>
            <a:r>
              <a:rPr lang="tr-TR" dirty="0" smtClean="0">
                <a:sym typeface="Wingdings" panose="05000000000000000000" pitchFamily="2" charset="2"/>
              </a:rPr>
              <a:t> (insan hakları perspektifi) göçmenlerin hakları</a:t>
            </a:r>
            <a:endParaRPr lang="tr-TR" dirty="0" smtClean="0"/>
          </a:p>
          <a:p>
            <a:r>
              <a:rPr lang="tr-TR" dirty="0" smtClean="0"/>
              <a:t>İktisat, sosyoloji, antropoloji, nüfusbilim, beşeri coğrafya, hukuk, uluslararası ilişkiler, sosyal politika göç olgusu ile farklı boyutları ile ilgilenir. Günümüzde farklı sanat dallarının da önemli konularındandır. </a:t>
            </a:r>
          </a:p>
          <a:p>
            <a:r>
              <a:rPr lang="tr-TR" dirty="0" smtClean="0"/>
              <a:t>Nüfus yapısına etkisi vardır göçün, orta ve uzun vadede nüfus yapısını değiştirebilir.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63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ews.nationalgeographic.com/content/dam/news/rights-exempt/nat-geo-staff-graphics-illustrations/2015/09/DataPoints_Migration_GLOBA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17" y="341847"/>
            <a:ext cx="9530366" cy="589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2264" y="341847"/>
            <a:ext cx="1503071" cy="144938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31065" y="6029339"/>
            <a:ext cx="104447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Kaynak: https</a:t>
            </a:r>
            <a:r>
              <a:rPr lang="tr-TR" sz="1400" dirty="0"/>
              <a:t>://news.nationalgeographic.com/2015/09/150919-data-points-refugees-migrants-maps-human-migrations-syria-world/</a:t>
            </a:r>
          </a:p>
        </p:txBody>
      </p:sp>
    </p:spTree>
    <p:extLst>
      <p:ext uri="{BB962C8B-B14F-4D97-AF65-F5344CB8AC3E}">
        <p14:creationId xmlns:p14="http://schemas.microsoft.com/office/powerpoint/2010/main" val="17318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6"/>
            <a:ext cx="10515600" cy="55458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4000" b="1" dirty="0" smtClean="0"/>
              <a:t>GÖÇ SÜRECİNİN AÇIKLANMASI: </a:t>
            </a:r>
          </a:p>
          <a:p>
            <a:pPr marL="0" indent="0">
              <a:buNone/>
            </a:pPr>
            <a:r>
              <a:rPr lang="tr-TR" sz="4000" b="1" dirty="0" smtClean="0"/>
              <a:t>GÖÇ TEORİLERİ</a:t>
            </a:r>
          </a:p>
          <a:p>
            <a:r>
              <a:rPr lang="tr-TR" dirty="0" smtClean="0"/>
              <a:t>Göç, karmaşık dinamiklere sahip bir süreçtir. Toplumsal, ekonomik, siyasal, kültürel sonuçları ile pek çok disiplinin konusudur: </a:t>
            </a:r>
          </a:p>
          <a:p>
            <a:r>
              <a:rPr lang="tr-TR" dirty="0" smtClean="0"/>
              <a:t>Sosyoloji, psikoloji, antropoloji, iktisat, siyaset bilimi, uluslararası ilişkiler, tarih, nüfusbilim, coğrafya, sosyal politika, sosyal hizmetler vb.</a:t>
            </a:r>
          </a:p>
          <a:p>
            <a:r>
              <a:rPr lang="tr-TR" dirty="0" smtClean="0"/>
              <a:t>İnterdisiplinerdir. </a:t>
            </a:r>
          </a:p>
          <a:p>
            <a:r>
              <a:rPr lang="tr-TR" dirty="0" smtClean="0"/>
              <a:t>Disiplinler, göçü açıklamak için farklı yaklaşımlara sahiptir. </a:t>
            </a:r>
          </a:p>
          <a:p>
            <a:pPr algn="ctr"/>
            <a:r>
              <a:rPr lang="tr-TR" dirty="0" smtClean="0"/>
              <a:t>1. ekonomik teoriler</a:t>
            </a:r>
          </a:p>
          <a:p>
            <a:pPr algn="ctr"/>
            <a:r>
              <a:rPr lang="tr-TR" dirty="0" smtClean="0"/>
              <a:t>2. tarihsel-yapısalcı yaklaşım</a:t>
            </a:r>
          </a:p>
          <a:p>
            <a:pPr algn="ctr"/>
            <a:r>
              <a:rPr lang="tr-TR" dirty="0" smtClean="0"/>
              <a:t>3. göç sistemleri teorisi (Castles ve Miller, 2008: 30)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İlk sistematik teori, (19.yy) coğrafyacı Ravenstein’a aittir. </a:t>
            </a:r>
          </a:p>
          <a:p>
            <a:r>
              <a:rPr lang="tr-TR" dirty="0" smtClean="0"/>
              <a:t>Göçün istatistiksel kurallarını formüle eder. </a:t>
            </a:r>
          </a:p>
          <a:p>
            <a:r>
              <a:rPr lang="tr-TR" dirty="0" smtClean="0"/>
              <a:t>Bireyci ve tarih dışı bir model çıkarır. </a:t>
            </a:r>
          </a:p>
          <a:p>
            <a:r>
              <a:rPr lang="tr-TR" dirty="0" smtClean="0"/>
              <a:t>Birey rasyonel karar alır. </a:t>
            </a:r>
          </a:p>
          <a:p>
            <a:r>
              <a:rPr lang="tr-TR" dirty="0" smtClean="0"/>
              <a:t>İnsanlar,  nüfusun yoğun olduğu yerden seyrek olduğu yere göçer. </a:t>
            </a:r>
          </a:p>
          <a:p>
            <a:r>
              <a:rPr lang="tr-TR" dirty="0" smtClean="0"/>
              <a:t>Gelir düzeyinin düşük olduğu yerden yüksek olduğu yere göçer.</a:t>
            </a:r>
          </a:p>
          <a:p>
            <a:r>
              <a:rPr lang="tr-TR" dirty="0" smtClean="0"/>
              <a:t>Genelde insanlar kısa mesafeli bir yere göç etme eğilimindedir.</a:t>
            </a:r>
          </a:p>
          <a:p>
            <a:r>
              <a:rPr lang="tr-TR" dirty="0" smtClean="0"/>
              <a:t>iş imkanları/kentte yaşayan nüfus = göçün boyutu</a:t>
            </a:r>
          </a:p>
          <a:p>
            <a:r>
              <a:rPr lang="tr-TR" dirty="0" smtClean="0"/>
              <a:t>Büyük sanayi ve ticaret merkezlerinin olduğu yere göçer. </a:t>
            </a:r>
          </a:p>
          <a:p>
            <a:r>
              <a:rPr lang="tr-TR" dirty="0" smtClean="0"/>
              <a:t>Göç amaç değil araçtır: İnsanlar ekonomik faaliyetlerin getirisinden pay almak ister (amaç).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0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r>
              <a:rPr lang="tr-TR" dirty="0" smtClean="0"/>
              <a:t>Göç başladığında ardı ardına devam eder: </a:t>
            </a:r>
            <a:r>
              <a:rPr lang="tr-TR" sz="2000" dirty="0" smtClean="0"/>
              <a:t>(göç zincirleri /zincirleme göç)</a:t>
            </a:r>
          </a:p>
          <a:p>
            <a:r>
              <a:rPr lang="tr-TR" dirty="0" smtClean="0"/>
              <a:t>Kentte yerleşik olanlar, kırda yerleşik olana göre daha az göç etme eğilimindedir. </a:t>
            </a:r>
          </a:p>
          <a:p>
            <a:r>
              <a:rPr lang="tr-TR" dirty="0" smtClean="0"/>
              <a:t>Kadınlar erkeklere göre daha fazla göç etme eğilimindedir. (İç göç ve kısa mesafeli göçte kadınlar, uzun mesafeli/yurtdışı göçlerde erkekler daha sık görülür.)</a:t>
            </a:r>
          </a:p>
          <a:p>
            <a:r>
              <a:rPr lang="tr-TR" dirty="0" smtClean="0"/>
              <a:t>Göçün nedenleri itici çekici faktörlerle açıklanmaya çalışılır. </a:t>
            </a:r>
          </a:p>
          <a:p>
            <a:r>
              <a:rPr lang="tr-TR" dirty="0" smtClean="0"/>
              <a:t>İtici faktörler: kalabalık nüfus, düşük yaşam standartları, ekonomik fırsat yoksunluğu, siyasal baskı vb. </a:t>
            </a:r>
          </a:p>
          <a:p>
            <a:r>
              <a:rPr lang="tr-TR" dirty="0" smtClean="0"/>
              <a:t>Çekici faktörler: emek talebi, boş araziler, cazip ekonomik fırsatlar, siyasal özgürlük vb.  (Castles ve Miller, 2008: 31).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9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r>
              <a:rPr lang="tr-TR" sz="4000" b="1" dirty="0"/>
              <a:t>İ</a:t>
            </a:r>
            <a:r>
              <a:rPr lang="tr-TR" sz="4000" b="1" dirty="0" smtClean="0"/>
              <a:t>kili </a:t>
            </a:r>
            <a:r>
              <a:rPr lang="tr-TR" sz="4000" b="1" dirty="0"/>
              <a:t>Ekonomide </a:t>
            </a:r>
            <a:r>
              <a:rPr lang="tr-TR" sz="4000" b="1" dirty="0" smtClean="0"/>
              <a:t>Kalkınma </a:t>
            </a:r>
            <a:r>
              <a:rPr lang="tr-TR" sz="4000" b="1" dirty="0"/>
              <a:t>Teorisi: </a:t>
            </a:r>
            <a:endParaRPr lang="tr-TR" sz="4000" b="1" dirty="0" smtClean="0"/>
          </a:p>
          <a:p>
            <a:r>
              <a:rPr lang="tr-TR" dirty="0" smtClean="0"/>
              <a:t>1954, </a:t>
            </a:r>
            <a:r>
              <a:rPr lang="tr-TR" dirty="0"/>
              <a:t>W. A. </a:t>
            </a:r>
            <a:r>
              <a:rPr lang="tr-TR" dirty="0" err="1" smtClean="0"/>
              <a:t>Lewis</a:t>
            </a:r>
            <a:endParaRPr lang="tr-TR" dirty="0" smtClean="0"/>
          </a:p>
          <a:p>
            <a:r>
              <a:rPr lang="tr-TR" dirty="0" smtClean="0"/>
              <a:t>«sınırsız bir işgücü arzıyla büyüme» modeli. </a:t>
            </a:r>
          </a:p>
          <a:p>
            <a:r>
              <a:rPr lang="tr-TR" dirty="0" smtClean="0"/>
              <a:t>Ekonomik kalkınmada </a:t>
            </a:r>
            <a:r>
              <a:rPr lang="tr-TR" b="1" dirty="0" smtClean="0"/>
              <a:t>emek göçü </a:t>
            </a:r>
            <a:r>
              <a:rPr lang="tr-TR" dirty="0" smtClean="0"/>
              <a:t>anahtar niteliğindedir. </a:t>
            </a:r>
          </a:p>
          <a:p>
            <a:r>
              <a:rPr lang="tr-TR" dirty="0" smtClean="0"/>
              <a:t>İşgücü geleneksel sektörden modern sektöre, daha yüksek ücret için göç eder. </a:t>
            </a:r>
          </a:p>
          <a:p>
            <a:r>
              <a:rPr lang="tr-TR" dirty="0"/>
              <a:t>İşgücü arzı sınırsızdır. </a:t>
            </a:r>
            <a:endParaRPr lang="tr-TR" dirty="0" smtClean="0"/>
          </a:p>
          <a:p>
            <a:r>
              <a:rPr lang="tr-TR" dirty="0" smtClean="0"/>
              <a:t>İşgücü arzı fazla ve piyasada ücret seviyeleri düşüktür, geniş ölçekli üretim ve kar mümkündür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 modern sektörde büyüme ile işgücüne talep artar  göç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5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20000"/>
          </a:bodyPr>
          <a:lstStyle/>
          <a:p>
            <a:r>
              <a:rPr lang="tr-TR" sz="4000" b="1" dirty="0"/>
              <a:t>Neo-Klasik Teori: </a:t>
            </a:r>
            <a:r>
              <a:rPr lang="tr-TR" sz="4000" dirty="0" smtClean="0"/>
              <a:t> </a:t>
            </a:r>
            <a:r>
              <a:rPr lang="tr-TR" dirty="0"/>
              <a:t>Lewis’in </a:t>
            </a:r>
            <a:r>
              <a:rPr lang="tr-TR" dirty="0" smtClean="0"/>
              <a:t>teorisi 1960’larda Ranis, Fei ve</a:t>
            </a:r>
          </a:p>
          <a:p>
            <a:pPr marL="0" indent="0">
              <a:buNone/>
            </a:pPr>
            <a:r>
              <a:rPr lang="tr-TR" dirty="0" smtClean="0"/>
              <a:t>Todaro gibi sosyal bilimcilerce derinleştirilmiştir. </a:t>
            </a:r>
          </a:p>
          <a:p>
            <a:r>
              <a:rPr lang="tr-TR" dirty="0" smtClean="0"/>
              <a:t>Göçün yapısal belirleyicileri (makro yaklaşım) ile bireyin davranışları (mikro yaklaşım) birlikte değerlendirilir. </a:t>
            </a:r>
          </a:p>
          <a:p>
            <a:r>
              <a:rPr lang="tr-TR" dirty="0" smtClean="0"/>
              <a:t>Makro: Göç, sermaye ve emeğin eşitsiz coğrafi dağılımından kaynaklanır. </a:t>
            </a:r>
          </a:p>
          <a:p>
            <a:r>
              <a:rPr lang="tr-TR" dirty="0" smtClean="0"/>
              <a:t>Mikro: Göçmenler işin ücretin en avantajlı olduğu yere gider. </a:t>
            </a:r>
          </a:p>
          <a:p>
            <a:r>
              <a:rPr lang="tr-TR" dirty="0" smtClean="0"/>
              <a:t>Rasyonel birey! Göçün yararını ve maliyetini hesaplayarak hareket eder. </a:t>
            </a:r>
          </a:p>
          <a:p>
            <a:r>
              <a:rPr lang="tr-TR" dirty="0" smtClean="0"/>
              <a:t>Birey göç sürecine dair bilgi sahibidir. </a:t>
            </a:r>
          </a:p>
          <a:p>
            <a:r>
              <a:rPr lang="tr-TR" dirty="0" smtClean="0"/>
              <a:t>Göç gönüllü olarak gerçekleşir. </a:t>
            </a:r>
          </a:p>
          <a:p>
            <a:r>
              <a:rPr lang="tr-TR" dirty="0"/>
              <a:t>Piyasanın dengeye gelmesi için, devletin göçe ilişkin kısıtlamaları kaldırması gerektiği düşünülür. </a:t>
            </a:r>
          </a:p>
          <a:p>
            <a:r>
              <a:rPr lang="tr-TR" dirty="0" smtClean="0"/>
              <a:t>(Ücretlerde farklılık azalırsa, göç de yavaşlar)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0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6"/>
            <a:ext cx="10515600" cy="5429988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Bağımlılık Teorisi: </a:t>
            </a:r>
          </a:p>
          <a:p>
            <a:r>
              <a:rPr lang="tr-TR" dirty="0" smtClean="0"/>
              <a:t>1970’ler Neo-Marksist bağımlılık okulu</a:t>
            </a:r>
          </a:p>
          <a:p>
            <a:r>
              <a:rPr lang="tr-TR" b="1" dirty="0" err="1" smtClean="0"/>
              <a:t>Singer</a:t>
            </a:r>
            <a:r>
              <a:rPr lang="tr-TR" b="1" dirty="0" smtClean="0"/>
              <a:t> </a:t>
            </a:r>
            <a:r>
              <a:rPr lang="tr-TR" dirty="0" smtClean="0"/>
              <a:t>özellikle kırdan kente göçün nedenlerini araştırmıştır. </a:t>
            </a:r>
          </a:p>
          <a:p>
            <a:r>
              <a:rPr lang="tr-TR" dirty="0" smtClean="0"/>
              <a:t>Sanayileşmiş </a:t>
            </a:r>
            <a:r>
              <a:rPr lang="tr-TR" b="1" dirty="0" smtClean="0"/>
              <a:t>merkez</a:t>
            </a:r>
            <a:r>
              <a:rPr lang="tr-TR" dirty="0" smtClean="0"/>
              <a:t> ile kırsal </a:t>
            </a:r>
            <a:r>
              <a:rPr lang="tr-TR" b="1" dirty="0" smtClean="0"/>
              <a:t>çevre</a:t>
            </a:r>
            <a:r>
              <a:rPr lang="tr-TR" dirty="0" smtClean="0"/>
              <a:t> arasında eşitsiz bir ilişki vardır. </a:t>
            </a:r>
          </a:p>
          <a:p>
            <a:r>
              <a:rPr lang="tr-TR" dirty="0" smtClean="0"/>
              <a:t>Sanayileşmiş ülke, çevre ülkeyi sömürerek kalkınmaktadır. </a:t>
            </a:r>
          </a:p>
          <a:p>
            <a:r>
              <a:rPr lang="tr-TR" dirty="0" smtClean="0"/>
              <a:t>Beyin göçü biçiminde de sömürü vardır. </a:t>
            </a:r>
          </a:p>
          <a:p>
            <a:r>
              <a:rPr lang="tr-TR" dirty="0" smtClean="0"/>
              <a:t>Bu asimetrik bağımlılık ilişkisi sebebiyle çevre ülke gelişememektedir.</a:t>
            </a:r>
          </a:p>
          <a:p>
            <a:r>
              <a:rPr lang="tr-TR" dirty="0" smtClean="0"/>
              <a:t>Göç, merkezin çevre üzerindeki egemenliğinin bir sonucudur (Toksöz, 2006:17).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78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20000"/>
          </a:bodyPr>
          <a:lstStyle/>
          <a:p>
            <a:r>
              <a:rPr lang="tr-TR" sz="4000" b="1" dirty="0" smtClean="0"/>
              <a:t>İkili İşgücü Piyasası Teorisi</a:t>
            </a:r>
            <a:r>
              <a:rPr lang="tr-TR" sz="4000" b="1" dirty="0"/>
              <a:t>: </a:t>
            </a:r>
            <a:r>
              <a:rPr lang="tr-TR" dirty="0"/>
              <a:t>1970’lerin </a:t>
            </a:r>
            <a:r>
              <a:rPr lang="tr-TR" dirty="0" smtClean="0"/>
              <a:t>sonları </a:t>
            </a:r>
            <a:r>
              <a:rPr lang="tr-TR" b="1" dirty="0" smtClean="0"/>
              <a:t>Piore </a:t>
            </a:r>
            <a:r>
              <a:rPr lang="tr-TR" dirty="0" smtClean="0"/>
              <a:t>vd.</a:t>
            </a:r>
          </a:p>
          <a:p>
            <a:r>
              <a:rPr lang="tr-TR" dirty="0" smtClean="0"/>
              <a:t>Göç, </a:t>
            </a:r>
            <a:r>
              <a:rPr lang="tr-TR" dirty="0"/>
              <a:t>modern sanayi </a:t>
            </a:r>
            <a:r>
              <a:rPr lang="tr-TR" dirty="0" smtClean="0"/>
              <a:t>toplumlarının yapısal ihtiyaçları ile bağlantılı açıklanmaktadır. (hedef /alıcı ülke) </a:t>
            </a:r>
          </a:p>
          <a:p>
            <a:r>
              <a:rPr lang="tr-TR" dirty="0" smtClean="0"/>
              <a:t>Hedef ülke işgücü piyasasının katmanlı yapısı önemlidir (</a:t>
            </a:r>
            <a:r>
              <a:rPr lang="tr-TR" i="1" dirty="0" smtClean="0"/>
              <a:t>teknoloji yoğun, vasıflı işgücü ihtiyacı olan birincil sektör ile emek yoğun, vasıfsız ucuz işgücü ihtiyacı olan ikincil sektör).</a:t>
            </a:r>
          </a:p>
          <a:p>
            <a:r>
              <a:rPr lang="tr-TR" dirty="0"/>
              <a:t>Piore’ye </a:t>
            </a:r>
            <a:r>
              <a:rPr lang="tr-TR" dirty="0" smtClean="0"/>
              <a:t>göre, </a:t>
            </a:r>
            <a:r>
              <a:rPr lang="tr-TR" dirty="0"/>
              <a:t>göç </a:t>
            </a:r>
            <a:r>
              <a:rPr lang="tr-TR" dirty="0" smtClean="0"/>
              <a:t>hareketlerinin sebebi, kaynak ülkedeki işsizlik ya da düşük ücretlerden ziyade, hedef ülkedeki düşük ücretli işgücü ihtiyacıdır. </a:t>
            </a:r>
          </a:p>
          <a:p>
            <a:r>
              <a:rPr lang="tr-TR" dirty="0" smtClean="0"/>
              <a:t>Hedef ülkedeki yerli işgücü için işin ücreti ile birlikte işin statüsü, itibarı da önemlidir. </a:t>
            </a:r>
          </a:p>
          <a:p>
            <a:r>
              <a:rPr lang="tr-TR" dirty="0" smtClean="0"/>
              <a:t>İkincil sektördeki işleri yerli işgücüne ancak yüksek ücret ile yaptırabilir işveren. Bu durumda, vasıflı işin ücretini de artırması gerekir. </a:t>
            </a:r>
          </a:p>
          <a:p>
            <a:r>
              <a:rPr lang="tr-TR" dirty="0" smtClean="0"/>
              <a:t>Dolayısı ile vasıfsız, itibarı olmayan iş için göçmen istihdam etmeye yönelir.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50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1383</Words>
  <Application>Microsoft Office PowerPoint</Application>
  <PresentationFormat>Geniş ekran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 ULUSLARARASI EMEK GÖÇÜ  3. Hafta: Göç Kuramları Emek Göçünün Kuramları   Kaynaklar:  Castles, S. Ve M. Miller (2008) Göçler Çağı: 2. Bölüm, 27-43.  Toksöz, G. (2006) Uluslararası Emek Göçü: 16-23.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ULUSLARARASI EMEK GÖÇÜ  3. Hafta: Göç Kuramları Emek Göçünün Kuramları</dc:title>
  <dc:creator>elif tugba dogan</dc:creator>
  <cp:lastModifiedBy>elif tugba dogan</cp:lastModifiedBy>
  <cp:revision>2</cp:revision>
  <dcterms:created xsi:type="dcterms:W3CDTF">2020-05-07T22:03:21Z</dcterms:created>
  <dcterms:modified xsi:type="dcterms:W3CDTF">2020-05-07T22:04:20Z</dcterms:modified>
</cp:coreProperties>
</file>