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60" r:id="rId4"/>
    <p:sldId id="282" r:id="rId5"/>
    <p:sldId id="261" r:id="rId6"/>
    <p:sldId id="284" r:id="rId7"/>
    <p:sldId id="285" r:id="rId8"/>
    <p:sldId id="286" r:id="rId9"/>
    <p:sldId id="287" r:id="rId10"/>
    <p:sldId id="288" r:id="rId11"/>
    <p:sldId id="289" r:id="rId12"/>
    <p:sldId id="290" r:id="rId13"/>
    <p:sldId id="291" r:id="rId14"/>
    <p:sldId id="265" r:id="rId15"/>
    <p:sldId id="292" r:id="rId16"/>
    <p:sldId id="293" r:id="rId17"/>
    <p:sldId id="294" r:id="rId18"/>
    <p:sldId id="295"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49C4A7-B0FA-4FFF-9B29-398224F616B9}" type="datetimeFigureOut">
              <a:rPr lang="tr-TR" smtClean="0"/>
              <a:t>6.11.2020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2B5809-4E7C-4929-A65E-8E0446B8D484}" type="slidenum">
              <a:rPr lang="tr-TR" smtClean="0"/>
              <a:t>‹#›</a:t>
            </a:fld>
            <a:endParaRPr lang="tr-TR"/>
          </a:p>
        </p:txBody>
      </p:sp>
    </p:spTree>
    <p:extLst>
      <p:ext uri="{BB962C8B-B14F-4D97-AF65-F5344CB8AC3E}">
        <p14:creationId xmlns:p14="http://schemas.microsoft.com/office/powerpoint/2010/main" val="468030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D5047A-3301-4109-A6DC-51F5BFDD491C}" type="slidenum">
              <a:rPr lang="en-US" altLang="tr-TR" smtClean="0"/>
              <a:pPr>
                <a:spcBef>
                  <a:spcPct val="0"/>
                </a:spcBef>
              </a:pPr>
              <a:t>1</a:t>
            </a:fld>
            <a:endParaRPr lang="en-US" altLang="tr-T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tr-TR">
              <a:latin typeface="Arial" panose="020B0604020202020204" pitchFamily="34" charset="0"/>
            </a:endParaRPr>
          </a:p>
        </p:txBody>
      </p:sp>
    </p:spTree>
    <p:extLst>
      <p:ext uri="{BB962C8B-B14F-4D97-AF65-F5344CB8AC3E}">
        <p14:creationId xmlns:p14="http://schemas.microsoft.com/office/powerpoint/2010/main" val="386400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29FFD1-7DC6-4BA1-BD1F-B1CC26B6F481}" type="slidenum">
              <a:rPr lang="en-US" altLang="tr-TR" smtClean="0"/>
              <a:pPr>
                <a:spcBef>
                  <a:spcPct val="0"/>
                </a:spcBef>
              </a:pPr>
              <a:t>2</a:t>
            </a:fld>
            <a:endParaRPr lang="en-US" altLang="tr-T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tr-TR">
              <a:latin typeface="Arial" panose="020B0604020202020204" pitchFamily="34" charset="0"/>
            </a:endParaRPr>
          </a:p>
        </p:txBody>
      </p:sp>
    </p:spTree>
    <p:extLst>
      <p:ext uri="{BB962C8B-B14F-4D97-AF65-F5344CB8AC3E}">
        <p14:creationId xmlns:p14="http://schemas.microsoft.com/office/powerpoint/2010/main" val="1733918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E1267A-B841-4463-A9CF-00DB8B7EA975}" type="slidenum">
              <a:rPr lang="en-US" altLang="tr-TR" smtClean="0"/>
              <a:pPr>
                <a:spcBef>
                  <a:spcPct val="0"/>
                </a:spcBef>
              </a:pPr>
              <a:t>14</a:t>
            </a:fld>
            <a:endParaRPr lang="en-US" altLang="tr-T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tr-TR">
              <a:latin typeface="Arial" panose="020B0604020202020204" pitchFamily="34" charset="0"/>
            </a:endParaRPr>
          </a:p>
        </p:txBody>
      </p:sp>
    </p:spTree>
    <p:extLst>
      <p:ext uri="{BB962C8B-B14F-4D97-AF65-F5344CB8AC3E}">
        <p14:creationId xmlns:p14="http://schemas.microsoft.com/office/powerpoint/2010/main" val="943099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E1267A-B841-4463-A9CF-00DB8B7EA975}" type="slidenum">
              <a:rPr lang="en-US" altLang="tr-TR" smtClean="0"/>
              <a:pPr>
                <a:spcBef>
                  <a:spcPct val="0"/>
                </a:spcBef>
              </a:pPr>
              <a:t>15</a:t>
            </a:fld>
            <a:endParaRPr lang="en-US" altLang="tr-T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tr-TR">
              <a:latin typeface="Arial" panose="020B0604020202020204" pitchFamily="34" charset="0"/>
            </a:endParaRPr>
          </a:p>
        </p:txBody>
      </p:sp>
    </p:spTree>
    <p:extLst>
      <p:ext uri="{BB962C8B-B14F-4D97-AF65-F5344CB8AC3E}">
        <p14:creationId xmlns:p14="http://schemas.microsoft.com/office/powerpoint/2010/main" val="1594568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E1267A-B841-4463-A9CF-00DB8B7EA975}" type="slidenum">
              <a:rPr lang="en-US" altLang="tr-TR" smtClean="0"/>
              <a:pPr>
                <a:spcBef>
                  <a:spcPct val="0"/>
                </a:spcBef>
              </a:pPr>
              <a:t>16</a:t>
            </a:fld>
            <a:endParaRPr lang="en-US" altLang="tr-T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tr-TR">
              <a:latin typeface="Arial" panose="020B0604020202020204" pitchFamily="34" charset="0"/>
            </a:endParaRPr>
          </a:p>
        </p:txBody>
      </p:sp>
    </p:spTree>
    <p:extLst>
      <p:ext uri="{BB962C8B-B14F-4D97-AF65-F5344CB8AC3E}">
        <p14:creationId xmlns:p14="http://schemas.microsoft.com/office/powerpoint/2010/main" val="3838738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E1267A-B841-4463-A9CF-00DB8B7EA975}" type="slidenum">
              <a:rPr lang="en-US" altLang="tr-TR" smtClean="0"/>
              <a:pPr>
                <a:spcBef>
                  <a:spcPct val="0"/>
                </a:spcBef>
              </a:pPr>
              <a:t>17</a:t>
            </a:fld>
            <a:endParaRPr lang="en-US" altLang="tr-T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tr-TR">
              <a:latin typeface="Arial" panose="020B0604020202020204" pitchFamily="34" charset="0"/>
            </a:endParaRPr>
          </a:p>
        </p:txBody>
      </p:sp>
    </p:spTree>
    <p:extLst>
      <p:ext uri="{BB962C8B-B14F-4D97-AF65-F5344CB8AC3E}">
        <p14:creationId xmlns:p14="http://schemas.microsoft.com/office/powerpoint/2010/main" val="4168637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E1267A-B841-4463-A9CF-00DB8B7EA975}" type="slidenum">
              <a:rPr lang="en-US" altLang="tr-TR" smtClean="0"/>
              <a:pPr>
                <a:spcBef>
                  <a:spcPct val="0"/>
                </a:spcBef>
              </a:pPr>
              <a:t>18</a:t>
            </a:fld>
            <a:endParaRPr lang="en-US" altLang="tr-T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tr-TR">
              <a:latin typeface="Arial" panose="020B0604020202020204" pitchFamily="34" charset="0"/>
            </a:endParaRPr>
          </a:p>
        </p:txBody>
      </p:sp>
    </p:spTree>
    <p:extLst>
      <p:ext uri="{BB962C8B-B14F-4D97-AF65-F5344CB8AC3E}">
        <p14:creationId xmlns:p14="http://schemas.microsoft.com/office/powerpoint/2010/main" val="130623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atin typeface="Arial Narrow" panose="020B0606020202030204" pitchFamily="34" charset="0"/>
              </a:defRPr>
            </a:lvl1pPr>
          </a:lstStyle>
          <a:p>
            <a:r>
              <a:rPr lang="tr-TR" dirty="0"/>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tıklatın</a:t>
            </a:r>
          </a:p>
        </p:txBody>
      </p:sp>
      <p:sp>
        <p:nvSpPr>
          <p:cNvPr id="4" name="Veri Yer Tutucusu 3"/>
          <p:cNvSpPr>
            <a:spLocks noGrp="1"/>
          </p:cNvSpPr>
          <p:nvPr>
            <p:ph type="dt" sz="half" idx="10"/>
          </p:nvPr>
        </p:nvSpPr>
        <p:spPr/>
        <p:txBody>
          <a:bodyPr/>
          <a:lstStyle/>
          <a:p>
            <a:fld id="{FDACC5FB-EE54-4401-A4A8-C65521A7135A}" type="datetimeFigureOut">
              <a:rPr lang="tr-TR" smtClean="0"/>
              <a:t>6.11.2020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2B66A8-3FC5-4468-9082-73A63719ADF3}" type="slidenum">
              <a:rPr lang="tr-TR" smtClean="0"/>
              <a:t>‹#›</a:t>
            </a:fld>
            <a:endParaRPr lang="tr-TR"/>
          </a:p>
        </p:txBody>
      </p:sp>
    </p:spTree>
    <p:extLst>
      <p:ext uri="{BB962C8B-B14F-4D97-AF65-F5344CB8AC3E}">
        <p14:creationId xmlns:p14="http://schemas.microsoft.com/office/powerpoint/2010/main" val="3131049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DACC5FB-EE54-4401-A4A8-C65521A7135A}" type="datetimeFigureOut">
              <a:rPr lang="tr-TR" smtClean="0"/>
              <a:t>6.11.2020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2B66A8-3FC5-4468-9082-73A63719ADF3}" type="slidenum">
              <a:rPr lang="tr-TR" smtClean="0"/>
              <a:t>‹#›</a:t>
            </a:fld>
            <a:endParaRPr lang="tr-TR"/>
          </a:p>
        </p:txBody>
      </p:sp>
    </p:spTree>
    <p:extLst>
      <p:ext uri="{BB962C8B-B14F-4D97-AF65-F5344CB8AC3E}">
        <p14:creationId xmlns:p14="http://schemas.microsoft.com/office/powerpoint/2010/main" val="617250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DACC5FB-EE54-4401-A4A8-C65521A7135A}" type="datetimeFigureOut">
              <a:rPr lang="tr-TR" smtClean="0"/>
              <a:t>6.11.2020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2B66A8-3FC5-4468-9082-73A63719ADF3}" type="slidenum">
              <a:rPr lang="tr-TR" smtClean="0"/>
              <a:t>‹#›</a:t>
            </a:fld>
            <a:endParaRPr lang="tr-TR"/>
          </a:p>
        </p:txBody>
      </p:sp>
    </p:spTree>
    <p:extLst>
      <p:ext uri="{BB962C8B-B14F-4D97-AF65-F5344CB8AC3E}">
        <p14:creationId xmlns:p14="http://schemas.microsoft.com/office/powerpoint/2010/main" val="135070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lvl1pPr>
              <a:defRPr>
                <a:latin typeface="Arial Narrow" panose="020B0606020202030204" pitchFamily="34" charset="0"/>
              </a:defRPr>
            </a:lvl1pPr>
          </a:lstStyle>
          <a:p>
            <a:r>
              <a:rPr lang="tr-TR" dirty="0"/>
              <a:t>Asıl başlık stili için tıklatın</a:t>
            </a:r>
          </a:p>
        </p:txBody>
      </p:sp>
      <p:sp>
        <p:nvSpPr>
          <p:cNvPr id="3" name="İçerik Yer Tutucusu 2"/>
          <p:cNvSpPr>
            <a:spLocks noGrp="1"/>
          </p:cNvSpPr>
          <p:nvPr>
            <p:ph idx="1"/>
          </p:nvPr>
        </p:nvSpPr>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FDACC5FB-EE54-4401-A4A8-C65521A7135A}" type="datetimeFigureOut">
              <a:rPr lang="tr-TR" smtClean="0"/>
              <a:t>6.11.2020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2B66A8-3FC5-4468-9082-73A63719ADF3}" type="slidenum">
              <a:rPr lang="tr-TR" smtClean="0"/>
              <a:t>‹#›</a:t>
            </a:fld>
            <a:endParaRPr lang="tr-TR"/>
          </a:p>
        </p:txBody>
      </p:sp>
    </p:spTree>
    <p:extLst>
      <p:ext uri="{BB962C8B-B14F-4D97-AF65-F5344CB8AC3E}">
        <p14:creationId xmlns:p14="http://schemas.microsoft.com/office/powerpoint/2010/main" val="3099628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FDACC5FB-EE54-4401-A4A8-C65521A7135A}" type="datetimeFigureOut">
              <a:rPr lang="tr-TR" smtClean="0"/>
              <a:t>6.11.2020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2B66A8-3FC5-4468-9082-73A63719ADF3}" type="slidenum">
              <a:rPr lang="tr-TR" smtClean="0"/>
              <a:t>‹#›</a:t>
            </a:fld>
            <a:endParaRPr lang="tr-TR"/>
          </a:p>
        </p:txBody>
      </p:sp>
    </p:spTree>
    <p:extLst>
      <p:ext uri="{BB962C8B-B14F-4D97-AF65-F5344CB8AC3E}">
        <p14:creationId xmlns:p14="http://schemas.microsoft.com/office/powerpoint/2010/main" val="261569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FDACC5FB-EE54-4401-A4A8-C65521A7135A}" type="datetimeFigureOut">
              <a:rPr lang="tr-TR" smtClean="0"/>
              <a:t>6.11.2020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42B66A8-3FC5-4468-9082-73A63719ADF3}" type="slidenum">
              <a:rPr lang="tr-TR" smtClean="0"/>
              <a:t>‹#›</a:t>
            </a:fld>
            <a:endParaRPr lang="tr-TR"/>
          </a:p>
        </p:txBody>
      </p:sp>
    </p:spTree>
    <p:extLst>
      <p:ext uri="{BB962C8B-B14F-4D97-AF65-F5344CB8AC3E}">
        <p14:creationId xmlns:p14="http://schemas.microsoft.com/office/powerpoint/2010/main" val="568000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FDACC5FB-EE54-4401-A4A8-C65521A7135A}" type="datetimeFigureOut">
              <a:rPr lang="tr-TR" smtClean="0"/>
              <a:t>6.11.2020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42B66A8-3FC5-4468-9082-73A63719ADF3}" type="slidenum">
              <a:rPr lang="tr-TR" smtClean="0"/>
              <a:t>‹#›</a:t>
            </a:fld>
            <a:endParaRPr lang="tr-TR"/>
          </a:p>
        </p:txBody>
      </p:sp>
    </p:spTree>
    <p:extLst>
      <p:ext uri="{BB962C8B-B14F-4D97-AF65-F5344CB8AC3E}">
        <p14:creationId xmlns:p14="http://schemas.microsoft.com/office/powerpoint/2010/main" val="3625204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FDACC5FB-EE54-4401-A4A8-C65521A7135A}" type="datetimeFigureOut">
              <a:rPr lang="tr-TR" smtClean="0"/>
              <a:t>6.11.2020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42B66A8-3FC5-4468-9082-73A63719ADF3}" type="slidenum">
              <a:rPr lang="tr-TR" smtClean="0"/>
              <a:t>‹#›</a:t>
            </a:fld>
            <a:endParaRPr lang="tr-TR"/>
          </a:p>
        </p:txBody>
      </p:sp>
    </p:spTree>
    <p:extLst>
      <p:ext uri="{BB962C8B-B14F-4D97-AF65-F5344CB8AC3E}">
        <p14:creationId xmlns:p14="http://schemas.microsoft.com/office/powerpoint/2010/main" val="1000712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DACC5FB-EE54-4401-A4A8-C65521A7135A}" type="datetimeFigureOut">
              <a:rPr lang="tr-TR" smtClean="0"/>
              <a:t>6.11.2020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42B66A8-3FC5-4468-9082-73A63719ADF3}" type="slidenum">
              <a:rPr lang="tr-TR" smtClean="0"/>
              <a:t>‹#›</a:t>
            </a:fld>
            <a:endParaRPr lang="tr-TR"/>
          </a:p>
        </p:txBody>
      </p:sp>
    </p:spTree>
    <p:extLst>
      <p:ext uri="{BB962C8B-B14F-4D97-AF65-F5344CB8AC3E}">
        <p14:creationId xmlns:p14="http://schemas.microsoft.com/office/powerpoint/2010/main" val="2883330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FDACC5FB-EE54-4401-A4A8-C65521A7135A}" type="datetimeFigureOut">
              <a:rPr lang="tr-TR" smtClean="0"/>
              <a:t>6.11.2020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42B66A8-3FC5-4468-9082-73A63719ADF3}" type="slidenum">
              <a:rPr lang="tr-TR" smtClean="0"/>
              <a:t>‹#›</a:t>
            </a:fld>
            <a:endParaRPr lang="tr-TR"/>
          </a:p>
        </p:txBody>
      </p:sp>
    </p:spTree>
    <p:extLst>
      <p:ext uri="{BB962C8B-B14F-4D97-AF65-F5344CB8AC3E}">
        <p14:creationId xmlns:p14="http://schemas.microsoft.com/office/powerpoint/2010/main" val="3735766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FDACC5FB-EE54-4401-A4A8-C65521A7135A}" type="datetimeFigureOut">
              <a:rPr lang="tr-TR" smtClean="0"/>
              <a:t>6.11.2020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42B66A8-3FC5-4468-9082-73A63719ADF3}" type="slidenum">
              <a:rPr lang="tr-TR" smtClean="0"/>
              <a:t>‹#›</a:t>
            </a:fld>
            <a:endParaRPr lang="tr-TR"/>
          </a:p>
        </p:txBody>
      </p:sp>
    </p:spTree>
    <p:extLst>
      <p:ext uri="{BB962C8B-B14F-4D97-AF65-F5344CB8AC3E}">
        <p14:creationId xmlns:p14="http://schemas.microsoft.com/office/powerpoint/2010/main" val="2588151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CC5FB-EE54-4401-A4A8-C65521A7135A}" type="datetimeFigureOut">
              <a:rPr lang="tr-TR" smtClean="0"/>
              <a:t>6.11.2020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B66A8-3FC5-4468-9082-73A63719ADF3}" type="slidenum">
              <a:rPr lang="tr-TR" smtClean="0"/>
              <a:t>‹#›</a:t>
            </a:fld>
            <a:endParaRPr lang="tr-TR"/>
          </a:p>
        </p:txBody>
      </p:sp>
    </p:spTree>
    <p:extLst>
      <p:ext uri="{BB962C8B-B14F-4D97-AF65-F5344CB8AC3E}">
        <p14:creationId xmlns:p14="http://schemas.microsoft.com/office/powerpoint/2010/main" val="1649016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36" name="Group 135" title="intersecting circles">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37"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38" name="Oval 137">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39"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41" name="Rectangle 140" title="ribbon">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98" name="Rectangle 6"/>
          <p:cNvSpPr>
            <a:spLocks noGrp="1" noChangeArrowheads="1"/>
          </p:cNvSpPr>
          <p:nvPr>
            <p:ph type="ctrTitle"/>
          </p:nvPr>
        </p:nvSpPr>
        <p:spPr>
          <a:xfrm>
            <a:off x="1524000" y="2776538"/>
            <a:ext cx="9144000" cy="1381188"/>
          </a:xfrm>
        </p:spPr>
        <p:txBody>
          <a:bodyPr anchor="ctr">
            <a:normAutofit/>
          </a:bodyPr>
          <a:lstStyle/>
          <a:p>
            <a:pPr eaLnBrk="1" hangingPunct="1"/>
            <a:r>
              <a:rPr lang="tr-TR" altLang="tr-TR" sz="4000">
                <a:solidFill>
                  <a:schemeClr val="bg2"/>
                </a:solidFill>
              </a:rPr>
              <a:t>Basic Principles of Bioelectrical Activity of Heart and Electrocardiography</a:t>
            </a:r>
            <a:endParaRPr lang="en-US" altLang="tr-TR" sz="4000">
              <a:solidFill>
                <a:schemeClr val="bg2"/>
              </a:solidFill>
            </a:endParaRPr>
          </a:p>
        </p:txBody>
      </p:sp>
      <p:sp>
        <p:nvSpPr>
          <p:cNvPr id="4099" name="Rectangle 7"/>
          <p:cNvSpPr>
            <a:spLocks noGrp="1" noChangeArrowheads="1"/>
          </p:cNvSpPr>
          <p:nvPr>
            <p:ph type="subTitle" idx="1"/>
          </p:nvPr>
        </p:nvSpPr>
        <p:spPr>
          <a:xfrm>
            <a:off x="1524000" y="4495800"/>
            <a:ext cx="9144000" cy="762000"/>
          </a:xfrm>
        </p:spPr>
        <p:txBody>
          <a:bodyPr>
            <a:normAutofit/>
          </a:bodyPr>
          <a:lstStyle/>
          <a:p>
            <a:pPr eaLnBrk="1" hangingPunct="1"/>
            <a:r>
              <a:rPr lang="tr-TR" altLang="tr-TR" sz="1800" dirty="0" smtClean="0"/>
              <a:t>Dr</a:t>
            </a:r>
            <a:r>
              <a:rPr lang="tr-TR" altLang="tr-TR" sz="1800" dirty="0"/>
              <a:t>. </a:t>
            </a:r>
            <a:r>
              <a:rPr lang="tr-TR" altLang="tr-TR" sz="1800" dirty="0" smtClean="0"/>
              <a:t>Etkin ŞAFAK</a:t>
            </a:r>
            <a:endParaRPr lang="tr-TR" altLang="tr-TR" sz="1800" dirty="0"/>
          </a:p>
          <a:p>
            <a:pPr eaLnBrk="1" hangingPunct="1"/>
            <a:endParaRPr lang="en-US" altLang="tr-TR" sz="1800" dirty="0"/>
          </a:p>
        </p:txBody>
      </p:sp>
    </p:spTree>
    <p:extLst>
      <p:ext uri="{BB962C8B-B14F-4D97-AF65-F5344CB8AC3E}">
        <p14:creationId xmlns:p14="http://schemas.microsoft.com/office/powerpoint/2010/main" val="61826503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0" name="Rectangle 140">
            <a:extLst>
              <a:ext uri="{FF2B5EF4-FFF2-40B4-BE49-F238E27FC236}">
                <a16:creationId xmlns:a16="http://schemas.microsoft.com/office/drawing/2014/main" id="{CEB41C5C-0F34-4DDA-9D7C-5E717F35F6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ardiac conduction system ile ilgili görsel sonucu">
            <a:extLst>
              <a:ext uri="{FF2B5EF4-FFF2-40B4-BE49-F238E27FC236}">
                <a16:creationId xmlns:a16="http://schemas.microsoft.com/office/drawing/2014/main" id="{49AD37F7-98FD-4D1C-B8D5-10095D9A57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84632" y="1431224"/>
            <a:ext cx="5126736" cy="3840103"/>
          </a:xfrm>
          <a:prstGeom prst="rect">
            <a:avLst/>
          </a:prstGeom>
          <a:noFill/>
          <a:extLst>
            <a:ext uri="{909E8E84-426E-40DD-AFC4-6F175D3DCCD1}">
              <a14:hiddenFill xmlns:a14="http://schemas.microsoft.com/office/drawing/2010/main">
                <a:solidFill>
                  <a:srgbClr val="FFFFFF"/>
                </a:solidFill>
              </a14:hiddenFill>
            </a:ext>
          </a:extLst>
        </p:spPr>
      </p:pic>
      <p:sp>
        <p:nvSpPr>
          <p:cNvPr id="10242" name="1 Başlık"/>
          <p:cNvSpPr>
            <a:spLocks noGrp="1"/>
          </p:cNvSpPr>
          <p:nvPr>
            <p:ph type="title"/>
          </p:nvPr>
        </p:nvSpPr>
        <p:spPr>
          <a:xfrm>
            <a:off x="6392598" y="640263"/>
            <a:ext cx="5221266" cy="1344975"/>
          </a:xfrm>
        </p:spPr>
        <p:txBody>
          <a:bodyPr>
            <a:normAutofit/>
          </a:bodyPr>
          <a:lstStyle/>
          <a:p>
            <a:pPr algn="ctr"/>
            <a:r>
              <a:rPr lang="en-US" sz="4000"/>
              <a:t>The </a:t>
            </a:r>
            <a:r>
              <a:rPr lang="tr-TR" sz="4000"/>
              <a:t>AV</a:t>
            </a:r>
            <a:r>
              <a:rPr lang="en-US" sz="4000"/>
              <a:t> node</a:t>
            </a:r>
            <a:endParaRPr lang="tr-TR" altLang="tr-TR" sz="4000"/>
          </a:p>
        </p:txBody>
      </p:sp>
      <p:sp>
        <p:nvSpPr>
          <p:cNvPr id="6" name="İçerik Yer Tutucusu 5">
            <a:extLst>
              <a:ext uri="{FF2B5EF4-FFF2-40B4-BE49-F238E27FC236}">
                <a16:creationId xmlns:a16="http://schemas.microsoft.com/office/drawing/2014/main" id="{95FD58C7-043F-4038-9C82-662E5CD84799}"/>
              </a:ext>
            </a:extLst>
          </p:cNvPr>
          <p:cNvSpPr>
            <a:spLocks noGrp="1"/>
          </p:cNvSpPr>
          <p:nvPr>
            <p:ph idx="1"/>
          </p:nvPr>
        </p:nvSpPr>
        <p:spPr>
          <a:xfrm>
            <a:off x="6482080" y="1645920"/>
            <a:ext cx="4871720" cy="4531043"/>
          </a:xfrm>
        </p:spPr>
        <p:txBody>
          <a:bodyPr>
            <a:normAutofit/>
          </a:bodyPr>
          <a:lstStyle/>
          <a:p>
            <a:r>
              <a:rPr lang="en-US" dirty="0"/>
              <a:t>This is an extremely important phenomenon because the delay in the transmission from atria to ventricles allows time for the atria to completely depolarize and contract, </a:t>
            </a:r>
            <a:endParaRPr lang="tr-TR" dirty="0"/>
          </a:p>
          <a:p>
            <a:r>
              <a:rPr lang="tr-TR" dirty="0"/>
              <a:t>T</a:t>
            </a:r>
            <a:r>
              <a:rPr lang="en-US" dirty="0" err="1"/>
              <a:t>hus</a:t>
            </a:r>
            <a:r>
              <a:rPr lang="en-US" dirty="0"/>
              <a:t> emptying their contents into the still fully relaxed ventricles.</a:t>
            </a:r>
          </a:p>
          <a:p>
            <a:endParaRPr lang="tr-TR" dirty="0"/>
          </a:p>
        </p:txBody>
      </p:sp>
    </p:spTree>
    <p:extLst>
      <p:ext uri="{BB962C8B-B14F-4D97-AF65-F5344CB8AC3E}">
        <p14:creationId xmlns:p14="http://schemas.microsoft.com/office/powerpoint/2010/main" val="3312238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the av bundle ile ilgili görsel sonucu">
            <a:extLst>
              <a:ext uri="{FF2B5EF4-FFF2-40B4-BE49-F238E27FC236}">
                <a16:creationId xmlns:a16="http://schemas.microsoft.com/office/drawing/2014/main" id="{6FDBE915-DAB5-47FF-A576-844D548F94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900" r="1" b="1704"/>
          <a:stretch/>
        </p:blipFill>
        <p:spPr bwMode="auto">
          <a:xfrm>
            <a:off x="838200" y="1904281"/>
            <a:ext cx="6233160" cy="4272681"/>
          </a:xfrm>
          <a:prstGeom prst="rect">
            <a:avLst/>
          </a:prstGeom>
          <a:noFill/>
          <a:extLst>
            <a:ext uri="{909E8E84-426E-40DD-AFC4-6F175D3DCCD1}">
              <a14:hiddenFill xmlns:a14="http://schemas.microsoft.com/office/drawing/2010/main">
                <a:solidFill>
                  <a:srgbClr val="FFFFFF"/>
                </a:solidFill>
              </a14:hiddenFill>
            </a:ext>
          </a:extLst>
        </p:spPr>
      </p:pic>
      <p:sp>
        <p:nvSpPr>
          <p:cNvPr id="10242" name="1 Başlık"/>
          <p:cNvSpPr>
            <a:spLocks noGrp="1"/>
          </p:cNvSpPr>
          <p:nvPr>
            <p:ph type="title"/>
          </p:nvPr>
        </p:nvSpPr>
        <p:spPr>
          <a:xfrm>
            <a:off x="838200" y="365125"/>
            <a:ext cx="10515600" cy="1325563"/>
          </a:xfrm>
        </p:spPr>
        <p:txBody>
          <a:bodyPr>
            <a:normAutofit/>
          </a:bodyPr>
          <a:lstStyle/>
          <a:p>
            <a:r>
              <a:rPr lang="tr-TR" err="1"/>
              <a:t>The</a:t>
            </a:r>
            <a:r>
              <a:rPr lang="tr-TR"/>
              <a:t> AV Bundle</a:t>
            </a:r>
            <a:endParaRPr lang="tr-TR" altLang="tr-TR"/>
          </a:p>
        </p:txBody>
      </p:sp>
      <p:sp>
        <p:nvSpPr>
          <p:cNvPr id="6" name="İçerik Yer Tutucusu 5">
            <a:extLst>
              <a:ext uri="{FF2B5EF4-FFF2-40B4-BE49-F238E27FC236}">
                <a16:creationId xmlns:a16="http://schemas.microsoft.com/office/drawing/2014/main" id="{95FD58C7-043F-4038-9C82-662E5CD84799}"/>
              </a:ext>
            </a:extLst>
          </p:cNvPr>
          <p:cNvSpPr>
            <a:spLocks noGrp="1"/>
          </p:cNvSpPr>
          <p:nvPr>
            <p:ph idx="1"/>
          </p:nvPr>
        </p:nvSpPr>
        <p:spPr>
          <a:xfrm>
            <a:off x="6837680" y="1280160"/>
            <a:ext cx="4988560" cy="4896803"/>
          </a:xfrm>
        </p:spPr>
        <p:txBody>
          <a:bodyPr>
            <a:normAutofit fontScale="92500"/>
          </a:bodyPr>
          <a:lstStyle/>
          <a:p>
            <a:r>
              <a:rPr lang="en-US" dirty="0"/>
              <a:t>From the AV node, the impulse travels down the atrioventricular bundle . </a:t>
            </a:r>
            <a:endParaRPr lang="tr-TR" dirty="0"/>
          </a:p>
          <a:p>
            <a:r>
              <a:rPr lang="en-US" dirty="0"/>
              <a:t>The AV bundle divides into two lines of transmission just below the AV node and these conduct the impulse down the length of the</a:t>
            </a:r>
            <a:r>
              <a:rPr lang="tr-TR" dirty="0"/>
              <a:t> </a:t>
            </a:r>
            <a:r>
              <a:rPr lang="en-US" dirty="0"/>
              <a:t>interventricular septum . </a:t>
            </a:r>
            <a:endParaRPr lang="tr-TR" dirty="0"/>
          </a:p>
          <a:p>
            <a:r>
              <a:rPr lang="en-US" dirty="0"/>
              <a:t>An important fact about the fibers that make up the AV bundle is that they are large in diameter and therefore the impulse speed increases so it is conducted very rapidly down them.</a:t>
            </a:r>
          </a:p>
          <a:p>
            <a:endParaRPr lang="tr-TR" sz="2000" dirty="0"/>
          </a:p>
        </p:txBody>
      </p:sp>
    </p:spTree>
    <p:extLst>
      <p:ext uri="{BB962C8B-B14F-4D97-AF65-F5344CB8AC3E}">
        <p14:creationId xmlns:p14="http://schemas.microsoft.com/office/powerpoint/2010/main" val="1362666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the av bundle ile ilgili görsel sonucu">
            <a:extLst>
              <a:ext uri="{FF2B5EF4-FFF2-40B4-BE49-F238E27FC236}">
                <a16:creationId xmlns:a16="http://schemas.microsoft.com/office/drawing/2014/main" id="{6FDBE915-DAB5-47FF-A576-844D548F94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900" r="1" b="1704"/>
          <a:stretch/>
        </p:blipFill>
        <p:spPr bwMode="auto">
          <a:xfrm>
            <a:off x="838200" y="1904281"/>
            <a:ext cx="6233160" cy="4272681"/>
          </a:xfrm>
          <a:prstGeom prst="rect">
            <a:avLst/>
          </a:prstGeom>
          <a:noFill/>
          <a:extLst>
            <a:ext uri="{909E8E84-426E-40DD-AFC4-6F175D3DCCD1}">
              <a14:hiddenFill xmlns:a14="http://schemas.microsoft.com/office/drawing/2010/main">
                <a:solidFill>
                  <a:srgbClr val="FFFFFF"/>
                </a:solidFill>
              </a14:hiddenFill>
            </a:ext>
          </a:extLst>
        </p:spPr>
      </p:pic>
      <p:sp>
        <p:nvSpPr>
          <p:cNvPr id="10242" name="1 Başlık"/>
          <p:cNvSpPr>
            <a:spLocks noGrp="1"/>
          </p:cNvSpPr>
          <p:nvPr>
            <p:ph type="title"/>
          </p:nvPr>
        </p:nvSpPr>
        <p:spPr>
          <a:xfrm>
            <a:off x="838200" y="365125"/>
            <a:ext cx="10515600" cy="1325563"/>
          </a:xfrm>
        </p:spPr>
        <p:txBody>
          <a:bodyPr>
            <a:normAutofit/>
          </a:bodyPr>
          <a:lstStyle/>
          <a:p>
            <a:r>
              <a:rPr lang="tr-TR" dirty="0" err="1"/>
              <a:t>Purkinje</a:t>
            </a:r>
            <a:r>
              <a:rPr lang="tr-TR" dirty="0"/>
              <a:t> </a:t>
            </a:r>
            <a:r>
              <a:rPr lang="tr-TR" dirty="0" err="1"/>
              <a:t>Fibers</a:t>
            </a:r>
            <a:endParaRPr lang="tr-TR" altLang="tr-TR" dirty="0"/>
          </a:p>
        </p:txBody>
      </p:sp>
      <p:sp>
        <p:nvSpPr>
          <p:cNvPr id="6" name="İçerik Yer Tutucusu 5">
            <a:extLst>
              <a:ext uri="{FF2B5EF4-FFF2-40B4-BE49-F238E27FC236}">
                <a16:creationId xmlns:a16="http://schemas.microsoft.com/office/drawing/2014/main" id="{95FD58C7-043F-4038-9C82-662E5CD84799}"/>
              </a:ext>
            </a:extLst>
          </p:cNvPr>
          <p:cNvSpPr>
            <a:spLocks noGrp="1"/>
          </p:cNvSpPr>
          <p:nvPr>
            <p:ph idx="1"/>
          </p:nvPr>
        </p:nvSpPr>
        <p:spPr>
          <a:xfrm>
            <a:off x="6837680" y="1280160"/>
            <a:ext cx="4988560" cy="4896803"/>
          </a:xfrm>
        </p:spPr>
        <p:txBody>
          <a:bodyPr>
            <a:normAutofit fontScale="92500" lnSpcReduction="20000"/>
          </a:bodyPr>
          <a:lstStyle/>
          <a:p>
            <a:r>
              <a:rPr lang="en-US" dirty="0"/>
              <a:t>About halfway down the interventricular septum the “bundle branches” themselves begin to branch off into enlarged conduction fibers called </a:t>
            </a:r>
            <a:r>
              <a:rPr lang="en-US" b="1" dirty="0"/>
              <a:t>Purkinje fibers </a:t>
            </a:r>
            <a:r>
              <a:rPr lang="en-US" dirty="0"/>
              <a:t>. </a:t>
            </a:r>
            <a:endParaRPr lang="tr-TR" dirty="0"/>
          </a:p>
          <a:p>
            <a:r>
              <a:rPr lang="en-US" dirty="0"/>
              <a:t>These fibers extend out to all areas of the two ventricles and since they are further enlarged , the speed of the impulse conduction is also additionally increased . </a:t>
            </a:r>
            <a:endParaRPr lang="tr-TR" dirty="0"/>
          </a:p>
          <a:p>
            <a:r>
              <a:rPr lang="en-US" dirty="0"/>
              <a:t>Upon completion of impulse transmission through the Purkinje fibers, the ventricles will fully depolarize and then contract simultaneously .</a:t>
            </a:r>
            <a:endParaRPr lang="tr-TR" sz="2000" dirty="0"/>
          </a:p>
        </p:txBody>
      </p:sp>
    </p:spTree>
    <p:extLst>
      <p:ext uri="{BB962C8B-B14F-4D97-AF65-F5344CB8AC3E}">
        <p14:creationId xmlns:p14="http://schemas.microsoft.com/office/powerpoint/2010/main" val="63914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FBDFA86-51D3-4729-B154-7969183728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85216" cy="6858000"/>
          </a:xfrm>
          <a:prstGeom prst="rect">
            <a:avLst/>
          </a:prstGeom>
          <a:solidFill>
            <a:srgbClr val="245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a:extLst>
              <a:ext uri="{FF2B5EF4-FFF2-40B4-BE49-F238E27FC236}">
                <a16:creationId xmlns:a16="http://schemas.microsoft.com/office/drawing/2014/main" id="{9E6CFAA5-78A9-452B-9122-08F0DB9E77D6}"/>
              </a:ext>
            </a:extLst>
          </p:cNvPr>
          <p:cNvPicPr>
            <a:picLocks noChangeAspect="1"/>
          </p:cNvPicPr>
          <p:nvPr/>
        </p:nvPicPr>
        <p:blipFill>
          <a:blip r:embed="rId2"/>
          <a:stretch>
            <a:fillRect/>
          </a:stretch>
        </p:blipFill>
        <p:spPr>
          <a:xfrm>
            <a:off x="7544017" y="1866864"/>
            <a:ext cx="4007904" cy="3124271"/>
          </a:xfrm>
          <a:prstGeom prst="rect">
            <a:avLst/>
          </a:prstGeom>
        </p:spPr>
      </p:pic>
      <p:cxnSp>
        <p:nvCxnSpPr>
          <p:cNvPr id="73" name="Straight Connector 72">
            <a:extLst>
              <a:ext uri="{FF2B5EF4-FFF2-40B4-BE49-F238E27FC236}">
                <a16:creationId xmlns:a16="http://schemas.microsoft.com/office/drawing/2014/main" id="{0F1CE7C6-BE91-42A7-9214-F33FD918C38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0242" name="1 Başlık"/>
          <p:cNvSpPr>
            <a:spLocks noGrp="1"/>
          </p:cNvSpPr>
          <p:nvPr>
            <p:ph type="title"/>
          </p:nvPr>
        </p:nvSpPr>
        <p:spPr>
          <a:xfrm>
            <a:off x="912802" y="222820"/>
            <a:ext cx="5062511" cy="1499616"/>
          </a:xfrm>
        </p:spPr>
        <p:txBody>
          <a:bodyPr>
            <a:normAutofit/>
          </a:bodyPr>
          <a:lstStyle/>
          <a:p>
            <a:r>
              <a:rPr lang="tr-TR" altLang="tr-TR" dirty="0" err="1">
                <a:solidFill>
                  <a:srgbClr val="FFFFFF"/>
                </a:solidFill>
              </a:rPr>
              <a:t>What</a:t>
            </a:r>
            <a:r>
              <a:rPr lang="tr-TR" altLang="tr-TR" dirty="0">
                <a:solidFill>
                  <a:srgbClr val="FFFFFF"/>
                </a:solidFill>
              </a:rPr>
              <a:t> is an ECG?</a:t>
            </a:r>
          </a:p>
        </p:txBody>
      </p:sp>
      <p:sp>
        <p:nvSpPr>
          <p:cNvPr id="6" name="İçerik Yer Tutucusu 5">
            <a:extLst>
              <a:ext uri="{FF2B5EF4-FFF2-40B4-BE49-F238E27FC236}">
                <a16:creationId xmlns:a16="http://schemas.microsoft.com/office/drawing/2014/main" id="{95FD58C7-043F-4038-9C82-662E5CD84799}"/>
              </a:ext>
            </a:extLst>
          </p:cNvPr>
          <p:cNvSpPr>
            <a:spLocks noGrp="1"/>
          </p:cNvSpPr>
          <p:nvPr>
            <p:ph idx="1"/>
          </p:nvPr>
        </p:nvSpPr>
        <p:spPr>
          <a:xfrm>
            <a:off x="611199" y="1637792"/>
            <a:ext cx="5475441" cy="4133088"/>
          </a:xfrm>
        </p:spPr>
        <p:txBody>
          <a:bodyPr>
            <a:noAutofit/>
          </a:bodyPr>
          <a:lstStyle/>
          <a:p>
            <a:r>
              <a:rPr lang="en-US" sz="2000" b="1" dirty="0">
                <a:solidFill>
                  <a:srgbClr val="FFFFFF"/>
                </a:solidFill>
              </a:rPr>
              <a:t>Electrocardiograph </a:t>
            </a:r>
            <a:r>
              <a:rPr lang="en-US" sz="2000" dirty="0">
                <a:solidFill>
                  <a:srgbClr val="FFFFFF"/>
                </a:solidFill>
              </a:rPr>
              <a:t>(ECG machine) is a voltmeter (or galvanometer ) that records the changing electrical activity of the heart between a positive and negative electrode. </a:t>
            </a:r>
            <a:endParaRPr lang="tr-TR" sz="2000" dirty="0">
              <a:solidFill>
                <a:srgbClr val="FFFFFF"/>
              </a:solidFill>
            </a:endParaRPr>
          </a:p>
          <a:p>
            <a:r>
              <a:rPr lang="en-US" sz="2000" b="1" dirty="0">
                <a:solidFill>
                  <a:srgbClr val="FFFFFF"/>
                </a:solidFill>
              </a:rPr>
              <a:t>Electrocardiography</a:t>
            </a:r>
            <a:r>
              <a:rPr lang="en-US" sz="2000" dirty="0">
                <a:solidFill>
                  <a:srgbClr val="FFFFFF"/>
                </a:solidFill>
              </a:rPr>
              <a:t> is the process of recording this electrical changes.</a:t>
            </a:r>
            <a:endParaRPr lang="tr-TR" sz="2000" dirty="0">
              <a:solidFill>
                <a:srgbClr val="FFFFFF"/>
              </a:solidFill>
            </a:endParaRPr>
          </a:p>
          <a:p>
            <a:r>
              <a:rPr lang="tr-TR" sz="2000" b="1" dirty="0" err="1">
                <a:solidFill>
                  <a:srgbClr val="FFFFFF"/>
                </a:solidFill>
              </a:rPr>
              <a:t>With</a:t>
            </a:r>
            <a:r>
              <a:rPr lang="tr-TR" sz="2000" b="1" dirty="0">
                <a:solidFill>
                  <a:srgbClr val="FFFFFF"/>
                </a:solidFill>
              </a:rPr>
              <a:t> </a:t>
            </a:r>
            <a:r>
              <a:rPr lang="tr-TR" sz="2000" b="1" dirty="0" err="1">
                <a:solidFill>
                  <a:srgbClr val="FFFFFF"/>
                </a:solidFill>
              </a:rPr>
              <a:t>ECGs</a:t>
            </a:r>
            <a:r>
              <a:rPr lang="tr-TR" sz="2000" b="1" dirty="0">
                <a:solidFill>
                  <a:srgbClr val="FFFFFF"/>
                </a:solidFill>
              </a:rPr>
              <a:t> </a:t>
            </a:r>
            <a:r>
              <a:rPr lang="tr-TR" sz="2000" b="1" dirty="0" err="1">
                <a:solidFill>
                  <a:srgbClr val="FFFFFF"/>
                </a:solidFill>
              </a:rPr>
              <a:t>we</a:t>
            </a:r>
            <a:r>
              <a:rPr lang="tr-TR" sz="2000" b="1" dirty="0">
                <a:solidFill>
                  <a:srgbClr val="FFFFFF"/>
                </a:solidFill>
              </a:rPr>
              <a:t> can </a:t>
            </a:r>
            <a:r>
              <a:rPr lang="tr-TR" sz="2000" b="1" dirty="0" err="1">
                <a:solidFill>
                  <a:srgbClr val="FFFFFF"/>
                </a:solidFill>
              </a:rPr>
              <a:t>identify</a:t>
            </a:r>
            <a:r>
              <a:rPr lang="tr-TR" sz="2000" b="1" dirty="0">
                <a:solidFill>
                  <a:srgbClr val="FFFFFF"/>
                </a:solidFill>
              </a:rPr>
              <a:t>:</a:t>
            </a:r>
          </a:p>
          <a:p>
            <a:r>
              <a:rPr lang="tr-TR" sz="2000" dirty="0" err="1">
                <a:solidFill>
                  <a:srgbClr val="FFFFFF"/>
                </a:solidFill>
              </a:rPr>
              <a:t>Arrhythmias</a:t>
            </a:r>
            <a:r>
              <a:rPr lang="tr-TR" sz="2000" dirty="0">
                <a:solidFill>
                  <a:srgbClr val="FFFFFF"/>
                </a:solidFill>
              </a:rPr>
              <a:t> </a:t>
            </a:r>
          </a:p>
          <a:p>
            <a:r>
              <a:rPr lang="tr-TR" sz="2000" dirty="0" err="1">
                <a:solidFill>
                  <a:srgbClr val="FFFFFF"/>
                </a:solidFill>
              </a:rPr>
              <a:t>Myocardial</a:t>
            </a:r>
            <a:r>
              <a:rPr lang="tr-TR" sz="2000" dirty="0">
                <a:solidFill>
                  <a:srgbClr val="FFFFFF"/>
                </a:solidFill>
              </a:rPr>
              <a:t> </a:t>
            </a:r>
            <a:r>
              <a:rPr lang="tr-TR" sz="2000" dirty="0" err="1">
                <a:solidFill>
                  <a:srgbClr val="FFFFFF"/>
                </a:solidFill>
              </a:rPr>
              <a:t>ischemia</a:t>
            </a:r>
            <a:r>
              <a:rPr lang="tr-TR" sz="2000" dirty="0">
                <a:solidFill>
                  <a:srgbClr val="FFFFFF"/>
                </a:solidFill>
              </a:rPr>
              <a:t> </a:t>
            </a:r>
            <a:r>
              <a:rPr lang="tr-TR" sz="2000" dirty="0" err="1">
                <a:solidFill>
                  <a:srgbClr val="FFFFFF"/>
                </a:solidFill>
              </a:rPr>
              <a:t>and</a:t>
            </a:r>
            <a:r>
              <a:rPr lang="tr-TR" sz="2000" dirty="0">
                <a:solidFill>
                  <a:srgbClr val="FFFFFF"/>
                </a:solidFill>
              </a:rPr>
              <a:t> </a:t>
            </a:r>
            <a:r>
              <a:rPr lang="tr-TR" sz="2000" dirty="0" err="1">
                <a:solidFill>
                  <a:srgbClr val="FFFFFF"/>
                </a:solidFill>
              </a:rPr>
              <a:t>infarction</a:t>
            </a:r>
            <a:r>
              <a:rPr lang="tr-TR" sz="2000" dirty="0">
                <a:solidFill>
                  <a:srgbClr val="FFFFFF"/>
                </a:solidFill>
              </a:rPr>
              <a:t> </a:t>
            </a:r>
          </a:p>
          <a:p>
            <a:r>
              <a:rPr lang="tr-TR" sz="2000" dirty="0" err="1">
                <a:solidFill>
                  <a:srgbClr val="FFFFFF"/>
                </a:solidFill>
              </a:rPr>
              <a:t>Pericarditis</a:t>
            </a:r>
            <a:r>
              <a:rPr lang="tr-TR" sz="2000" dirty="0">
                <a:solidFill>
                  <a:srgbClr val="FFFFFF"/>
                </a:solidFill>
              </a:rPr>
              <a:t> </a:t>
            </a:r>
          </a:p>
          <a:p>
            <a:r>
              <a:rPr lang="tr-TR" sz="2000" dirty="0" err="1">
                <a:solidFill>
                  <a:srgbClr val="FFFFFF"/>
                </a:solidFill>
              </a:rPr>
              <a:t>Chamber</a:t>
            </a:r>
            <a:r>
              <a:rPr lang="tr-TR" sz="2000" dirty="0">
                <a:solidFill>
                  <a:srgbClr val="FFFFFF"/>
                </a:solidFill>
              </a:rPr>
              <a:t> </a:t>
            </a:r>
            <a:r>
              <a:rPr lang="tr-TR" sz="2000" dirty="0" err="1">
                <a:solidFill>
                  <a:srgbClr val="FFFFFF"/>
                </a:solidFill>
              </a:rPr>
              <a:t>hypertrophy</a:t>
            </a:r>
            <a:r>
              <a:rPr lang="tr-TR" sz="2000" dirty="0">
                <a:solidFill>
                  <a:srgbClr val="FFFFFF"/>
                </a:solidFill>
              </a:rPr>
              <a:t> </a:t>
            </a:r>
          </a:p>
          <a:p>
            <a:r>
              <a:rPr lang="tr-TR" sz="2000" dirty="0" err="1">
                <a:solidFill>
                  <a:srgbClr val="FFFFFF"/>
                </a:solidFill>
              </a:rPr>
              <a:t>Electrolyte</a:t>
            </a:r>
            <a:r>
              <a:rPr lang="tr-TR" sz="2000" dirty="0">
                <a:solidFill>
                  <a:srgbClr val="FFFFFF"/>
                </a:solidFill>
              </a:rPr>
              <a:t> </a:t>
            </a:r>
            <a:r>
              <a:rPr lang="tr-TR" sz="2000" dirty="0" err="1">
                <a:solidFill>
                  <a:srgbClr val="FFFFFF"/>
                </a:solidFill>
              </a:rPr>
              <a:t>disturbances</a:t>
            </a:r>
            <a:r>
              <a:rPr lang="tr-TR" sz="2000" dirty="0">
                <a:solidFill>
                  <a:srgbClr val="FFFFFF"/>
                </a:solidFill>
              </a:rPr>
              <a:t> (</a:t>
            </a:r>
            <a:r>
              <a:rPr lang="tr-TR" sz="2000" dirty="0" err="1">
                <a:solidFill>
                  <a:srgbClr val="FFFFFF"/>
                </a:solidFill>
              </a:rPr>
              <a:t>i.e</a:t>
            </a:r>
            <a:r>
              <a:rPr lang="tr-TR" sz="2000" dirty="0">
                <a:solidFill>
                  <a:srgbClr val="FFFFFF"/>
                </a:solidFill>
              </a:rPr>
              <a:t>. </a:t>
            </a:r>
            <a:r>
              <a:rPr lang="tr-TR" sz="2000" dirty="0" err="1">
                <a:solidFill>
                  <a:srgbClr val="FFFFFF"/>
                </a:solidFill>
              </a:rPr>
              <a:t>hyperkalemia</a:t>
            </a:r>
            <a:r>
              <a:rPr lang="tr-TR" sz="2000" dirty="0">
                <a:solidFill>
                  <a:srgbClr val="FFFFFF"/>
                </a:solidFill>
              </a:rPr>
              <a:t>, </a:t>
            </a:r>
            <a:r>
              <a:rPr lang="tr-TR" sz="2000" dirty="0" err="1">
                <a:solidFill>
                  <a:srgbClr val="FFFFFF"/>
                </a:solidFill>
              </a:rPr>
              <a:t>hypokalemia</a:t>
            </a:r>
            <a:r>
              <a:rPr lang="tr-TR" sz="2000" dirty="0">
                <a:solidFill>
                  <a:srgbClr val="FFFFFF"/>
                </a:solidFill>
              </a:rPr>
              <a:t>) </a:t>
            </a:r>
          </a:p>
          <a:p>
            <a:r>
              <a:rPr lang="tr-TR" sz="2000" dirty="0" err="1">
                <a:solidFill>
                  <a:srgbClr val="FFFFFF"/>
                </a:solidFill>
              </a:rPr>
              <a:t>Drug</a:t>
            </a:r>
            <a:r>
              <a:rPr lang="tr-TR" sz="2000" dirty="0">
                <a:solidFill>
                  <a:srgbClr val="FFFFFF"/>
                </a:solidFill>
              </a:rPr>
              <a:t> </a:t>
            </a:r>
            <a:r>
              <a:rPr lang="tr-TR" sz="2000" dirty="0" err="1">
                <a:solidFill>
                  <a:srgbClr val="FFFFFF"/>
                </a:solidFill>
              </a:rPr>
              <a:t>toxicity</a:t>
            </a:r>
            <a:r>
              <a:rPr lang="tr-TR" sz="2000" dirty="0">
                <a:solidFill>
                  <a:srgbClr val="FFFFFF"/>
                </a:solidFill>
              </a:rPr>
              <a:t> (</a:t>
            </a:r>
            <a:r>
              <a:rPr lang="tr-TR" sz="2000" dirty="0" err="1">
                <a:solidFill>
                  <a:srgbClr val="FFFFFF"/>
                </a:solidFill>
              </a:rPr>
              <a:t>i.e</a:t>
            </a:r>
            <a:r>
              <a:rPr lang="tr-TR" sz="2000" dirty="0">
                <a:solidFill>
                  <a:srgbClr val="FFFFFF"/>
                </a:solidFill>
              </a:rPr>
              <a:t>. </a:t>
            </a:r>
            <a:r>
              <a:rPr lang="tr-TR" sz="2000" dirty="0" err="1">
                <a:solidFill>
                  <a:srgbClr val="FFFFFF"/>
                </a:solidFill>
              </a:rPr>
              <a:t>digoxin</a:t>
            </a:r>
            <a:r>
              <a:rPr lang="tr-TR" sz="2000" dirty="0">
                <a:solidFill>
                  <a:srgbClr val="FFFFFF"/>
                </a:solidFill>
              </a:rPr>
              <a:t> </a:t>
            </a:r>
            <a:r>
              <a:rPr lang="tr-TR" sz="2000" dirty="0" err="1">
                <a:solidFill>
                  <a:srgbClr val="FFFFFF"/>
                </a:solidFill>
              </a:rPr>
              <a:t>and</a:t>
            </a:r>
            <a:r>
              <a:rPr lang="tr-TR" sz="2000" dirty="0">
                <a:solidFill>
                  <a:srgbClr val="FFFFFF"/>
                </a:solidFill>
              </a:rPr>
              <a:t> </a:t>
            </a:r>
            <a:r>
              <a:rPr lang="tr-TR" sz="2000" dirty="0" err="1">
                <a:solidFill>
                  <a:srgbClr val="FFFFFF"/>
                </a:solidFill>
              </a:rPr>
              <a:t>drugs</a:t>
            </a:r>
            <a:r>
              <a:rPr lang="tr-TR" sz="2000" dirty="0">
                <a:solidFill>
                  <a:srgbClr val="FFFFFF"/>
                </a:solidFill>
              </a:rPr>
              <a:t> </a:t>
            </a:r>
            <a:r>
              <a:rPr lang="tr-TR" sz="2000" dirty="0" err="1">
                <a:solidFill>
                  <a:srgbClr val="FFFFFF"/>
                </a:solidFill>
              </a:rPr>
              <a:t>which</a:t>
            </a:r>
            <a:r>
              <a:rPr lang="tr-TR" sz="2000" dirty="0">
                <a:solidFill>
                  <a:srgbClr val="FFFFFF"/>
                </a:solidFill>
              </a:rPr>
              <a:t> </a:t>
            </a:r>
            <a:r>
              <a:rPr lang="tr-TR" sz="2000" dirty="0" err="1">
                <a:solidFill>
                  <a:srgbClr val="FFFFFF"/>
                </a:solidFill>
              </a:rPr>
              <a:t>prolong</a:t>
            </a:r>
            <a:r>
              <a:rPr lang="tr-TR" sz="2000" dirty="0">
                <a:solidFill>
                  <a:srgbClr val="FFFFFF"/>
                </a:solidFill>
              </a:rPr>
              <a:t> </a:t>
            </a:r>
            <a:r>
              <a:rPr lang="tr-TR" sz="2000" dirty="0" err="1">
                <a:solidFill>
                  <a:srgbClr val="FFFFFF"/>
                </a:solidFill>
              </a:rPr>
              <a:t>the</a:t>
            </a:r>
            <a:r>
              <a:rPr lang="tr-TR" sz="2000" dirty="0">
                <a:solidFill>
                  <a:srgbClr val="FFFFFF"/>
                </a:solidFill>
              </a:rPr>
              <a:t> QT </a:t>
            </a:r>
            <a:r>
              <a:rPr lang="tr-TR" sz="2000" dirty="0" err="1">
                <a:solidFill>
                  <a:srgbClr val="FFFFFF"/>
                </a:solidFill>
              </a:rPr>
              <a:t>interval</a:t>
            </a:r>
            <a:r>
              <a:rPr lang="tr-TR" sz="2000" dirty="0">
                <a:solidFill>
                  <a:srgbClr val="FFFFFF"/>
                </a:solidFill>
              </a:rPr>
              <a:t>)</a:t>
            </a:r>
            <a:endParaRPr lang="tr-TR" altLang="tr-TR" sz="2000" dirty="0">
              <a:solidFill>
                <a:srgbClr val="FFFFFF"/>
              </a:solidFill>
            </a:endParaRPr>
          </a:p>
        </p:txBody>
      </p:sp>
    </p:spTree>
    <p:extLst>
      <p:ext uri="{BB962C8B-B14F-4D97-AF65-F5344CB8AC3E}">
        <p14:creationId xmlns:p14="http://schemas.microsoft.com/office/powerpoint/2010/main" val="2939975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F60FCA6E-0894-46CD-BD49-5955A51E00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8" name="Freeform: Shape 137">
            <a:extLst>
              <a:ext uri="{FF2B5EF4-FFF2-40B4-BE49-F238E27FC236}">
                <a16:creationId xmlns:a16="http://schemas.microsoft.com/office/drawing/2014/main" id="{E78C6E4B-A1F1-4B6C-97EC-BE997495D6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a:extLst>
              <a:ext uri="{FF2B5EF4-FFF2-40B4-BE49-F238E27FC236}">
                <a16:creationId xmlns:a16="http://schemas.microsoft.com/office/drawing/2014/main" id="{CA7A7257-C1DC-4A2F-B91F-D29623F282EB}"/>
              </a:ext>
            </a:extLst>
          </p:cNvPr>
          <p:cNvPicPr>
            <a:picLocks noChangeAspect="1"/>
          </p:cNvPicPr>
          <p:nvPr/>
        </p:nvPicPr>
        <p:blipFill>
          <a:blip r:embed="rId3"/>
          <a:stretch>
            <a:fillRect/>
          </a:stretch>
        </p:blipFill>
        <p:spPr>
          <a:xfrm>
            <a:off x="950121" y="1459614"/>
            <a:ext cx="5941068" cy="3000239"/>
          </a:xfrm>
          <a:prstGeom prst="rect">
            <a:avLst/>
          </a:prstGeom>
        </p:spPr>
      </p:pic>
      <p:sp>
        <p:nvSpPr>
          <p:cNvPr id="15362" name="Rectangle 2"/>
          <p:cNvSpPr>
            <a:spLocks noGrp="1" noChangeArrowheads="1"/>
          </p:cNvSpPr>
          <p:nvPr>
            <p:ph type="title"/>
          </p:nvPr>
        </p:nvSpPr>
        <p:spPr>
          <a:xfrm>
            <a:off x="950121" y="5529884"/>
            <a:ext cx="5693783" cy="1096331"/>
          </a:xfrm>
        </p:spPr>
        <p:txBody>
          <a:bodyPr vert="horz" lIns="91440" tIns="45720" rIns="91440" bIns="45720" rtlCol="0" anchor="ctr">
            <a:normAutofit/>
          </a:bodyPr>
          <a:lstStyle/>
          <a:p>
            <a:r>
              <a:rPr lang="en-US" sz="4000" kern="1200" dirty="0">
                <a:solidFill>
                  <a:schemeClr val="tx1"/>
                </a:solidFill>
                <a:latin typeface="Arial Narrow" panose="020B0606020202030204" pitchFamily="34" charset="0"/>
              </a:rPr>
              <a:t>The </a:t>
            </a:r>
            <a:r>
              <a:rPr lang="tr-TR" sz="4000" kern="1200" dirty="0" smtClean="0">
                <a:solidFill>
                  <a:schemeClr val="tx1"/>
                </a:solidFill>
                <a:latin typeface="Arial Narrow" panose="020B0606020202030204" pitchFamily="34" charset="0"/>
              </a:rPr>
              <a:t>Main</a:t>
            </a:r>
            <a:r>
              <a:rPr lang="en-US" sz="4000" kern="1200" dirty="0" smtClean="0">
                <a:solidFill>
                  <a:schemeClr val="tx1"/>
                </a:solidFill>
                <a:latin typeface="Arial Narrow" panose="020B0606020202030204" pitchFamily="34" charset="0"/>
              </a:rPr>
              <a:t> </a:t>
            </a:r>
            <a:r>
              <a:rPr lang="en-US" sz="4000" kern="1200" dirty="0">
                <a:solidFill>
                  <a:schemeClr val="tx1"/>
                </a:solidFill>
                <a:latin typeface="Arial Narrow" panose="020B0606020202030204" pitchFamily="34" charset="0"/>
              </a:rPr>
              <a:t>Rule of ECG </a:t>
            </a:r>
            <a:endParaRPr lang="en-US" altLang="tr-TR" sz="4000" kern="1200" dirty="0">
              <a:solidFill>
                <a:schemeClr val="tx1"/>
              </a:solidFill>
              <a:latin typeface="Arial Narrow" panose="020B0606020202030204" pitchFamily="34" charset="0"/>
            </a:endParaRPr>
          </a:p>
        </p:txBody>
      </p:sp>
      <p:sp>
        <p:nvSpPr>
          <p:cNvPr id="15363" name="Rectangle 3"/>
          <p:cNvSpPr>
            <a:spLocks noGrp="1" noChangeArrowheads="1"/>
          </p:cNvSpPr>
          <p:nvPr>
            <p:ph type="body" sz="half" idx="1"/>
          </p:nvPr>
        </p:nvSpPr>
        <p:spPr>
          <a:xfrm>
            <a:off x="7534655" y="965199"/>
            <a:ext cx="4008101" cy="4020458"/>
          </a:xfrm>
        </p:spPr>
        <p:txBody>
          <a:bodyPr vert="horz" lIns="91440" tIns="45720" rIns="91440" bIns="45720" rtlCol="0" anchor="ctr">
            <a:noAutofit/>
          </a:bodyPr>
          <a:lstStyle/>
          <a:p>
            <a:pPr>
              <a:spcBef>
                <a:spcPts val="600"/>
              </a:spcBef>
            </a:pPr>
            <a:r>
              <a:rPr lang="en-US" sz="2400" dirty="0">
                <a:latin typeface="Arial Narrow" panose="020B0606020202030204" pitchFamily="34" charset="0"/>
              </a:rPr>
              <a:t>A current of depolarization traveling towards the + electrode is recorded as a positive deflection </a:t>
            </a:r>
          </a:p>
          <a:p>
            <a:pPr>
              <a:spcBef>
                <a:spcPts val="600"/>
              </a:spcBef>
            </a:pPr>
            <a:r>
              <a:rPr lang="en-US" sz="2400" dirty="0">
                <a:latin typeface="Arial Narrow" panose="020B0606020202030204" pitchFamily="34" charset="0"/>
              </a:rPr>
              <a:t>• A current of depolarization traveling away from the + electrode is seen as a negative deflection </a:t>
            </a:r>
          </a:p>
          <a:p>
            <a:pPr>
              <a:spcBef>
                <a:spcPts val="600"/>
              </a:spcBef>
            </a:pPr>
            <a:r>
              <a:rPr lang="en-US" sz="2400" dirty="0">
                <a:latin typeface="Arial Narrow" panose="020B0606020202030204" pitchFamily="34" charset="0"/>
              </a:rPr>
              <a:t>• A current of repolarization traveling away from the + electrode is seen as a positive deflection </a:t>
            </a:r>
            <a:endParaRPr lang="en-US" altLang="tr-TR" sz="2400" dirty="0">
              <a:latin typeface="Arial Narrow" panose="020B0606020202030204" pitchFamily="34" charset="0"/>
            </a:endParaRPr>
          </a:p>
        </p:txBody>
      </p:sp>
    </p:spTree>
    <p:extLst>
      <p:ext uri="{BB962C8B-B14F-4D97-AF65-F5344CB8AC3E}">
        <p14:creationId xmlns:p14="http://schemas.microsoft.com/office/powerpoint/2010/main" val="4108286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E49642C7-BEB9-43F4-B7D0-3022EAF28261}"/>
              </a:ext>
            </a:extLst>
          </p:cNvPr>
          <p:cNvPicPr>
            <a:picLocks noChangeAspect="1"/>
          </p:cNvPicPr>
          <p:nvPr/>
        </p:nvPicPr>
        <p:blipFill rotWithShape="1">
          <a:blip r:embed="rId3"/>
          <a:srcRect t="6123" b="14930"/>
          <a:stretch/>
        </p:blipFill>
        <p:spPr>
          <a:xfrm>
            <a:off x="0" y="10"/>
            <a:ext cx="12192000" cy="6857990"/>
          </a:xfrm>
          <a:prstGeom prst="rect">
            <a:avLst/>
          </a:prstGeom>
        </p:spPr>
      </p:pic>
      <p:sp>
        <p:nvSpPr>
          <p:cNvPr id="192"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93" name="Straight Connector 192">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5362" name="Rectangle 2"/>
          <p:cNvSpPr>
            <a:spLocks noGrp="1" noChangeArrowheads="1"/>
          </p:cNvSpPr>
          <p:nvPr>
            <p:ph type="title"/>
          </p:nvPr>
        </p:nvSpPr>
        <p:spPr>
          <a:xfrm>
            <a:off x="709448" y="1913950"/>
            <a:ext cx="4204137" cy="1342754"/>
          </a:xfrm>
        </p:spPr>
        <p:txBody>
          <a:bodyPr vert="horz" lIns="91440" tIns="45720" rIns="91440" bIns="45720" rtlCol="0" anchor="ctr">
            <a:normAutofit/>
          </a:bodyPr>
          <a:lstStyle/>
          <a:p>
            <a:pPr algn="ctr"/>
            <a:r>
              <a:rPr lang="en-US" sz="3600" dirty="0">
                <a:latin typeface="Arial Narrow" panose="020B0606020202030204" pitchFamily="34" charset="0"/>
              </a:rPr>
              <a:t>ECG </a:t>
            </a:r>
            <a:r>
              <a:rPr lang="tr-TR" sz="3600" dirty="0" err="1">
                <a:latin typeface="Arial Narrow" panose="020B0606020202030204" pitchFamily="34" charset="0"/>
              </a:rPr>
              <a:t>Electrodes</a:t>
            </a:r>
            <a:endParaRPr lang="en-US" altLang="tr-TR" sz="3600" dirty="0">
              <a:latin typeface="Arial Narrow" panose="020B0606020202030204" pitchFamily="34" charset="0"/>
            </a:endParaRPr>
          </a:p>
        </p:txBody>
      </p:sp>
      <p:sp>
        <p:nvSpPr>
          <p:cNvPr id="15363" name="Rectangle 3"/>
          <p:cNvSpPr>
            <a:spLocks noGrp="1" noChangeArrowheads="1"/>
          </p:cNvSpPr>
          <p:nvPr>
            <p:ph type="body" sz="half" idx="1"/>
          </p:nvPr>
        </p:nvSpPr>
        <p:spPr>
          <a:xfrm>
            <a:off x="147144" y="3417575"/>
            <a:ext cx="5722884" cy="2619839"/>
          </a:xfrm>
        </p:spPr>
        <p:txBody>
          <a:bodyPr vert="horz" lIns="91440" tIns="45720" rIns="91440" bIns="45720" rtlCol="0" anchor="ctr">
            <a:noAutofit/>
          </a:bodyPr>
          <a:lstStyle/>
          <a:p>
            <a:pPr>
              <a:spcBef>
                <a:spcPts val="600"/>
              </a:spcBef>
            </a:pPr>
            <a:r>
              <a:rPr lang="en-US" sz="2400" dirty="0">
                <a:latin typeface="Arial Narrow" panose="020B0606020202030204" pitchFamily="34" charset="0"/>
              </a:rPr>
              <a:t>Electrodes for recording the heart potentials are placed on the skin. </a:t>
            </a:r>
            <a:endParaRPr lang="tr-TR" sz="2400" dirty="0">
              <a:latin typeface="Arial Narrow" panose="020B0606020202030204" pitchFamily="34" charset="0"/>
            </a:endParaRPr>
          </a:p>
          <a:p>
            <a:pPr>
              <a:spcBef>
                <a:spcPts val="600"/>
              </a:spcBef>
            </a:pPr>
            <a:r>
              <a:rPr lang="en-US" sz="2400" dirty="0">
                <a:latin typeface="Arial Narrow" panose="020B0606020202030204" pitchFamily="34" charset="0"/>
              </a:rPr>
              <a:t>(ECG) gel </a:t>
            </a:r>
            <a:r>
              <a:rPr lang="tr-TR" sz="2400" dirty="0" err="1">
                <a:latin typeface="Arial Narrow" panose="020B0606020202030204" pitchFamily="34" charset="0"/>
              </a:rPr>
              <a:t>should</a:t>
            </a:r>
            <a:r>
              <a:rPr lang="tr-TR" sz="2400" dirty="0">
                <a:latin typeface="Arial Narrow" panose="020B0606020202030204" pitchFamily="34" charset="0"/>
              </a:rPr>
              <a:t> be </a:t>
            </a:r>
            <a:r>
              <a:rPr lang="tr-TR" sz="2400" dirty="0" err="1">
                <a:latin typeface="Arial Narrow" panose="020B0606020202030204" pitchFamily="34" charset="0"/>
              </a:rPr>
              <a:t>placed</a:t>
            </a:r>
            <a:r>
              <a:rPr lang="tr-TR" sz="2400" dirty="0">
                <a:latin typeface="Arial Narrow" panose="020B0606020202030204" pitchFamily="34" charset="0"/>
              </a:rPr>
              <a:t> </a:t>
            </a:r>
            <a:r>
              <a:rPr lang="en-US" sz="2400" dirty="0">
                <a:latin typeface="Arial Narrow" panose="020B0606020202030204" pitchFamily="34" charset="0"/>
              </a:rPr>
              <a:t>between the electrode and skin to decrease transitional resistance. </a:t>
            </a:r>
            <a:endParaRPr lang="tr-TR" sz="2400" dirty="0">
              <a:latin typeface="Arial Narrow" panose="020B0606020202030204" pitchFamily="34" charset="0"/>
            </a:endParaRPr>
          </a:p>
          <a:p>
            <a:pPr>
              <a:spcBef>
                <a:spcPts val="600"/>
              </a:spcBef>
            </a:pPr>
            <a:r>
              <a:rPr lang="en-US" sz="2400" dirty="0">
                <a:latin typeface="Arial Narrow" panose="020B0606020202030204" pitchFamily="34" charset="0"/>
              </a:rPr>
              <a:t>Electrodes fixed to the skin by rubber bands, clips, suction cups or single use sticker-electrodes. </a:t>
            </a:r>
            <a:endParaRPr lang="en-US" altLang="tr-TR" sz="2400" dirty="0">
              <a:latin typeface="Arial Narrow" panose="020B0606020202030204" pitchFamily="34" charset="0"/>
            </a:endParaRPr>
          </a:p>
        </p:txBody>
      </p:sp>
    </p:spTree>
    <p:extLst>
      <p:ext uri="{BB962C8B-B14F-4D97-AF65-F5344CB8AC3E}">
        <p14:creationId xmlns:p14="http://schemas.microsoft.com/office/powerpoint/2010/main" val="2475185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6FBDFA86-51D3-4729-B154-7969183728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85216" cy="6858000"/>
          </a:xfrm>
          <a:prstGeom prst="rect">
            <a:avLst/>
          </a:prstGeom>
          <a:solidFill>
            <a:srgbClr val="3F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D99702BF-3EF0-4C3F-AE3A-29E3025B3A7D}"/>
              </a:ext>
            </a:extLst>
          </p:cNvPr>
          <p:cNvPicPr>
            <a:picLocks noChangeAspect="1"/>
          </p:cNvPicPr>
          <p:nvPr/>
        </p:nvPicPr>
        <p:blipFill>
          <a:blip r:embed="rId3"/>
          <a:stretch>
            <a:fillRect/>
          </a:stretch>
        </p:blipFill>
        <p:spPr>
          <a:xfrm>
            <a:off x="7544017" y="1430058"/>
            <a:ext cx="4007904" cy="3997884"/>
          </a:xfrm>
          <a:prstGeom prst="rect">
            <a:avLst/>
          </a:prstGeom>
        </p:spPr>
      </p:pic>
      <p:cxnSp>
        <p:nvCxnSpPr>
          <p:cNvPr id="138" name="Straight Connector 137">
            <a:extLst>
              <a:ext uri="{FF2B5EF4-FFF2-40B4-BE49-F238E27FC236}">
                <a16:creationId xmlns:a16="http://schemas.microsoft.com/office/drawing/2014/main" id="{0F1CE7C6-BE91-42A7-9214-F33FD918C38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5362" name="Rectangle 2"/>
          <p:cNvSpPr>
            <a:spLocks noGrp="1" noChangeArrowheads="1"/>
          </p:cNvSpPr>
          <p:nvPr>
            <p:ph type="title"/>
          </p:nvPr>
        </p:nvSpPr>
        <p:spPr>
          <a:xfrm>
            <a:off x="1024129" y="585216"/>
            <a:ext cx="5062511" cy="1499616"/>
          </a:xfrm>
        </p:spPr>
        <p:txBody>
          <a:bodyPr vert="horz" lIns="91440" tIns="45720" rIns="91440" bIns="45720" rtlCol="0" anchor="ctr">
            <a:normAutofit/>
          </a:bodyPr>
          <a:lstStyle/>
          <a:p>
            <a:r>
              <a:rPr lang="en-US" kern="1200" dirty="0">
                <a:solidFill>
                  <a:srgbClr val="FFFFFF"/>
                </a:solidFill>
                <a:latin typeface="Arial Narrow" panose="020B0606020202030204" pitchFamily="34" charset="0"/>
              </a:rPr>
              <a:t>Einthoven Triangle</a:t>
            </a:r>
            <a:r>
              <a:rPr lang="tr-TR" kern="1200" dirty="0">
                <a:solidFill>
                  <a:srgbClr val="FFFFFF"/>
                </a:solidFill>
                <a:latin typeface="Arial Narrow" panose="020B0606020202030204" pitchFamily="34" charset="0"/>
              </a:rPr>
              <a:t> - </a:t>
            </a:r>
            <a:r>
              <a:rPr lang="tr-TR" kern="1200" dirty="0" err="1">
                <a:solidFill>
                  <a:srgbClr val="FFFFFF"/>
                </a:solidFill>
                <a:latin typeface="Arial Narrow" panose="020B0606020202030204" pitchFamily="34" charset="0"/>
              </a:rPr>
              <a:t>Leads</a:t>
            </a:r>
            <a:endParaRPr lang="en-US" altLang="tr-TR" kern="1200" dirty="0">
              <a:solidFill>
                <a:srgbClr val="FFFFFF"/>
              </a:solidFill>
              <a:latin typeface="Arial Narrow" panose="020B0606020202030204" pitchFamily="34" charset="0"/>
            </a:endParaRPr>
          </a:p>
        </p:txBody>
      </p:sp>
      <p:sp>
        <p:nvSpPr>
          <p:cNvPr id="15363" name="Rectangle 3"/>
          <p:cNvSpPr>
            <a:spLocks noGrp="1" noChangeArrowheads="1"/>
          </p:cNvSpPr>
          <p:nvPr>
            <p:ph type="body" sz="half" idx="1"/>
          </p:nvPr>
        </p:nvSpPr>
        <p:spPr>
          <a:xfrm>
            <a:off x="619760" y="1981200"/>
            <a:ext cx="5485601" cy="4236720"/>
          </a:xfrm>
        </p:spPr>
        <p:txBody>
          <a:bodyPr vert="horz" lIns="91440" tIns="45720" rIns="91440" bIns="45720" rtlCol="0">
            <a:noAutofit/>
          </a:bodyPr>
          <a:lstStyle/>
          <a:p>
            <a:pPr>
              <a:spcBef>
                <a:spcPts val="600"/>
              </a:spcBef>
            </a:pPr>
            <a:r>
              <a:rPr lang="en-US" sz="2400" dirty="0">
                <a:solidFill>
                  <a:srgbClr val="FFFFFF"/>
                </a:solidFill>
                <a:latin typeface="Arial Narrow" panose="020B0606020202030204" pitchFamily="34" charset="0"/>
              </a:rPr>
              <a:t>If we imagine a man with stretched arms sideways and with electrodes placed</a:t>
            </a:r>
            <a:r>
              <a:rPr lang="tr-TR" sz="2400" dirty="0">
                <a:solidFill>
                  <a:srgbClr val="FFFFFF"/>
                </a:solidFill>
                <a:latin typeface="Arial Narrow" panose="020B0606020202030204" pitchFamily="34" charset="0"/>
              </a:rPr>
              <a:t> </a:t>
            </a:r>
            <a:r>
              <a:rPr lang="en-US" sz="2400" dirty="0">
                <a:solidFill>
                  <a:srgbClr val="FFFFFF"/>
                </a:solidFill>
                <a:latin typeface="Arial Narrow" panose="020B0606020202030204" pitchFamily="34" charset="0"/>
              </a:rPr>
              <a:t>on both wrists and ankle of the left leg – we create equilateral triangle called</a:t>
            </a:r>
            <a:r>
              <a:rPr lang="tr-TR" sz="2400" dirty="0">
                <a:solidFill>
                  <a:srgbClr val="FFFFFF"/>
                </a:solidFill>
                <a:latin typeface="Arial Narrow" panose="020B0606020202030204" pitchFamily="34" charset="0"/>
              </a:rPr>
              <a:t> «</a:t>
            </a:r>
            <a:r>
              <a:rPr lang="en-US" sz="2400" dirty="0">
                <a:solidFill>
                  <a:srgbClr val="FFFFFF"/>
                </a:solidFill>
                <a:latin typeface="Arial Narrow" panose="020B0606020202030204" pitchFamily="34" charset="0"/>
              </a:rPr>
              <a:t>Einthoven triangle</a:t>
            </a:r>
            <a:r>
              <a:rPr lang="tr-TR" sz="2400" dirty="0">
                <a:solidFill>
                  <a:srgbClr val="FFFFFF"/>
                </a:solidFill>
                <a:latin typeface="Arial Narrow" panose="020B0606020202030204" pitchFamily="34" charset="0"/>
              </a:rPr>
              <a:t>»</a:t>
            </a:r>
            <a:r>
              <a:rPr lang="en-US" sz="2400" dirty="0">
                <a:solidFill>
                  <a:srgbClr val="FFFFFF"/>
                </a:solidFill>
                <a:latin typeface="Arial Narrow" panose="020B0606020202030204" pitchFamily="34" charset="0"/>
              </a:rPr>
              <a:t>. </a:t>
            </a:r>
            <a:endParaRPr lang="tr-TR" sz="2400" dirty="0">
              <a:solidFill>
                <a:srgbClr val="FFFFFF"/>
              </a:solidFill>
              <a:latin typeface="Arial Narrow" panose="020B0606020202030204" pitchFamily="34" charset="0"/>
            </a:endParaRPr>
          </a:p>
          <a:p>
            <a:pPr>
              <a:spcBef>
                <a:spcPts val="600"/>
              </a:spcBef>
            </a:pPr>
            <a:r>
              <a:rPr lang="en-US" sz="2400" dirty="0">
                <a:solidFill>
                  <a:srgbClr val="FFFFFF"/>
                </a:solidFill>
                <a:latin typeface="Arial Narrow" panose="020B0606020202030204" pitchFamily="34" charset="0"/>
              </a:rPr>
              <a:t>Heart is almost in the middle of it. </a:t>
            </a:r>
            <a:endParaRPr lang="tr-TR" sz="2400" dirty="0">
              <a:solidFill>
                <a:srgbClr val="FFFFFF"/>
              </a:solidFill>
              <a:latin typeface="Arial Narrow" panose="020B0606020202030204" pitchFamily="34" charset="0"/>
            </a:endParaRPr>
          </a:p>
          <a:p>
            <a:pPr>
              <a:spcBef>
                <a:spcPts val="600"/>
              </a:spcBef>
            </a:pPr>
            <a:r>
              <a:rPr lang="en-US" sz="2400" dirty="0">
                <a:solidFill>
                  <a:srgbClr val="FFFFFF"/>
                </a:solidFill>
                <a:latin typeface="Arial Narrow" panose="020B0606020202030204" pitchFamily="34" charset="0"/>
              </a:rPr>
              <a:t>The difference of potentials</a:t>
            </a:r>
            <a:r>
              <a:rPr lang="tr-TR" sz="2400" dirty="0">
                <a:solidFill>
                  <a:srgbClr val="FFFFFF"/>
                </a:solidFill>
                <a:latin typeface="Arial Narrow" panose="020B0606020202030204" pitchFamily="34" charset="0"/>
              </a:rPr>
              <a:t> </a:t>
            </a:r>
            <a:r>
              <a:rPr lang="en-US" sz="2400" dirty="0">
                <a:solidFill>
                  <a:srgbClr val="FFFFFF"/>
                </a:solidFill>
                <a:latin typeface="Arial Narrow" panose="020B0606020202030204" pitchFamily="34" charset="0"/>
              </a:rPr>
              <a:t>always between the two electrodes, </a:t>
            </a:r>
            <a:r>
              <a:rPr lang="en-US" sz="2400" b="1" dirty="0">
                <a:solidFill>
                  <a:srgbClr val="FFFFFF"/>
                </a:solidFill>
                <a:latin typeface="Arial Narrow" panose="020B0606020202030204" pitchFamily="34" charset="0"/>
              </a:rPr>
              <a:t>called leads </a:t>
            </a:r>
            <a:r>
              <a:rPr lang="en-US" sz="2400" dirty="0">
                <a:solidFill>
                  <a:srgbClr val="FFFFFF"/>
                </a:solidFill>
                <a:latin typeface="Arial Narrow" panose="020B0606020202030204" pitchFamily="34" charset="0"/>
              </a:rPr>
              <a:t>are marked here by roman digits: I,</a:t>
            </a:r>
            <a:r>
              <a:rPr lang="tr-TR" sz="2400" dirty="0">
                <a:solidFill>
                  <a:srgbClr val="FFFFFF"/>
                </a:solidFill>
                <a:latin typeface="Arial Narrow" panose="020B0606020202030204" pitchFamily="34" charset="0"/>
              </a:rPr>
              <a:t> </a:t>
            </a:r>
            <a:r>
              <a:rPr lang="en-US" sz="2400" dirty="0">
                <a:solidFill>
                  <a:srgbClr val="FFFFFF"/>
                </a:solidFill>
                <a:latin typeface="Arial Narrow" panose="020B0606020202030204" pitchFamily="34" charset="0"/>
              </a:rPr>
              <a:t>II, III.</a:t>
            </a:r>
          </a:p>
        </p:txBody>
      </p:sp>
    </p:spTree>
    <p:extLst>
      <p:ext uri="{BB962C8B-B14F-4D97-AF65-F5344CB8AC3E}">
        <p14:creationId xmlns:p14="http://schemas.microsoft.com/office/powerpoint/2010/main" val="3403727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6FBDFA86-51D3-4729-B154-7969183728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8521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a:extLst>
              <a:ext uri="{FF2B5EF4-FFF2-40B4-BE49-F238E27FC236}">
                <a16:creationId xmlns:a16="http://schemas.microsoft.com/office/drawing/2014/main" id="{483993CF-AC17-4F76-AF30-6868A3B7189B}"/>
              </a:ext>
            </a:extLst>
          </p:cNvPr>
          <p:cNvPicPr>
            <a:picLocks noChangeAspect="1"/>
          </p:cNvPicPr>
          <p:nvPr/>
        </p:nvPicPr>
        <p:blipFill>
          <a:blip r:embed="rId3"/>
          <a:stretch>
            <a:fillRect/>
          </a:stretch>
        </p:blipFill>
        <p:spPr>
          <a:xfrm>
            <a:off x="7544017" y="1745680"/>
            <a:ext cx="4007904" cy="3366639"/>
          </a:xfrm>
          <a:prstGeom prst="rect">
            <a:avLst/>
          </a:prstGeom>
        </p:spPr>
      </p:pic>
      <p:cxnSp>
        <p:nvCxnSpPr>
          <p:cNvPr id="193" name="Straight Connector 192">
            <a:extLst>
              <a:ext uri="{FF2B5EF4-FFF2-40B4-BE49-F238E27FC236}">
                <a16:creationId xmlns:a16="http://schemas.microsoft.com/office/drawing/2014/main" id="{0F1CE7C6-BE91-42A7-9214-F33FD918C38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5362" name="Rectangle 2"/>
          <p:cNvSpPr>
            <a:spLocks noGrp="1" noChangeArrowheads="1"/>
          </p:cNvSpPr>
          <p:nvPr>
            <p:ph type="title"/>
          </p:nvPr>
        </p:nvSpPr>
        <p:spPr>
          <a:xfrm>
            <a:off x="1024129" y="585216"/>
            <a:ext cx="5062511" cy="1499616"/>
          </a:xfrm>
        </p:spPr>
        <p:txBody>
          <a:bodyPr vert="horz" lIns="91440" tIns="45720" rIns="91440" bIns="45720" rtlCol="0" anchor="ctr">
            <a:normAutofit/>
          </a:bodyPr>
          <a:lstStyle/>
          <a:p>
            <a:r>
              <a:rPr lang="en-US" altLang="tr-TR" kern="1200" dirty="0">
                <a:solidFill>
                  <a:srgbClr val="FFFFFF"/>
                </a:solidFill>
                <a:latin typeface="Arial Narrow" panose="020B0606020202030204" pitchFamily="34" charset="0"/>
              </a:rPr>
              <a:t>Unipolar-Bipolar Leads</a:t>
            </a:r>
          </a:p>
        </p:txBody>
      </p:sp>
      <p:sp>
        <p:nvSpPr>
          <p:cNvPr id="15363" name="Rectangle 3"/>
          <p:cNvSpPr>
            <a:spLocks noGrp="1" noChangeArrowheads="1"/>
          </p:cNvSpPr>
          <p:nvPr>
            <p:ph type="body" sz="half" idx="1"/>
          </p:nvPr>
        </p:nvSpPr>
        <p:spPr>
          <a:xfrm>
            <a:off x="1024129" y="2286000"/>
            <a:ext cx="5081232" cy="3931920"/>
          </a:xfrm>
        </p:spPr>
        <p:txBody>
          <a:bodyPr vert="horz" lIns="91440" tIns="45720" rIns="91440" bIns="45720" rtlCol="0">
            <a:normAutofit/>
          </a:bodyPr>
          <a:lstStyle/>
          <a:p>
            <a:pPr>
              <a:spcBef>
                <a:spcPts val="600"/>
              </a:spcBef>
            </a:pPr>
            <a:r>
              <a:rPr lang="en-US" b="1" dirty="0">
                <a:solidFill>
                  <a:srgbClr val="FFFFFF"/>
                </a:solidFill>
                <a:latin typeface="Arial Narrow" panose="020B0606020202030204" pitchFamily="34" charset="0"/>
              </a:rPr>
              <a:t>Bipolar limb leads</a:t>
            </a:r>
            <a:r>
              <a:rPr lang="en-US" dirty="0">
                <a:solidFill>
                  <a:srgbClr val="FFFFFF"/>
                </a:solidFill>
                <a:latin typeface="Arial Narrow" panose="020B0606020202030204" pitchFamily="34" charset="0"/>
              </a:rPr>
              <a:t> are registering difference of potentials between two places of electrodes. </a:t>
            </a:r>
          </a:p>
          <a:p>
            <a:pPr marL="0">
              <a:spcBef>
                <a:spcPts val="600"/>
              </a:spcBef>
            </a:pPr>
            <a:endParaRPr lang="en-US" dirty="0">
              <a:solidFill>
                <a:srgbClr val="FFFFFF"/>
              </a:solidFill>
              <a:latin typeface="Arial Narrow" panose="020B0606020202030204" pitchFamily="34" charset="0"/>
            </a:endParaRPr>
          </a:p>
          <a:p>
            <a:pPr>
              <a:spcBef>
                <a:spcPts val="600"/>
              </a:spcBef>
            </a:pPr>
            <a:r>
              <a:rPr lang="en-US" b="1" dirty="0">
                <a:solidFill>
                  <a:srgbClr val="FFFFFF"/>
                </a:solidFill>
                <a:latin typeface="Arial Narrow" panose="020B0606020202030204" pitchFamily="34" charset="0"/>
              </a:rPr>
              <a:t>Unipolar limb leads </a:t>
            </a:r>
            <a:r>
              <a:rPr lang="en-US" dirty="0">
                <a:solidFill>
                  <a:srgbClr val="FFFFFF"/>
                </a:solidFill>
                <a:latin typeface="Arial Narrow" panose="020B0606020202030204" pitchFamily="34" charset="0"/>
              </a:rPr>
              <a:t>are registering difference of potentials between one place where the real electrode is placed and referential potential. </a:t>
            </a:r>
          </a:p>
        </p:txBody>
      </p:sp>
    </p:spTree>
    <p:extLst>
      <p:ext uri="{BB962C8B-B14F-4D97-AF65-F5344CB8AC3E}">
        <p14:creationId xmlns:p14="http://schemas.microsoft.com/office/powerpoint/2010/main" val="1852449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2A8AA5BC-4F7A-4226-8F99-6D824B226A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E5445C6-DD42-4979-86FF-03730E8C6DB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45000665-DFC7-417E-8FD7-516A0F15C97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15362" name="Rectangle 2"/>
          <p:cNvSpPr>
            <a:spLocks noGrp="1" noChangeArrowheads="1"/>
          </p:cNvSpPr>
          <p:nvPr>
            <p:ph type="title"/>
          </p:nvPr>
        </p:nvSpPr>
        <p:spPr>
          <a:xfrm>
            <a:off x="1524000" y="1122362"/>
            <a:ext cx="9144000" cy="2840037"/>
          </a:xfrm>
        </p:spPr>
        <p:txBody>
          <a:bodyPr vert="horz" lIns="91440" tIns="45720" rIns="91440" bIns="45720" rtlCol="0" anchor="b">
            <a:normAutofit/>
          </a:bodyPr>
          <a:lstStyle/>
          <a:p>
            <a:pPr algn="ctr"/>
            <a:r>
              <a:rPr lang="en-US" altLang="tr-TR" sz="5800" kern="1200">
                <a:solidFill>
                  <a:schemeClr val="tx1"/>
                </a:solidFill>
                <a:latin typeface="+mj-lt"/>
                <a:ea typeface="+mj-ea"/>
                <a:cs typeface="+mj-cs"/>
              </a:rPr>
              <a:t>ANY QUESTIONS?</a:t>
            </a:r>
          </a:p>
        </p:txBody>
      </p:sp>
    </p:spTree>
    <p:extLst>
      <p:ext uri="{BB962C8B-B14F-4D97-AF65-F5344CB8AC3E}">
        <p14:creationId xmlns:p14="http://schemas.microsoft.com/office/powerpoint/2010/main" val="21711726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C95B82D5-A8BB-45BF-BED8-C7B20689210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4D4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9">
            <a:extLst>
              <a:ext uri="{FF2B5EF4-FFF2-40B4-BE49-F238E27FC236}">
                <a16:creationId xmlns:a16="http://schemas.microsoft.com/office/drawing/2014/main" id="{296C61EC-FBF4-4216-BE67-6C864D30A01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9" name="Picture 6" descr="http://www.bem.fi/book/06/fi/06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470" y="803049"/>
            <a:ext cx="2901068" cy="2470743"/>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 descr="http://www.vetmed.wsu.edu/cliented/images/hills_dog_cleane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762" y="3461344"/>
            <a:ext cx="2944483" cy="2438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title"/>
          </p:nvPr>
        </p:nvSpPr>
        <p:spPr>
          <a:xfrm>
            <a:off x="5116878" y="629266"/>
            <a:ext cx="6422849" cy="1676603"/>
          </a:xfrm>
        </p:spPr>
        <p:txBody>
          <a:bodyPr>
            <a:normAutofit/>
          </a:bodyPr>
          <a:lstStyle/>
          <a:p>
            <a:pPr eaLnBrk="1" hangingPunct="1"/>
            <a:r>
              <a:rPr lang="en-US" altLang="tr-TR"/>
              <a:t>Anatomical Location</a:t>
            </a:r>
          </a:p>
        </p:txBody>
      </p:sp>
      <p:sp>
        <p:nvSpPr>
          <p:cNvPr id="6147" name="Rectangle 3"/>
          <p:cNvSpPr>
            <a:spLocks noGrp="1" noChangeArrowheads="1"/>
          </p:cNvSpPr>
          <p:nvPr>
            <p:ph type="body" idx="1"/>
          </p:nvPr>
        </p:nvSpPr>
        <p:spPr>
          <a:xfrm>
            <a:off x="5116880" y="2438400"/>
            <a:ext cx="6422848" cy="3785419"/>
          </a:xfrm>
        </p:spPr>
        <p:txBody>
          <a:bodyPr>
            <a:normAutofit/>
          </a:bodyPr>
          <a:lstStyle/>
          <a:p>
            <a:pPr eaLnBrk="1" hangingPunct="1"/>
            <a:r>
              <a:rPr lang="tr-TR" altLang="tr-TR" dirty="0" err="1"/>
              <a:t>Heart</a:t>
            </a:r>
            <a:r>
              <a:rPr lang="tr-TR" altLang="tr-TR" dirty="0"/>
              <a:t> is </a:t>
            </a:r>
            <a:r>
              <a:rPr lang="tr-TR" altLang="tr-TR" dirty="0" err="1"/>
              <a:t>located</a:t>
            </a:r>
            <a:r>
              <a:rPr lang="tr-TR" altLang="tr-TR" dirty="0"/>
              <a:t> in </a:t>
            </a:r>
            <a:r>
              <a:rPr lang="tr-TR" altLang="tr-TR" dirty="0" err="1"/>
              <a:t>the</a:t>
            </a:r>
            <a:r>
              <a:rPr lang="tr-TR" altLang="tr-TR" dirty="0"/>
              <a:t> </a:t>
            </a:r>
            <a:r>
              <a:rPr lang="tr-TR" altLang="tr-TR" dirty="0" err="1"/>
              <a:t>thorax</a:t>
            </a:r>
            <a:r>
              <a:rPr lang="tr-TR" altLang="tr-TR" dirty="0"/>
              <a:t> </a:t>
            </a:r>
            <a:r>
              <a:rPr lang="tr-TR" altLang="tr-TR" dirty="0" err="1"/>
              <a:t>between</a:t>
            </a:r>
            <a:r>
              <a:rPr lang="tr-TR" altLang="tr-TR" dirty="0"/>
              <a:t> </a:t>
            </a:r>
            <a:r>
              <a:rPr lang="tr-TR" altLang="tr-TR" dirty="0" err="1"/>
              <a:t>two</a:t>
            </a:r>
            <a:r>
              <a:rPr lang="tr-TR" altLang="tr-TR" dirty="0"/>
              <a:t> </a:t>
            </a:r>
            <a:r>
              <a:rPr lang="tr-TR" altLang="tr-TR" dirty="0" err="1"/>
              <a:t>lungs</a:t>
            </a:r>
            <a:r>
              <a:rPr lang="tr-TR" altLang="tr-TR" dirty="0"/>
              <a:t>. 2/3 of </a:t>
            </a:r>
            <a:r>
              <a:rPr lang="tr-TR" altLang="tr-TR" dirty="0" err="1"/>
              <a:t>the</a:t>
            </a:r>
            <a:r>
              <a:rPr lang="tr-TR" altLang="tr-TR" dirty="0"/>
              <a:t> </a:t>
            </a:r>
            <a:r>
              <a:rPr lang="tr-TR" altLang="tr-TR" dirty="0" err="1"/>
              <a:t>heart</a:t>
            </a:r>
            <a:r>
              <a:rPr lang="tr-TR" altLang="tr-TR" dirty="0"/>
              <a:t> is </a:t>
            </a:r>
            <a:r>
              <a:rPr lang="tr-TR" altLang="tr-TR" dirty="0" err="1"/>
              <a:t>covered</a:t>
            </a:r>
            <a:r>
              <a:rPr lang="tr-TR" altLang="tr-TR" dirty="0"/>
              <a:t> </a:t>
            </a:r>
            <a:r>
              <a:rPr lang="tr-TR" altLang="tr-TR" dirty="0" err="1"/>
              <a:t>with</a:t>
            </a:r>
            <a:r>
              <a:rPr lang="tr-TR" altLang="tr-TR" dirty="0"/>
              <a:t> </a:t>
            </a:r>
            <a:r>
              <a:rPr lang="tr-TR" altLang="tr-TR" dirty="0" err="1"/>
              <a:t>lungs</a:t>
            </a:r>
            <a:r>
              <a:rPr lang="tr-TR" altLang="tr-TR" dirty="0"/>
              <a:t>. </a:t>
            </a:r>
          </a:p>
          <a:p>
            <a:pPr eaLnBrk="1" hangingPunct="1"/>
            <a:r>
              <a:rPr lang="tr-TR" altLang="tr-TR" u="sng" dirty="0" err="1"/>
              <a:t>In</a:t>
            </a:r>
            <a:r>
              <a:rPr lang="tr-TR" altLang="tr-TR" u="sng" dirty="0"/>
              <a:t> </a:t>
            </a:r>
            <a:r>
              <a:rPr lang="tr-TR" altLang="tr-TR" u="sng" dirty="0" err="1"/>
              <a:t>humans</a:t>
            </a:r>
            <a:r>
              <a:rPr lang="tr-TR" altLang="tr-TR" u="sng" dirty="0"/>
              <a:t>,</a:t>
            </a:r>
            <a:r>
              <a:rPr lang="tr-TR" altLang="tr-TR" dirty="0"/>
              <a:t> </a:t>
            </a:r>
            <a:r>
              <a:rPr lang="tr-TR" altLang="tr-TR" dirty="0" err="1"/>
              <a:t>heart</a:t>
            </a:r>
            <a:r>
              <a:rPr lang="tr-TR" altLang="tr-TR" dirty="0"/>
              <a:t> </a:t>
            </a:r>
            <a:r>
              <a:rPr lang="tr-TR" altLang="tr-TR" dirty="0" err="1"/>
              <a:t>lies</a:t>
            </a:r>
            <a:r>
              <a:rPr lang="tr-TR" altLang="tr-TR" dirty="0"/>
              <a:t> </a:t>
            </a:r>
            <a:r>
              <a:rPr lang="tr-TR" altLang="tr-TR" dirty="0" err="1"/>
              <a:t>obliquely</a:t>
            </a:r>
            <a:r>
              <a:rPr lang="tr-TR" altLang="tr-TR" dirty="0"/>
              <a:t> </a:t>
            </a:r>
            <a:r>
              <a:rPr lang="tr-TR" altLang="tr-TR" dirty="0" err="1"/>
              <a:t>from</a:t>
            </a:r>
            <a:r>
              <a:rPr lang="tr-TR" altLang="tr-TR" dirty="0"/>
              <a:t> </a:t>
            </a:r>
            <a:r>
              <a:rPr lang="tr-TR" altLang="tr-TR" dirty="0" err="1"/>
              <a:t>up</a:t>
            </a:r>
            <a:r>
              <a:rPr lang="tr-TR" altLang="tr-TR" dirty="0"/>
              <a:t> </a:t>
            </a:r>
            <a:r>
              <a:rPr lang="tr-TR" altLang="tr-TR" dirty="0" err="1"/>
              <a:t>to</a:t>
            </a:r>
            <a:r>
              <a:rPr lang="tr-TR" altLang="tr-TR" dirty="0"/>
              <a:t> </a:t>
            </a:r>
            <a:r>
              <a:rPr lang="tr-TR" altLang="tr-TR" dirty="0" err="1"/>
              <a:t>down</a:t>
            </a:r>
            <a:r>
              <a:rPr lang="tr-TR" altLang="tr-TR" dirty="0"/>
              <a:t>, </a:t>
            </a:r>
            <a:r>
              <a:rPr lang="tr-TR" altLang="tr-TR" dirty="0" err="1"/>
              <a:t>right</a:t>
            </a:r>
            <a:r>
              <a:rPr lang="tr-TR" altLang="tr-TR" dirty="0"/>
              <a:t> </a:t>
            </a:r>
            <a:r>
              <a:rPr lang="tr-TR" altLang="tr-TR" dirty="0" err="1"/>
              <a:t>to</a:t>
            </a:r>
            <a:r>
              <a:rPr lang="tr-TR" altLang="tr-TR" dirty="0"/>
              <a:t> </a:t>
            </a:r>
            <a:r>
              <a:rPr lang="tr-TR" altLang="tr-TR" dirty="0" err="1"/>
              <a:t>left</a:t>
            </a:r>
            <a:r>
              <a:rPr lang="tr-TR" altLang="tr-TR" dirty="0"/>
              <a:t> </a:t>
            </a:r>
            <a:r>
              <a:rPr lang="tr-TR" altLang="tr-TR" dirty="0" err="1"/>
              <a:t>and</a:t>
            </a:r>
            <a:r>
              <a:rPr lang="tr-TR" altLang="tr-TR" dirty="0"/>
              <a:t> </a:t>
            </a:r>
            <a:r>
              <a:rPr lang="tr-TR" altLang="tr-TR" dirty="0" err="1"/>
              <a:t>back</a:t>
            </a:r>
            <a:r>
              <a:rPr lang="tr-TR" altLang="tr-TR" dirty="0"/>
              <a:t> </a:t>
            </a:r>
            <a:r>
              <a:rPr lang="tr-TR" altLang="tr-TR" dirty="0" err="1"/>
              <a:t>to</a:t>
            </a:r>
            <a:r>
              <a:rPr lang="tr-TR" altLang="tr-TR" dirty="0"/>
              <a:t> </a:t>
            </a:r>
            <a:r>
              <a:rPr lang="tr-TR" altLang="tr-TR" dirty="0" err="1"/>
              <a:t>forward</a:t>
            </a:r>
            <a:r>
              <a:rPr lang="tr-TR" altLang="tr-TR" dirty="0"/>
              <a:t>. </a:t>
            </a:r>
            <a:r>
              <a:rPr lang="tr-TR" altLang="tr-TR" dirty="0" err="1"/>
              <a:t>It</a:t>
            </a:r>
            <a:r>
              <a:rPr lang="tr-TR" altLang="tr-TR" dirty="0"/>
              <a:t> is </a:t>
            </a:r>
            <a:r>
              <a:rPr lang="tr-TR" altLang="tr-TR" dirty="0" err="1"/>
              <a:t>located</a:t>
            </a:r>
            <a:r>
              <a:rPr lang="tr-TR" altLang="tr-TR" dirty="0"/>
              <a:t> </a:t>
            </a:r>
            <a:r>
              <a:rPr lang="tr-TR" altLang="tr-TR" dirty="0" err="1"/>
              <a:t>between</a:t>
            </a:r>
            <a:r>
              <a:rPr lang="tr-TR" altLang="tr-TR" dirty="0"/>
              <a:t> 2-5 </a:t>
            </a:r>
            <a:r>
              <a:rPr lang="tr-TR" altLang="tr-TR" dirty="0" err="1"/>
              <a:t>intercostal</a:t>
            </a:r>
            <a:r>
              <a:rPr lang="tr-TR" altLang="tr-TR" dirty="0"/>
              <a:t> </a:t>
            </a:r>
            <a:r>
              <a:rPr lang="tr-TR" altLang="tr-TR" dirty="0" err="1"/>
              <a:t>space</a:t>
            </a:r>
            <a:r>
              <a:rPr lang="tr-TR" altLang="tr-TR" dirty="0"/>
              <a:t>.</a:t>
            </a:r>
          </a:p>
          <a:p>
            <a:pPr eaLnBrk="1" hangingPunct="1"/>
            <a:r>
              <a:rPr lang="tr-TR" altLang="tr-TR" u="sng" dirty="0" err="1"/>
              <a:t>In</a:t>
            </a:r>
            <a:r>
              <a:rPr lang="tr-TR" altLang="tr-TR" u="sng" dirty="0"/>
              <a:t> </a:t>
            </a:r>
            <a:r>
              <a:rPr lang="tr-TR" altLang="tr-TR" u="sng" dirty="0" err="1"/>
              <a:t>animals</a:t>
            </a:r>
            <a:r>
              <a:rPr lang="tr-TR" altLang="tr-TR" u="sng" dirty="0"/>
              <a:t>,</a:t>
            </a:r>
            <a:r>
              <a:rPr lang="tr-TR" altLang="tr-TR" dirty="0"/>
              <a:t> it is </a:t>
            </a:r>
            <a:r>
              <a:rPr lang="tr-TR" altLang="tr-TR" dirty="0" err="1"/>
              <a:t>located</a:t>
            </a:r>
            <a:r>
              <a:rPr lang="tr-TR" altLang="tr-TR" dirty="0"/>
              <a:t> 1/3 of </a:t>
            </a:r>
            <a:r>
              <a:rPr lang="tr-TR" altLang="tr-TR" dirty="0" err="1"/>
              <a:t>lower</a:t>
            </a:r>
            <a:r>
              <a:rPr lang="tr-TR" altLang="tr-TR" dirty="0"/>
              <a:t> </a:t>
            </a:r>
            <a:r>
              <a:rPr lang="tr-TR" altLang="tr-TR" dirty="0" err="1"/>
              <a:t>half</a:t>
            </a:r>
            <a:r>
              <a:rPr lang="tr-TR" altLang="tr-TR" dirty="0"/>
              <a:t> of </a:t>
            </a:r>
            <a:r>
              <a:rPr lang="tr-TR" altLang="tr-TR" dirty="0" err="1"/>
              <a:t>the</a:t>
            </a:r>
            <a:r>
              <a:rPr lang="tr-TR" altLang="tr-TR" dirty="0"/>
              <a:t> </a:t>
            </a:r>
            <a:r>
              <a:rPr lang="tr-TR" altLang="tr-TR" dirty="0" err="1"/>
              <a:t>chest</a:t>
            </a:r>
            <a:r>
              <a:rPr lang="tr-TR" altLang="tr-TR" dirty="0"/>
              <a:t>. (</a:t>
            </a:r>
            <a:r>
              <a:rPr lang="tr-TR" altLang="tr-TR" dirty="0" err="1"/>
              <a:t>Cattle</a:t>
            </a:r>
            <a:r>
              <a:rPr lang="tr-TR" altLang="tr-TR" dirty="0"/>
              <a:t>: </a:t>
            </a:r>
            <a:r>
              <a:rPr lang="tr-TR" altLang="tr-TR" dirty="0" err="1"/>
              <a:t>between</a:t>
            </a:r>
            <a:r>
              <a:rPr lang="tr-TR" altLang="tr-TR" dirty="0"/>
              <a:t> 3-5, </a:t>
            </a:r>
            <a:r>
              <a:rPr lang="tr-TR" altLang="tr-TR" u="sng" dirty="0" err="1"/>
              <a:t>Horse</a:t>
            </a:r>
            <a:r>
              <a:rPr lang="tr-TR" altLang="tr-TR" u="sng" dirty="0"/>
              <a:t>: </a:t>
            </a:r>
            <a:r>
              <a:rPr lang="tr-TR" altLang="tr-TR" dirty="0" err="1"/>
              <a:t>between</a:t>
            </a:r>
            <a:r>
              <a:rPr lang="tr-TR" altLang="tr-TR" dirty="0"/>
              <a:t> 3-6. </a:t>
            </a:r>
            <a:r>
              <a:rPr lang="tr-TR" altLang="tr-TR" dirty="0" err="1"/>
              <a:t>and</a:t>
            </a:r>
            <a:r>
              <a:rPr lang="tr-TR" altLang="tr-TR" dirty="0"/>
              <a:t> </a:t>
            </a:r>
            <a:r>
              <a:rPr lang="tr-TR" altLang="tr-TR" dirty="0" err="1"/>
              <a:t>dog</a:t>
            </a:r>
            <a:r>
              <a:rPr lang="tr-TR" altLang="tr-TR" dirty="0"/>
              <a:t>: </a:t>
            </a:r>
            <a:r>
              <a:rPr lang="tr-TR" altLang="tr-TR" dirty="0" err="1"/>
              <a:t>between</a:t>
            </a:r>
            <a:r>
              <a:rPr lang="tr-TR" altLang="tr-TR" dirty="0"/>
              <a:t> 3-7. </a:t>
            </a:r>
            <a:r>
              <a:rPr lang="tr-TR" altLang="tr-TR" dirty="0" err="1"/>
              <a:t>intercostal</a:t>
            </a:r>
            <a:r>
              <a:rPr lang="tr-TR" altLang="tr-TR" dirty="0"/>
              <a:t> </a:t>
            </a:r>
            <a:r>
              <a:rPr lang="tr-TR" altLang="tr-TR" dirty="0" err="1"/>
              <a:t>space</a:t>
            </a:r>
            <a:r>
              <a:rPr lang="tr-TR" altLang="tr-TR" dirty="0"/>
              <a:t>)</a:t>
            </a:r>
            <a:endParaRPr lang="en-GB" altLang="tr-TR" dirty="0"/>
          </a:p>
        </p:txBody>
      </p:sp>
    </p:spTree>
    <p:extLst>
      <p:ext uri="{BB962C8B-B14F-4D97-AF65-F5344CB8AC3E}">
        <p14:creationId xmlns:p14="http://schemas.microsoft.com/office/powerpoint/2010/main" val="2368085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46F7435D-E3DB-47B1-BA61-B00ACC83A9D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9">
            <a:extLst>
              <a:ext uri="{FF2B5EF4-FFF2-40B4-BE49-F238E27FC236}">
                <a16:creationId xmlns:a16="http://schemas.microsoft.com/office/drawing/2014/main" id="{F263A0B5-F8C4-4116-809F-78A768EA79A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http://www.biologyjunction.com/heart_cross_section1.gif">
            <a:extLst>
              <a:ext uri="{FF2B5EF4-FFF2-40B4-BE49-F238E27FC236}">
                <a16:creationId xmlns:a16="http://schemas.microsoft.com/office/drawing/2014/main" id="{A5116B61-2E68-4D7C-A5C9-4AAFD7C5D6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173755" y="967430"/>
            <a:ext cx="3937858" cy="4773591"/>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1 Başlık"/>
          <p:cNvSpPr>
            <a:spLocks noGrp="1"/>
          </p:cNvSpPr>
          <p:nvPr>
            <p:ph type="title"/>
          </p:nvPr>
        </p:nvSpPr>
        <p:spPr>
          <a:xfrm>
            <a:off x="648929" y="629266"/>
            <a:ext cx="4944152" cy="1622321"/>
          </a:xfrm>
        </p:spPr>
        <p:txBody>
          <a:bodyPr>
            <a:normAutofit/>
          </a:bodyPr>
          <a:lstStyle/>
          <a:p>
            <a:r>
              <a:rPr lang="tr-TR" altLang="tr-TR" dirty="0" err="1"/>
              <a:t>Primary</a:t>
            </a:r>
            <a:r>
              <a:rPr lang="tr-TR" altLang="tr-TR" dirty="0"/>
              <a:t> </a:t>
            </a:r>
            <a:r>
              <a:rPr lang="tr-TR" altLang="tr-TR" dirty="0" err="1"/>
              <a:t>function</a:t>
            </a:r>
            <a:r>
              <a:rPr lang="tr-TR" altLang="tr-TR" dirty="0"/>
              <a:t> of </a:t>
            </a:r>
            <a:r>
              <a:rPr lang="tr-TR" altLang="tr-TR" dirty="0" err="1"/>
              <a:t>the</a:t>
            </a:r>
            <a:r>
              <a:rPr lang="tr-TR" altLang="tr-TR" dirty="0"/>
              <a:t> </a:t>
            </a:r>
            <a:r>
              <a:rPr lang="tr-TR" altLang="tr-TR" dirty="0" err="1"/>
              <a:t>Heart</a:t>
            </a:r>
            <a:endParaRPr lang="tr-TR" altLang="tr-TR" dirty="0"/>
          </a:p>
        </p:txBody>
      </p:sp>
      <p:sp>
        <p:nvSpPr>
          <p:cNvPr id="9219" name="2 İçerik Yer Tutucusu"/>
          <p:cNvSpPr>
            <a:spLocks noGrp="1"/>
          </p:cNvSpPr>
          <p:nvPr>
            <p:ph idx="1"/>
          </p:nvPr>
        </p:nvSpPr>
        <p:spPr>
          <a:xfrm>
            <a:off x="648930" y="2438400"/>
            <a:ext cx="4944151" cy="3785419"/>
          </a:xfrm>
        </p:spPr>
        <p:txBody>
          <a:bodyPr>
            <a:normAutofit/>
          </a:bodyPr>
          <a:lstStyle/>
          <a:p>
            <a:pPr>
              <a:spcBef>
                <a:spcPts val="600"/>
              </a:spcBef>
              <a:spcAft>
                <a:spcPts val="600"/>
              </a:spcAft>
            </a:pPr>
            <a:r>
              <a:rPr lang="tr-TR" altLang="tr-TR" sz="2400" dirty="0" err="1"/>
              <a:t>To</a:t>
            </a:r>
            <a:r>
              <a:rPr lang="tr-TR" altLang="tr-TR" sz="2400" dirty="0"/>
              <a:t> </a:t>
            </a:r>
            <a:r>
              <a:rPr lang="tr-TR" altLang="tr-TR" sz="2400" dirty="0" err="1"/>
              <a:t>provide</a:t>
            </a:r>
            <a:r>
              <a:rPr lang="tr-TR" altLang="tr-TR" sz="2400" dirty="0"/>
              <a:t> O2 </a:t>
            </a:r>
            <a:r>
              <a:rPr lang="tr-TR" altLang="tr-TR" sz="2400" dirty="0" err="1"/>
              <a:t>required</a:t>
            </a:r>
            <a:r>
              <a:rPr lang="tr-TR" altLang="tr-TR" sz="2400" dirty="0"/>
              <a:t> </a:t>
            </a:r>
            <a:r>
              <a:rPr lang="tr-TR" altLang="tr-TR" sz="2400" dirty="0" err="1"/>
              <a:t>for</a:t>
            </a:r>
            <a:r>
              <a:rPr lang="tr-TR" altLang="tr-TR" sz="2400" dirty="0"/>
              <a:t> </a:t>
            </a:r>
            <a:r>
              <a:rPr lang="tr-TR" altLang="tr-TR" sz="2400" dirty="0" err="1"/>
              <a:t>metabolisms</a:t>
            </a:r>
            <a:r>
              <a:rPr lang="tr-TR" altLang="tr-TR" sz="2400" dirty="0"/>
              <a:t> of </a:t>
            </a:r>
            <a:r>
              <a:rPr lang="tr-TR" altLang="tr-TR" sz="2400" dirty="0" err="1"/>
              <a:t>tissues</a:t>
            </a:r>
            <a:r>
              <a:rPr lang="tr-TR" altLang="tr-TR" sz="2400" dirty="0"/>
              <a:t> </a:t>
            </a:r>
            <a:r>
              <a:rPr lang="tr-TR" altLang="tr-TR" sz="2400" dirty="0" err="1"/>
              <a:t>and</a:t>
            </a:r>
            <a:r>
              <a:rPr lang="tr-TR" altLang="tr-TR" sz="2400" dirty="0"/>
              <a:t> </a:t>
            </a:r>
            <a:r>
              <a:rPr lang="tr-TR" altLang="tr-TR" sz="2400" dirty="0" err="1"/>
              <a:t>organs</a:t>
            </a:r>
            <a:r>
              <a:rPr lang="tr-TR" altLang="tr-TR" sz="2400" dirty="0"/>
              <a:t>.</a:t>
            </a:r>
          </a:p>
          <a:p>
            <a:pPr>
              <a:spcBef>
                <a:spcPts val="600"/>
              </a:spcBef>
            </a:pPr>
            <a:r>
              <a:rPr lang="tr-TR" altLang="tr-TR" sz="2400" dirty="0"/>
              <a:t> </a:t>
            </a:r>
            <a:r>
              <a:rPr lang="tr-TR" altLang="tr-TR" sz="2400" dirty="0" err="1"/>
              <a:t>Adults</a:t>
            </a:r>
            <a:r>
              <a:rPr lang="tr-TR" altLang="tr-TR" sz="2400" dirty="0"/>
              <a:t>;</a:t>
            </a:r>
          </a:p>
          <a:p>
            <a:pPr>
              <a:spcBef>
                <a:spcPts val="600"/>
              </a:spcBef>
              <a:buNone/>
            </a:pPr>
            <a:r>
              <a:rPr lang="tr-TR" altLang="tr-TR" sz="2400" dirty="0"/>
              <a:t>      - </a:t>
            </a:r>
            <a:r>
              <a:rPr lang="tr-TR" altLang="tr-TR" sz="2400" dirty="0" err="1"/>
              <a:t>During</a:t>
            </a:r>
            <a:r>
              <a:rPr lang="tr-TR" altLang="tr-TR" sz="2400" dirty="0"/>
              <a:t> </a:t>
            </a:r>
            <a:r>
              <a:rPr lang="tr-TR" altLang="tr-TR" sz="2400" dirty="0" err="1"/>
              <a:t>resting</a:t>
            </a:r>
            <a:r>
              <a:rPr lang="tr-TR" altLang="tr-TR" sz="2400" dirty="0"/>
              <a:t>: 5 l/</a:t>
            </a:r>
            <a:r>
              <a:rPr lang="tr-TR" altLang="tr-TR" sz="2400" dirty="0" err="1"/>
              <a:t>min</a:t>
            </a:r>
            <a:r>
              <a:rPr lang="tr-TR" altLang="tr-TR" sz="2400" dirty="0"/>
              <a:t>,</a:t>
            </a:r>
          </a:p>
          <a:p>
            <a:pPr>
              <a:spcBef>
                <a:spcPts val="600"/>
              </a:spcBef>
              <a:buNone/>
            </a:pPr>
            <a:r>
              <a:rPr lang="tr-TR" altLang="tr-TR" sz="2400" dirty="0"/>
              <a:t>      - </a:t>
            </a:r>
            <a:r>
              <a:rPr lang="tr-TR" altLang="tr-TR" sz="2400" dirty="0" err="1"/>
              <a:t>During</a:t>
            </a:r>
            <a:r>
              <a:rPr lang="tr-TR" altLang="tr-TR" sz="2400" dirty="0"/>
              <a:t> exercise:15 l/</a:t>
            </a:r>
            <a:r>
              <a:rPr lang="tr-TR" altLang="tr-TR" sz="2400" dirty="0" err="1"/>
              <a:t>min</a:t>
            </a:r>
            <a:endParaRPr lang="tr-TR" altLang="tr-TR" sz="2400" dirty="0"/>
          </a:p>
          <a:p>
            <a:pPr>
              <a:spcBef>
                <a:spcPts val="600"/>
              </a:spcBef>
            </a:pPr>
            <a:r>
              <a:rPr lang="tr-TR" altLang="tr-TR" sz="2400" dirty="0"/>
              <a:t> </a:t>
            </a:r>
            <a:r>
              <a:rPr lang="tr-TR" altLang="tr-TR" sz="2400" dirty="0" err="1"/>
              <a:t>Race</a:t>
            </a:r>
            <a:r>
              <a:rPr lang="tr-TR" altLang="tr-TR" sz="2400" dirty="0"/>
              <a:t> </a:t>
            </a:r>
            <a:r>
              <a:rPr lang="tr-TR" altLang="tr-TR" sz="2400" dirty="0" err="1"/>
              <a:t>horses</a:t>
            </a:r>
            <a:r>
              <a:rPr lang="tr-TR" altLang="tr-TR" sz="2400" dirty="0"/>
              <a:t>;</a:t>
            </a:r>
          </a:p>
          <a:p>
            <a:pPr>
              <a:spcBef>
                <a:spcPts val="600"/>
              </a:spcBef>
              <a:buNone/>
            </a:pPr>
            <a:r>
              <a:rPr lang="tr-TR" altLang="tr-TR" sz="2400" dirty="0"/>
              <a:t>      - </a:t>
            </a:r>
            <a:r>
              <a:rPr lang="tr-TR" altLang="tr-TR" sz="2400" dirty="0" err="1"/>
              <a:t>During</a:t>
            </a:r>
            <a:r>
              <a:rPr lang="tr-TR" altLang="tr-TR" sz="2400" dirty="0"/>
              <a:t> </a:t>
            </a:r>
            <a:r>
              <a:rPr lang="tr-TR" altLang="tr-TR" sz="2400" dirty="0" err="1"/>
              <a:t>resting</a:t>
            </a:r>
            <a:r>
              <a:rPr lang="tr-TR" altLang="tr-TR" sz="2400" dirty="0"/>
              <a:t>: 30 l/</a:t>
            </a:r>
            <a:r>
              <a:rPr lang="tr-TR" altLang="tr-TR" sz="2400" dirty="0" err="1"/>
              <a:t>min</a:t>
            </a:r>
            <a:r>
              <a:rPr lang="tr-TR" altLang="tr-TR" sz="2400" dirty="0"/>
              <a:t>,</a:t>
            </a:r>
          </a:p>
          <a:p>
            <a:pPr>
              <a:spcBef>
                <a:spcPts val="600"/>
              </a:spcBef>
              <a:buNone/>
            </a:pPr>
            <a:r>
              <a:rPr lang="tr-TR" altLang="tr-TR" sz="2400" dirty="0"/>
              <a:t>      - </a:t>
            </a:r>
            <a:r>
              <a:rPr lang="tr-TR" altLang="tr-TR" sz="2400" dirty="0" err="1"/>
              <a:t>During</a:t>
            </a:r>
            <a:r>
              <a:rPr lang="tr-TR" altLang="tr-TR" sz="2400" dirty="0"/>
              <a:t> exercise:150-300 l/</a:t>
            </a:r>
            <a:r>
              <a:rPr lang="tr-TR" altLang="tr-TR" sz="2400" dirty="0" err="1"/>
              <a:t>min</a:t>
            </a:r>
            <a:endParaRPr lang="tr-TR" altLang="tr-TR" sz="2400" dirty="0"/>
          </a:p>
          <a:p>
            <a:pPr>
              <a:buFontTx/>
              <a:buNone/>
              <a:defRPr/>
            </a:pPr>
            <a:endParaRPr lang="tr-TR" altLang="tr-TR" sz="2400" dirty="0"/>
          </a:p>
        </p:txBody>
      </p:sp>
    </p:spTree>
    <p:extLst>
      <p:ext uri="{BB962C8B-B14F-4D97-AF65-F5344CB8AC3E}">
        <p14:creationId xmlns:p14="http://schemas.microsoft.com/office/powerpoint/2010/main" val="1910337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2" name="Rectangle 136">
            <a:extLst>
              <a:ext uri="{FF2B5EF4-FFF2-40B4-BE49-F238E27FC236}">
                <a16:creationId xmlns:a16="http://schemas.microsoft.com/office/drawing/2014/main" id="{6FBDFA86-51D3-4729-B154-7969183728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85216" cy="6858000"/>
          </a:xfrm>
          <a:prstGeom prst="rect">
            <a:avLst/>
          </a:prstGeom>
          <a:solidFill>
            <a:srgbClr val="AC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0" name="Picture 2" descr="http://www.nuclearcardiologyseminars.net/images/layers.gif"/>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544017" y="2100799"/>
            <a:ext cx="4007904" cy="26564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9" name="Straight Connector 138">
            <a:extLst>
              <a:ext uri="{FF2B5EF4-FFF2-40B4-BE49-F238E27FC236}">
                <a16:creationId xmlns:a16="http://schemas.microsoft.com/office/drawing/2014/main" id="{0F1CE7C6-BE91-42A7-9214-F33FD918C38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9218" name="1 Başlık"/>
          <p:cNvSpPr>
            <a:spLocks noGrp="1"/>
          </p:cNvSpPr>
          <p:nvPr>
            <p:ph type="title"/>
          </p:nvPr>
        </p:nvSpPr>
        <p:spPr>
          <a:xfrm>
            <a:off x="1024129" y="585216"/>
            <a:ext cx="5062511" cy="1499616"/>
          </a:xfrm>
        </p:spPr>
        <p:txBody>
          <a:bodyPr>
            <a:normAutofit/>
          </a:bodyPr>
          <a:lstStyle/>
          <a:p>
            <a:r>
              <a:rPr lang="tr-TR" altLang="tr-TR">
                <a:solidFill>
                  <a:srgbClr val="FFFFFF"/>
                </a:solidFill>
              </a:rPr>
              <a:t>Layers of the Heart</a:t>
            </a:r>
          </a:p>
        </p:txBody>
      </p:sp>
      <p:sp>
        <p:nvSpPr>
          <p:cNvPr id="9219" name="2 İçerik Yer Tutucusu"/>
          <p:cNvSpPr>
            <a:spLocks noGrp="1"/>
          </p:cNvSpPr>
          <p:nvPr>
            <p:ph idx="1"/>
          </p:nvPr>
        </p:nvSpPr>
        <p:spPr>
          <a:xfrm>
            <a:off x="576470" y="2078535"/>
            <a:ext cx="6035787" cy="4117121"/>
          </a:xfrm>
        </p:spPr>
        <p:txBody>
          <a:bodyPr>
            <a:normAutofit fontScale="92500" lnSpcReduction="10000"/>
          </a:bodyPr>
          <a:lstStyle/>
          <a:p>
            <a:pPr>
              <a:defRPr/>
            </a:pPr>
            <a:r>
              <a:rPr lang="tr-TR" altLang="tr-TR" dirty="0" err="1">
                <a:solidFill>
                  <a:srgbClr val="FFFFFF"/>
                </a:solidFill>
              </a:rPr>
              <a:t>The</a:t>
            </a:r>
            <a:r>
              <a:rPr lang="tr-TR" altLang="tr-TR" dirty="0">
                <a:solidFill>
                  <a:srgbClr val="FFFFFF"/>
                </a:solidFill>
              </a:rPr>
              <a:t> </a:t>
            </a:r>
            <a:r>
              <a:rPr lang="tr-TR" altLang="tr-TR" dirty="0" err="1">
                <a:solidFill>
                  <a:srgbClr val="FFFFFF"/>
                </a:solidFill>
              </a:rPr>
              <a:t>heart</a:t>
            </a:r>
            <a:r>
              <a:rPr lang="tr-TR" altLang="tr-TR" dirty="0">
                <a:solidFill>
                  <a:srgbClr val="FFFFFF"/>
                </a:solidFill>
              </a:rPr>
              <a:t> is </a:t>
            </a:r>
            <a:r>
              <a:rPr lang="tr-TR" altLang="tr-TR" dirty="0" err="1">
                <a:solidFill>
                  <a:srgbClr val="FFFFFF"/>
                </a:solidFill>
              </a:rPr>
              <a:t>composed</a:t>
            </a:r>
            <a:r>
              <a:rPr lang="tr-TR" altLang="tr-TR" dirty="0">
                <a:solidFill>
                  <a:srgbClr val="FFFFFF"/>
                </a:solidFill>
              </a:rPr>
              <a:t> of </a:t>
            </a:r>
            <a:r>
              <a:rPr lang="tr-TR" altLang="tr-TR" dirty="0" err="1">
                <a:solidFill>
                  <a:srgbClr val="FFFFFF"/>
                </a:solidFill>
              </a:rPr>
              <a:t>three</a:t>
            </a:r>
            <a:r>
              <a:rPr lang="tr-TR" altLang="tr-TR" dirty="0">
                <a:solidFill>
                  <a:srgbClr val="FFFFFF"/>
                </a:solidFill>
              </a:rPr>
              <a:t> </a:t>
            </a:r>
            <a:r>
              <a:rPr lang="tr-TR" altLang="tr-TR" dirty="0" err="1">
                <a:solidFill>
                  <a:srgbClr val="FFFFFF"/>
                </a:solidFill>
              </a:rPr>
              <a:t>layers</a:t>
            </a:r>
            <a:r>
              <a:rPr lang="tr-TR" altLang="tr-TR" dirty="0">
                <a:solidFill>
                  <a:srgbClr val="FFFFFF"/>
                </a:solidFill>
              </a:rPr>
              <a:t> ;</a:t>
            </a:r>
          </a:p>
          <a:p>
            <a:pPr lvl="1">
              <a:buFont typeface="Wingdings" panose="05000000000000000000" pitchFamily="2" charset="2"/>
              <a:buChar char="Ø"/>
              <a:defRPr/>
            </a:pPr>
            <a:r>
              <a:rPr lang="tr-TR" altLang="tr-TR" sz="2800" dirty="0" err="1">
                <a:solidFill>
                  <a:srgbClr val="FFFFFF"/>
                </a:solidFill>
              </a:rPr>
              <a:t>Pericardium</a:t>
            </a:r>
            <a:endParaRPr lang="tr-TR" altLang="tr-TR" sz="2800" dirty="0">
              <a:solidFill>
                <a:srgbClr val="FFFFFF"/>
              </a:solidFill>
            </a:endParaRPr>
          </a:p>
          <a:p>
            <a:pPr lvl="1">
              <a:buFont typeface="Wingdings" panose="05000000000000000000" pitchFamily="2" charset="2"/>
              <a:buChar char="ü"/>
              <a:defRPr/>
            </a:pPr>
            <a:r>
              <a:rPr lang="tr-TR" altLang="tr-TR" sz="2800" dirty="0" err="1">
                <a:solidFill>
                  <a:srgbClr val="FFFFFF"/>
                </a:solidFill>
              </a:rPr>
              <a:t>prevents</a:t>
            </a:r>
            <a:r>
              <a:rPr lang="tr-TR" altLang="tr-TR" sz="2800" dirty="0">
                <a:solidFill>
                  <a:srgbClr val="FFFFFF"/>
                </a:solidFill>
              </a:rPr>
              <a:t> </a:t>
            </a:r>
            <a:r>
              <a:rPr lang="tr-TR" altLang="tr-TR" sz="2800" dirty="0" err="1">
                <a:solidFill>
                  <a:srgbClr val="FFFFFF"/>
                </a:solidFill>
              </a:rPr>
              <a:t>heart</a:t>
            </a:r>
            <a:r>
              <a:rPr lang="tr-TR" altLang="tr-TR" sz="2800" dirty="0">
                <a:solidFill>
                  <a:srgbClr val="FFFFFF"/>
                </a:solidFill>
              </a:rPr>
              <a:t> </a:t>
            </a:r>
            <a:r>
              <a:rPr lang="tr-TR" altLang="tr-TR" sz="2800" dirty="0" err="1">
                <a:solidFill>
                  <a:srgbClr val="FFFFFF"/>
                </a:solidFill>
              </a:rPr>
              <a:t>from</a:t>
            </a:r>
            <a:r>
              <a:rPr lang="tr-TR" altLang="tr-TR" sz="2800" dirty="0">
                <a:solidFill>
                  <a:srgbClr val="FFFFFF"/>
                </a:solidFill>
              </a:rPr>
              <a:t> </a:t>
            </a:r>
            <a:r>
              <a:rPr lang="tr-TR" altLang="tr-TR" sz="2800" dirty="0" err="1">
                <a:solidFill>
                  <a:srgbClr val="FFFFFF"/>
                </a:solidFill>
              </a:rPr>
              <a:t>over-expanding</a:t>
            </a:r>
            <a:endParaRPr lang="tr-TR" altLang="tr-TR" sz="2800" dirty="0">
              <a:solidFill>
                <a:srgbClr val="FFFFFF"/>
              </a:solidFill>
            </a:endParaRPr>
          </a:p>
          <a:p>
            <a:pPr lvl="1">
              <a:buFont typeface="Wingdings" panose="05000000000000000000" pitchFamily="2" charset="2"/>
              <a:buChar char="ü"/>
              <a:defRPr/>
            </a:pPr>
            <a:r>
              <a:rPr lang="tr-TR" altLang="tr-TR" sz="2800" dirty="0" err="1">
                <a:solidFill>
                  <a:srgbClr val="FFFFFF"/>
                </a:solidFill>
              </a:rPr>
              <a:t>forms</a:t>
            </a:r>
            <a:r>
              <a:rPr lang="tr-TR" altLang="tr-TR" sz="2800" dirty="0">
                <a:solidFill>
                  <a:srgbClr val="FFFFFF"/>
                </a:solidFill>
              </a:rPr>
              <a:t> a </a:t>
            </a:r>
            <a:r>
              <a:rPr lang="tr-TR" altLang="tr-TR" sz="2800" dirty="0" err="1">
                <a:solidFill>
                  <a:srgbClr val="FFFFFF"/>
                </a:solidFill>
              </a:rPr>
              <a:t>smooth</a:t>
            </a:r>
            <a:r>
              <a:rPr lang="tr-TR" altLang="tr-TR" sz="2800" dirty="0">
                <a:solidFill>
                  <a:srgbClr val="FFFFFF"/>
                </a:solidFill>
              </a:rPr>
              <a:t> </a:t>
            </a:r>
            <a:r>
              <a:rPr lang="tr-TR" altLang="tr-TR" sz="2800" dirty="0" err="1">
                <a:solidFill>
                  <a:srgbClr val="FFFFFF"/>
                </a:solidFill>
              </a:rPr>
              <a:t>surface</a:t>
            </a:r>
            <a:endParaRPr lang="tr-TR" altLang="tr-TR" sz="2800" dirty="0">
              <a:solidFill>
                <a:srgbClr val="FFFFFF"/>
              </a:solidFill>
            </a:endParaRPr>
          </a:p>
          <a:p>
            <a:pPr lvl="1">
              <a:buFont typeface="Wingdings" panose="05000000000000000000" pitchFamily="2" charset="2"/>
              <a:buChar char="ü"/>
              <a:defRPr/>
            </a:pPr>
            <a:r>
              <a:rPr lang="tr-TR" altLang="tr-TR" sz="2800" dirty="0" err="1">
                <a:solidFill>
                  <a:srgbClr val="FFFFFF"/>
                </a:solidFill>
              </a:rPr>
              <a:t>fixes</a:t>
            </a:r>
            <a:r>
              <a:rPr lang="tr-TR" altLang="tr-TR" sz="2800" dirty="0">
                <a:solidFill>
                  <a:srgbClr val="FFFFFF"/>
                </a:solidFill>
              </a:rPr>
              <a:t> </a:t>
            </a:r>
            <a:r>
              <a:rPr lang="tr-TR" altLang="tr-TR" sz="2800" dirty="0" err="1">
                <a:solidFill>
                  <a:srgbClr val="FFFFFF"/>
                </a:solidFill>
              </a:rPr>
              <a:t>the</a:t>
            </a:r>
            <a:r>
              <a:rPr lang="tr-TR" altLang="tr-TR" sz="2800" dirty="0">
                <a:solidFill>
                  <a:srgbClr val="FFFFFF"/>
                </a:solidFill>
              </a:rPr>
              <a:t> </a:t>
            </a:r>
            <a:r>
              <a:rPr lang="tr-TR" altLang="tr-TR" sz="2800" dirty="0" err="1">
                <a:solidFill>
                  <a:srgbClr val="FFFFFF"/>
                </a:solidFill>
              </a:rPr>
              <a:t>heart</a:t>
            </a:r>
            <a:r>
              <a:rPr lang="tr-TR" altLang="tr-TR" sz="2800" dirty="0">
                <a:solidFill>
                  <a:srgbClr val="FFFFFF"/>
                </a:solidFill>
              </a:rPr>
              <a:t> </a:t>
            </a:r>
            <a:r>
              <a:rPr lang="tr-TR" altLang="tr-TR" sz="2800" dirty="0" err="1">
                <a:solidFill>
                  <a:srgbClr val="FFFFFF"/>
                </a:solidFill>
              </a:rPr>
              <a:t>to</a:t>
            </a:r>
            <a:r>
              <a:rPr lang="tr-TR" altLang="tr-TR" sz="2800" dirty="0">
                <a:solidFill>
                  <a:srgbClr val="FFFFFF"/>
                </a:solidFill>
              </a:rPr>
              <a:t> </a:t>
            </a:r>
            <a:r>
              <a:rPr lang="tr-TR" altLang="tr-TR" sz="2800" dirty="0" err="1">
                <a:solidFill>
                  <a:srgbClr val="FFFFFF"/>
                </a:solidFill>
              </a:rPr>
              <a:t>the</a:t>
            </a:r>
            <a:r>
              <a:rPr lang="tr-TR" altLang="tr-TR" sz="2800" dirty="0">
                <a:solidFill>
                  <a:srgbClr val="FFFFFF"/>
                </a:solidFill>
              </a:rPr>
              <a:t> </a:t>
            </a:r>
            <a:r>
              <a:rPr lang="tr-TR" altLang="tr-TR" sz="2800" dirty="0" err="1">
                <a:solidFill>
                  <a:srgbClr val="FFFFFF"/>
                </a:solidFill>
              </a:rPr>
              <a:t>meidastinum</a:t>
            </a:r>
            <a:endParaRPr lang="tr-TR" altLang="tr-TR" sz="2800" dirty="0">
              <a:solidFill>
                <a:srgbClr val="FFFFFF"/>
              </a:solidFill>
            </a:endParaRPr>
          </a:p>
          <a:p>
            <a:pPr lvl="1">
              <a:buFont typeface="Wingdings" panose="05000000000000000000" pitchFamily="2" charset="2"/>
              <a:buChar char="ü"/>
              <a:defRPr/>
            </a:pPr>
            <a:r>
              <a:rPr lang="tr-TR" altLang="tr-TR" sz="2800" dirty="0" err="1">
                <a:solidFill>
                  <a:srgbClr val="FFFFFF"/>
                </a:solidFill>
              </a:rPr>
              <a:t>Helps</a:t>
            </a:r>
            <a:r>
              <a:rPr lang="tr-TR" altLang="tr-TR" sz="2800" dirty="0">
                <a:solidFill>
                  <a:srgbClr val="FFFFFF"/>
                </a:solidFill>
              </a:rPr>
              <a:t> </a:t>
            </a:r>
            <a:r>
              <a:rPr lang="tr-TR" altLang="tr-TR" sz="2800" dirty="0" err="1">
                <a:solidFill>
                  <a:srgbClr val="FFFFFF"/>
                </a:solidFill>
              </a:rPr>
              <a:t>diastole</a:t>
            </a:r>
            <a:r>
              <a:rPr lang="tr-TR" altLang="tr-TR" sz="2800" dirty="0">
                <a:solidFill>
                  <a:srgbClr val="FFFFFF"/>
                </a:solidFill>
              </a:rPr>
              <a:t> </a:t>
            </a:r>
            <a:r>
              <a:rPr lang="tr-TR" altLang="tr-TR" sz="2800" dirty="0" err="1">
                <a:solidFill>
                  <a:srgbClr val="FFFFFF"/>
                </a:solidFill>
              </a:rPr>
              <a:t>by</a:t>
            </a:r>
            <a:r>
              <a:rPr lang="tr-TR" altLang="tr-TR" sz="2800" dirty="0">
                <a:solidFill>
                  <a:srgbClr val="FFFFFF"/>
                </a:solidFill>
              </a:rPr>
              <a:t> </a:t>
            </a:r>
            <a:r>
              <a:rPr lang="tr-TR" altLang="tr-TR" sz="2800" dirty="0" err="1">
                <a:solidFill>
                  <a:srgbClr val="FFFFFF"/>
                </a:solidFill>
              </a:rPr>
              <a:t>forming</a:t>
            </a:r>
            <a:r>
              <a:rPr lang="tr-TR" altLang="tr-TR" sz="2800" dirty="0">
                <a:solidFill>
                  <a:srgbClr val="FFFFFF"/>
                </a:solidFill>
              </a:rPr>
              <a:t> a </a:t>
            </a:r>
            <a:r>
              <a:rPr lang="tr-TR" altLang="tr-TR" sz="2800" dirty="0" err="1">
                <a:solidFill>
                  <a:srgbClr val="FFFFFF"/>
                </a:solidFill>
              </a:rPr>
              <a:t>pericardial</a:t>
            </a:r>
            <a:r>
              <a:rPr lang="tr-TR" altLang="tr-TR" sz="2800" dirty="0">
                <a:solidFill>
                  <a:srgbClr val="FFFFFF"/>
                </a:solidFill>
              </a:rPr>
              <a:t> </a:t>
            </a:r>
            <a:r>
              <a:rPr lang="tr-TR" altLang="tr-TR" sz="2800" dirty="0" err="1">
                <a:solidFill>
                  <a:srgbClr val="FFFFFF"/>
                </a:solidFill>
              </a:rPr>
              <a:t>pressure</a:t>
            </a:r>
            <a:endParaRPr lang="tr-TR" altLang="tr-TR" sz="2800" dirty="0">
              <a:solidFill>
                <a:srgbClr val="FFFFFF"/>
              </a:solidFill>
            </a:endParaRPr>
          </a:p>
          <a:p>
            <a:pPr lvl="1">
              <a:buFont typeface="Wingdings" panose="05000000000000000000" pitchFamily="2" charset="2"/>
              <a:buChar char="ü"/>
              <a:defRPr/>
            </a:pPr>
            <a:r>
              <a:rPr lang="tr-TR" altLang="tr-TR" sz="2800" i="1" dirty="0" err="1">
                <a:solidFill>
                  <a:srgbClr val="FFFFFF"/>
                </a:solidFill>
              </a:rPr>
              <a:t>Epicardium-visceral</a:t>
            </a:r>
            <a:r>
              <a:rPr lang="tr-TR" altLang="tr-TR" sz="2800" i="1" dirty="0">
                <a:solidFill>
                  <a:srgbClr val="FFFFFF"/>
                </a:solidFill>
              </a:rPr>
              <a:t> </a:t>
            </a:r>
            <a:r>
              <a:rPr lang="tr-TR" altLang="tr-TR" sz="2800" i="1" dirty="0" err="1">
                <a:solidFill>
                  <a:srgbClr val="FFFFFF"/>
                </a:solidFill>
              </a:rPr>
              <a:t>pericardium</a:t>
            </a:r>
            <a:endParaRPr lang="tr-TR" altLang="tr-TR" sz="2800" i="1" dirty="0">
              <a:solidFill>
                <a:srgbClr val="FFFFFF"/>
              </a:solidFill>
            </a:endParaRPr>
          </a:p>
          <a:p>
            <a:pPr lvl="1">
              <a:buFont typeface="Wingdings" panose="05000000000000000000" pitchFamily="2" charset="2"/>
              <a:buChar char="Ø"/>
              <a:defRPr/>
            </a:pPr>
            <a:r>
              <a:rPr lang="tr-TR" altLang="tr-TR" sz="2800" dirty="0" err="1">
                <a:solidFill>
                  <a:srgbClr val="FFFFFF"/>
                </a:solidFill>
              </a:rPr>
              <a:t>Myocardium</a:t>
            </a:r>
            <a:r>
              <a:rPr lang="tr-TR" altLang="tr-TR" sz="2800" dirty="0">
                <a:solidFill>
                  <a:srgbClr val="FFFFFF"/>
                </a:solidFill>
              </a:rPr>
              <a:t> – </a:t>
            </a:r>
            <a:r>
              <a:rPr lang="tr-TR" altLang="tr-TR" sz="2800" dirty="0" err="1">
                <a:solidFill>
                  <a:srgbClr val="FFFFFF"/>
                </a:solidFill>
              </a:rPr>
              <a:t>composed</a:t>
            </a:r>
            <a:r>
              <a:rPr lang="tr-TR" altLang="tr-TR" sz="2800" dirty="0">
                <a:solidFill>
                  <a:srgbClr val="FFFFFF"/>
                </a:solidFill>
              </a:rPr>
              <a:t> of </a:t>
            </a:r>
            <a:r>
              <a:rPr lang="tr-TR" altLang="tr-TR" sz="2800" dirty="0" err="1">
                <a:solidFill>
                  <a:srgbClr val="FFFFFF"/>
                </a:solidFill>
              </a:rPr>
              <a:t>cardiac</a:t>
            </a:r>
            <a:r>
              <a:rPr lang="tr-TR" altLang="tr-TR" sz="2800" dirty="0">
                <a:solidFill>
                  <a:srgbClr val="FFFFFF"/>
                </a:solidFill>
              </a:rPr>
              <a:t> </a:t>
            </a:r>
            <a:r>
              <a:rPr lang="tr-TR" altLang="tr-TR" sz="2800" dirty="0" err="1">
                <a:solidFill>
                  <a:srgbClr val="FFFFFF"/>
                </a:solidFill>
              </a:rPr>
              <a:t>muscle</a:t>
            </a:r>
            <a:r>
              <a:rPr lang="tr-TR" altLang="tr-TR" sz="2800" dirty="0">
                <a:solidFill>
                  <a:srgbClr val="FFFFFF"/>
                </a:solidFill>
              </a:rPr>
              <a:t> </a:t>
            </a:r>
            <a:r>
              <a:rPr lang="tr-TR" altLang="tr-TR" sz="2800" dirty="0" err="1">
                <a:solidFill>
                  <a:srgbClr val="FFFFFF"/>
                </a:solidFill>
              </a:rPr>
              <a:t>fibers</a:t>
            </a:r>
            <a:endParaRPr lang="tr-TR" altLang="tr-TR" sz="2800" dirty="0">
              <a:solidFill>
                <a:srgbClr val="FFFFFF"/>
              </a:solidFill>
            </a:endParaRPr>
          </a:p>
          <a:p>
            <a:pPr lvl="1">
              <a:buFont typeface="Wingdings" panose="05000000000000000000" pitchFamily="2" charset="2"/>
              <a:buChar char="Ø"/>
              <a:defRPr/>
            </a:pPr>
            <a:r>
              <a:rPr lang="tr-TR" altLang="tr-TR" sz="2800" dirty="0" err="1">
                <a:solidFill>
                  <a:srgbClr val="FFFFFF"/>
                </a:solidFill>
              </a:rPr>
              <a:t>Endocardium</a:t>
            </a:r>
            <a:r>
              <a:rPr lang="tr-TR" altLang="tr-TR" sz="2800" dirty="0">
                <a:solidFill>
                  <a:srgbClr val="FFFFFF"/>
                </a:solidFill>
              </a:rPr>
              <a:t> –</a:t>
            </a:r>
            <a:r>
              <a:rPr lang="tr-TR" altLang="tr-TR" sz="2800" dirty="0" err="1">
                <a:solidFill>
                  <a:srgbClr val="FFFFFF"/>
                </a:solidFill>
              </a:rPr>
              <a:t>thin</a:t>
            </a:r>
            <a:r>
              <a:rPr lang="tr-TR" altLang="tr-TR" sz="2800" dirty="0">
                <a:solidFill>
                  <a:srgbClr val="FFFFFF"/>
                </a:solidFill>
              </a:rPr>
              <a:t> </a:t>
            </a:r>
            <a:r>
              <a:rPr lang="tr-TR" altLang="tr-TR" sz="2800" dirty="0" err="1">
                <a:solidFill>
                  <a:srgbClr val="FFFFFF"/>
                </a:solidFill>
              </a:rPr>
              <a:t>inner</a:t>
            </a:r>
            <a:r>
              <a:rPr lang="tr-TR" altLang="tr-TR" sz="2800" dirty="0">
                <a:solidFill>
                  <a:srgbClr val="FFFFFF"/>
                </a:solidFill>
              </a:rPr>
              <a:t> </a:t>
            </a:r>
            <a:r>
              <a:rPr lang="tr-TR" altLang="tr-TR" sz="2800" dirty="0" err="1">
                <a:solidFill>
                  <a:srgbClr val="FFFFFF"/>
                </a:solidFill>
              </a:rPr>
              <a:t>layer</a:t>
            </a:r>
            <a:r>
              <a:rPr lang="tr-TR" altLang="tr-TR" sz="2800" dirty="0">
                <a:solidFill>
                  <a:srgbClr val="FFFFFF"/>
                </a:solidFill>
              </a:rPr>
              <a:t> </a:t>
            </a:r>
          </a:p>
          <a:p>
            <a:pPr>
              <a:buFontTx/>
              <a:buNone/>
              <a:defRPr/>
            </a:pPr>
            <a:endParaRPr lang="tr-TR" altLang="tr-TR" sz="1800" dirty="0">
              <a:solidFill>
                <a:srgbClr val="FFFFFF"/>
              </a:solidFill>
            </a:endParaRPr>
          </a:p>
        </p:txBody>
      </p:sp>
    </p:spTree>
    <p:extLst>
      <p:ext uri="{BB962C8B-B14F-4D97-AF65-F5344CB8AC3E}">
        <p14:creationId xmlns:p14="http://schemas.microsoft.com/office/powerpoint/2010/main" val="1207094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4" name="Picture 2" descr="http://www.chop.edu/export/system/galleries/images/hospital/conditions/anatomy-and-function-of-the-heart-valves-125495.gif"/>
          <p:cNvPicPr>
            <a:picLocks noChangeAspect="1" noChangeArrowheads="1"/>
          </p:cNvPicPr>
          <p:nvPr/>
        </p:nvPicPr>
        <p:blipFill rotWithShape="1">
          <a:blip r:embed="rId2">
            <a:extLst>
              <a:ext uri="{28A0092B-C50C-407E-A947-70E740481C1C}">
                <a14:useLocalDpi xmlns:a14="http://schemas.microsoft.com/office/drawing/2010/main" val="0"/>
              </a:ext>
            </a:extLst>
          </a:blip>
          <a:srcRect l="1453" r="627" b="-2"/>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1 Başlık"/>
          <p:cNvSpPr>
            <a:spLocks noGrp="1"/>
          </p:cNvSpPr>
          <p:nvPr>
            <p:ph type="title"/>
          </p:nvPr>
        </p:nvSpPr>
        <p:spPr>
          <a:xfrm>
            <a:off x="648929" y="629266"/>
            <a:ext cx="5127031" cy="1676603"/>
          </a:xfrm>
        </p:spPr>
        <p:txBody>
          <a:bodyPr>
            <a:normAutofit/>
          </a:bodyPr>
          <a:lstStyle/>
          <a:p>
            <a:r>
              <a:rPr lang="tr-TR" altLang="tr-TR"/>
              <a:t>Chambers of the Heart</a:t>
            </a:r>
          </a:p>
        </p:txBody>
      </p:sp>
      <p:sp>
        <p:nvSpPr>
          <p:cNvPr id="10243" name="2 İçerik Yer Tutucusu"/>
          <p:cNvSpPr>
            <a:spLocks noGrp="1"/>
          </p:cNvSpPr>
          <p:nvPr>
            <p:ph idx="1"/>
          </p:nvPr>
        </p:nvSpPr>
        <p:spPr>
          <a:xfrm>
            <a:off x="648930" y="2438400"/>
            <a:ext cx="5127029" cy="3785419"/>
          </a:xfrm>
        </p:spPr>
        <p:txBody>
          <a:bodyPr>
            <a:normAutofit lnSpcReduction="10000"/>
          </a:bodyPr>
          <a:lstStyle/>
          <a:p>
            <a:r>
              <a:rPr lang="tr-TR" altLang="tr-TR" sz="2600" dirty="0" err="1"/>
              <a:t>Heart</a:t>
            </a:r>
            <a:r>
              <a:rPr lang="tr-TR" altLang="tr-TR" sz="2600" dirty="0"/>
              <a:t> </a:t>
            </a:r>
            <a:r>
              <a:rPr lang="tr-TR" altLang="tr-TR" sz="2600" dirty="0" err="1"/>
              <a:t>consist</a:t>
            </a:r>
            <a:r>
              <a:rPr lang="tr-TR" altLang="tr-TR" sz="2600" dirty="0"/>
              <a:t> of </a:t>
            </a:r>
            <a:r>
              <a:rPr lang="tr-TR" altLang="tr-TR" sz="2600" dirty="0" err="1"/>
              <a:t>two</a:t>
            </a:r>
            <a:r>
              <a:rPr lang="tr-TR" altLang="tr-TR" sz="2600" dirty="0"/>
              <a:t> </a:t>
            </a:r>
            <a:r>
              <a:rPr lang="tr-TR" altLang="tr-TR" sz="2600" dirty="0" err="1"/>
              <a:t>atriums</a:t>
            </a:r>
            <a:r>
              <a:rPr lang="tr-TR" altLang="tr-TR" sz="2600" dirty="0"/>
              <a:t> </a:t>
            </a:r>
            <a:r>
              <a:rPr lang="tr-TR" altLang="tr-TR" sz="2600" dirty="0" err="1"/>
              <a:t>and</a:t>
            </a:r>
            <a:r>
              <a:rPr lang="tr-TR" altLang="tr-TR" sz="2600" dirty="0"/>
              <a:t> </a:t>
            </a:r>
            <a:r>
              <a:rPr lang="tr-TR" altLang="tr-TR" sz="2600" dirty="0" err="1"/>
              <a:t>two</a:t>
            </a:r>
            <a:r>
              <a:rPr lang="tr-TR" altLang="tr-TR" sz="2600" dirty="0"/>
              <a:t> </a:t>
            </a:r>
            <a:r>
              <a:rPr lang="tr-TR" altLang="tr-TR" sz="2600" dirty="0" err="1"/>
              <a:t>ventricules</a:t>
            </a:r>
            <a:r>
              <a:rPr lang="tr-TR" altLang="tr-TR" sz="2600" dirty="0"/>
              <a:t> </a:t>
            </a:r>
            <a:r>
              <a:rPr lang="tr-TR" altLang="tr-TR" sz="2600" dirty="0" err="1"/>
              <a:t>which</a:t>
            </a:r>
            <a:r>
              <a:rPr lang="tr-TR" altLang="tr-TR" sz="2600" dirty="0"/>
              <a:t> </a:t>
            </a:r>
            <a:r>
              <a:rPr lang="tr-TR" altLang="tr-TR" sz="2600" dirty="0" err="1"/>
              <a:t>are</a:t>
            </a:r>
            <a:r>
              <a:rPr lang="tr-TR" altLang="tr-TR" sz="2600" dirty="0"/>
              <a:t> </a:t>
            </a:r>
            <a:r>
              <a:rPr lang="tr-TR" altLang="tr-TR" sz="2600" dirty="0" err="1"/>
              <a:t>located</a:t>
            </a:r>
            <a:r>
              <a:rPr lang="tr-TR" altLang="tr-TR" sz="2600" dirty="0"/>
              <a:t> on </a:t>
            </a:r>
            <a:r>
              <a:rPr lang="tr-TR" altLang="tr-TR" sz="2600" dirty="0" err="1"/>
              <a:t>right</a:t>
            </a:r>
            <a:r>
              <a:rPr lang="tr-TR" altLang="tr-TR" sz="2600" dirty="0"/>
              <a:t> </a:t>
            </a:r>
            <a:r>
              <a:rPr lang="tr-TR" altLang="tr-TR" sz="2600" dirty="0" err="1"/>
              <a:t>and</a:t>
            </a:r>
            <a:r>
              <a:rPr lang="tr-TR" altLang="tr-TR" sz="2600" dirty="0"/>
              <a:t> </a:t>
            </a:r>
            <a:r>
              <a:rPr lang="tr-TR" altLang="tr-TR" sz="2600" dirty="0" err="1"/>
              <a:t>left</a:t>
            </a:r>
            <a:r>
              <a:rPr lang="tr-TR" altLang="tr-TR" sz="2600" dirty="0"/>
              <a:t> </a:t>
            </a:r>
            <a:r>
              <a:rPr lang="tr-TR" altLang="tr-TR" sz="2600" dirty="0" err="1"/>
              <a:t>sides</a:t>
            </a:r>
            <a:r>
              <a:rPr lang="tr-TR" altLang="tr-TR" sz="2600" dirty="0"/>
              <a:t>.</a:t>
            </a:r>
          </a:p>
          <a:p>
            <a:r>
              <a:rPr lang="tr-TR" altLang="tr-TR" sz="2600" dirty="0" err="1"/>
              <a:t>Atriums</a:t>
            </a:r>
            <a:r>
              <a:rPr lang="tr-TR" altLang="tr-TR" sz="2600" dirty="0"/>
              <a:t> </a:t>
            </a:r>
            <a:r>
              <a:rPr lang="tr-TR" altLang="tr-TR" sz="2600" dirty="0" err="1"/>
              <a:t>are</a:t>
            </a:r>
            <a:r>
              <a:rPr lang="tr-TR" altLang="tr-TR" sz="2600" dirty="0"/>
              <a:t> </a:t>
            </a:r>
            <a:r>
              <a:rPr lang="tr-TR" altLang="tr-TR" sz="2600" dirty="0" err="1"/>
              <a:t>basically</a:t>
            </a:r>
            <a:r>
              <a:rPr lang="tr-TR" altLang="tr-TR" sz="2600" dirty="0"/>
              <a:t> </a:t>
            </a:r>
            <a:r>
              <a:rPr lang="tr-TR" altLang="tr-TR" sz="2600" dirty="0" err="1"/>
              <a:t>passageways</a:t>
            </a:r>
            <a:r>
              <a:rPr lang="tr-TR" altLang="tr-TR" sz="2600" dirty="0"/>
              <a:t> </a:t>
            </a:r>
            <a:r>
              <a:rPr lang="tr-TR" altLang="tr-TR" sz="2600" dirty="0" err="1"/>
              <a:t>to</a:t>
            </a:r>
            <a:r>
              <a:rPr lang="tr-TR" altLang="tr-TR" sz="2600" dirty="0"/>
              <a:t> </a:t>
            </a:r>
            <a:r>
              <a:rPr lang="tr-TR" altLang="tr-TR" sz="2600" dirty="0" err="1"/>
              <a:t>ventricules</a:t>
            </a:r>
            <a:r>
              <a:rPr lang="tr-TR" altLang="tr-TR" sz="2600" dirty="0"/>
              <a:t>. </a:t>
            </a:r>
          </a:p>
          <a:p>
            <a:r>
              <a:rPr lang="tr-TR" altLang="tr-TR" sz="2600" dirty="0" err="1"/>
              <a:t>They</a:t>
            </a:r>
            <a:r>
              <a:rPr lang="tr-TR" altLang="tr-TR" sz="2600" dirty="0"/>
              <a:t> </a:t>
            </a:r>
            <a:r>
              <a:rPr lang="tr-TR" altLang="tr-TR" sz="2600" dirty="0" err="1"/>
              <a:t>also</a:t>
            </a:r>
            <a:r>
              <a:rPr lang="tr-TR" altLang="tr-TR" sz="2600" dirty="0"/>
              <a:t> </a:t>
            </a:r>
            <a:r>
              <a:rPr lang="tr-TR" altLang="tr-TR" sz="2600" dirty="0" err="1"/>
              <a:t>help</a:t>
            </a:r>
            <a:r>
              <a:rPr lang="tr-TR" altLang="tr-TR" sz="2600" dirty="0"/>
              <a:t> </a:t>
            </a:r>
            <a:r>
              <a:rPr lang="tr-TR" altLang="tr-TR" sz="2600" dirty="0" err="1"/>
              <a:t>pumping</a:t>
            </a:r>
            <a:r>
              <a:rPr lang="tr-TR" altLang="tr-TR" sz="2600" dirty="0"/>
              <a:t> </a:t>
            </a:r>
            <a:r>
              <a:rPr lang="tr-TR" altLang="tr-TR" sz="2600" dirty="0" err="1"/>
              <a:t>blood</a:t>
            </a:r>
            <a:r>
              <a:rPr lang="tr-TR" altLang="tr-TR" sz="2600" dirty="0"/>
              <a:t> </a:t>
            </a:r>
            <a:r>
              <a:rPr lang="tr-TR" altLang="tr-TR" sz="2600" dirty="0" err="1"/>
              <a:t>to</a:t>
            </a:r>
            <a:r>
              <a:rPr lang="tr-TR" altLang="tr-TR" sz="2600" dirty="0"/>
              <a:t> </a:t>
            </a:r>
            <a:r>
              <a:rPr lang="tr-TR" altLang="tr-TR" sz="2600" dirty="0" err="1"/>
              <a:t>ventricules</a:t>
            </a:r>
            <a:r>
              <a:rPr lang="tr-TR" altLang="tr-TR" sz="2600" dirty="0"/>
              <a:t>. </a:t>
            </a:r>
          </a:p>
          <a:p>
            <a:r>
              <a:rPr lang="tr-TR" altLang="tr-TR" sz="2600" dirty="0" err="1"/>
              <a:t>Ventricules</a:t>
            </a:r>
            <a:r>
              <a:rPr lang="tr-TR" altLang="tr-TR" sz="2600" dirty="0"/>
              <a:t> </a:t>
            </a:r>
            <a:r>
              <a:rPr lang="tr-TR" altLang="tr-TR" sz="2600" dirty="0" err="1"/>
              <a:t>supply</a:t>
            </a:r>
            <a:r>
              <a:rPr lang="tr-TR" altLang="tr-TR" sz="2600" dirty="0"/>
              <a:t> </a:t>
            </a:r>
            <a:r>
              <a:rPr lang="tr-TR" altLang="tr-TR" sz="2600" dirty="0" err="1"/>
              <a:t>the</a:t>
            </a:r>
            <a:r>
              <a:rPr lang="tr-TR" altLang="tr-TR" sz="2600" dirty="0"/>
              <a:t> main </a:t>
            </a:r>
            <a:r>
              <a:rPr lang="tr-TR" altLang="tr-TR" sz="2600" dirty="0" err="1"/>
              <a:t>power</a:t>
            </a:r>
            <a:r>
              <a:rPr lang="tr-TR" altLang="tr-TR" sz="2600" dirty="0"/>
              <a:t> </a:t>
            </a:r>
            <a:r>
              <a:rPr lang="tr-TR" altLang="tr-TR" sz="2600" dirty="0" err="1"/>
              <a:t>to</a:t>
            </a:r>
            <a:r>
              <a:rPr lang="tr-TR" altLang="tr-TR" sz="2600" dirty="0"/>
              <a:t> </a:t>
            </a:r>
            <a:r>
              <a:rPr lang="tr-TR" altLang="tr-TR" sz="2600" dirty="0" err="1"/>
              <a:t>send</a:t>
            </a:r>
            <a:r>
              <a:rPr lang="tr-TR" altLang="tr-TR" sz="2600" dirty="0"/>
              <a:t> </a:t>
            </a:r>
            <a:r>
              <a:rPr lang="tr-TR" altLang="tr-TR" sz="2600" dirty="0" err="1"/>
              <a:t>blood</a:t>
            </a:r>
            <a:r>
              <a:rPr lang="tr-TR" altLang="tr-TR" sz="2600" dirty="0"/>
              <a:t> </a:t>
            </a:r>
            <a:r>
              <a:rPr lang="tr-TR" altLang="tr-TR" sz="2600" dirty="0" err="1"/>
              <a:t>to</a:t>
            </a:r>
            <a:r>
              <a:rPr lang="tr-TR" altLang="tr-TR" sz="2600" dirty="0"/>
              <a:t> </a:t>
            </a:r>
            <a:r>
              <a:rPr lang="tr-TR" altLang="tr-TR" sz="2600" dirty="0" err="1"/>
              <a:t>lungs</a:t>
            </a:r>
            <a:r>
              <a:rPr lang="tr-TR" altLang="tr-TR" sz="2600" dirty="0"/>
              <a:t> </a:t>
            </a:r>
            <a:r>
              <a:rPr lang="tr-TR" altLang="tr-TR" sz="2600" dirty="0" err="1"/>
              <a:t>and</a:t>
            </a:r>
            <a:r>
              <a:rPr lang="tr-TR" altLang="tr-TR" sz="2600" dirty="0"/>
              <a:t> </a:t>
            </a:r>
            <a:r>
              <a:rPr lang="tr-TR" altLang="tr-TR" sz="2600" dirty="0" err="1"/>
              <a:t>peripheral</a:t>
            </a:r>
            <a:r>
              <a:rPr lang="tr-TR" altLang="tr-TR" sz="2600" dirty="0"/>
              <a:t> </a:t>
            </a:r>
            <a:r>
              <a:rPr lang="tr-TR" altLang="tr-TR" sz="2600" dirty="0" err="1"/>
              <a:t>blood</a:t>
            </a:r>
            <a:r>
              <a:rPr lang="tr-TR" altLang="tr-TR" sz="2600" dirty="0"/>
              <a:t> </a:t>
            </a:r>
            <a:r>
              <a:rPr lang="tr-TR" altLang="tr-TR" sz="2600" dirty="0" err="1"/>
              <a:t>circulation</a:t>
            </a:r>
            <a:r>
              <a:rPr lang="tr-TR" altLang="tr-TR" sz="2600" dirty="0"/>
              <a:t>. </a:t>
            </a:r>
          </a:p>
        </p:txBody>
      </p:sp>
    </p:spTree>
    <p:extLst>
      <p:ext uri="{BB962C8B-B14F-4D97-AF65-F5344CB8AC3E}">
        <p14:creationId xmlns:p14="http://schemas.microsoft.com/office/powerpoint/2010/main" val="1032521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5" name="Rectangle 191">
            <a:extLst>
              <a:ext uri="{FF2B5EF4-FFF2-40B4-BE49-F238E27FC236}">
                <a16:creationId xmlns:a16="http://schemas.microsoft.com/office/drawing/2014/main" id="{6FBDFA86-51D3-4729-B154-7969183728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85216" cy="6858000"/>
          </a:xfrm>
          <a:prstGeom prst="rect">
            <a:avLst/>
          </a:prstGeom>
          <a:solidFill>
            <a:srgbClr val="666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5" descr="http://www.uchospitals.edu/images/gs/ei_0018.jpg">
            <a:extLst>
              <a:ext uri="{FF2B5EF4-FFF2-40B4-BE49-F238E27FC236}">
                <a16:creationId xmlns:a16="http://schemas.microsoft.com/office/drawing/2014/main" id="{00AAA9DF-095A-4A36-B9CF-1526B8FDEF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544017" y="1425048"/>
            <a:ext cx="4007904" cy="40079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3" name="Straight Connector 192">
            <a:extLst>
              <a:ext uri="{FF2B5EF4-FFF2-40B4-BE49-F238E27FC236}">
                <a16:creationId xmlns:a16="http://schemas.microsoft.com/office/drawing/2014/main" id="{0F1CE7C6-BE91-42A7-9214-F33FD918C38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0242" name="1 Başlık"/>
          <p:cNvSpPr>
            <a:spLocks noGrp="1"/>
          </p:cNvSpPr>
          <p:nvPr>
            <p:ph type="title"/>
          </p:nvPr>
        </p:nvSpPr>
        <p:spPr>
          <a:xfrm>
            <a:off x="762000" y="241108"/>
            <a:ext cx="5062511" cy="1499616"/>
          </a:xfrm>
        </p:spPr>
        <p:txBody>
          <a:bodyPr>
            <a:normAutofit/>
          </a:bodyPr>
          <a:lstStyle/>
          <a:p>
            <a:r>
              <a:rPr lang="tr-TR" altLang="tr-TR" dirty="0" err="1">
                <a:solidFill>
                  <a:srgbClr val="FFFFFF"/>
                </a:solidFill>
              </a:rPr>
              <a:t>Cardiac</a:t>
            </a:r>
            <a:r>
              <a:rPr lang="tr-TR" altLang="tr-TR" dirty="0">
                <a:solidFill>
                  <a:srgbClr val="FFFFFF"/>
                </a:solidFill>
              </a:rPr>
              <a:t> </a:t>
            </a:r>
            <a:r>
              <a:rPr lang="tr-TR" altLang="tr-TR" dirty="0" err="1">
                <a:solidFill>
                  <a:srgbClr val="FFFFFF"/>
                </a:solidFill>
              </a:rPr>
              <a:t>Conduction</a:t>
            </a:r>
            <a:r>
              <a:rPr lang="tr-TR" altLang="tr-TR" dirty="0">
                <a:solidFill>
                  <a:srgbClr val="FFFFFF"/>
                </a:solidFill>
              </a:rPr>
              <a:t> </a:t>
            </a:r>
            <a:r>
              <a:rPr lang="tr-TR" altLang="tr-TR" dirty="0" err="1">
                <a:solidFill>
                  <a:srgbClr val="FFFFFF"/>
                </a:solidFill>
              </a:rPr>
              <a:t>System</a:t>
            </a:r>
            <a:endParaRPr lang="tr-TR" altLang="tr-TR" dirty="0">
              <a:solidFill>
                <a:srgbClr val="FFFFFF"/>
              </a:solidFill>
            </a:endParaRPr>
          </a:p>
        </p:txBody>
      </p:sp>
      <p:sp>
        <p:nvSpPr>
          <p:cNvPr id="10243" name="2 İçerik Yer Tutucusu"/>
          <p:cNvSpPr>
            <a:spLocks noGrp="1"/>
          </p:cNvSpPr>
          <p:nvPr>
            <p:ph idx="1"/>
          </p:nvPr>
        </p:nvSpPr>
        <p:spPr>
          <a:xfrm>
            <a:off x="428534" y="1283524"/>
            <a:ext cx="5729441" cy="4389120"/>
          </a:xfrm>
        </p:spPr>
        <p:txBody>
          <a:bodyPr>
            <a:noAutofit/>
          </a:bodyPr>
          <a:lstStyle/>
          <a:p>
            <a:pPr>
              <a:defRPr/>
            </a:pPr>
            <a:endParaRPr lang="tr-TR" sz="2000" dirty="0">
              <a:solidFill>
                <a:srgbClr val="FFFFFF"/>
              </a:solidFill>
            </a:endParaRPr>
          </a:p>
          <a:p>
            <a:pPr>
              <a:defRPr/>
            </a:pPr>
            <a:r>
              <a:rPr lang="en-US" sz="2400" dirty="0">
                <a:solidFill>
                  <a:srgbClr val="FFFFFF"/>
                </a:solidFill>
              </a:rPr>
              <a:t>The impulse conduction system of the heart consists of four structures: </a:t>
            </a:r>
            <a:endParaRPr lang="tr-TR" sz="2400" dirty="0">
              <a:solidFill>
                <a:srgbClr val="FFFFFF"/>
              </a:solidFill>
            </a:endParaRPr>
          </a:p>
          <a:p>
            <a:pPr>
              <a:defRPr/>
            </a:pPr>
            <a:r>
              <a:rPr lang="en-US" sz="2400" dirty="0">
                <a:solidFill>
                  <a:srgbClr val="FFFFFF"/>
                </a:solidFill>
              </a:rPr>
              <a:t>1. The sinoatrial node ( SA node) </a:t>
            </a:r>
            <a:endParaRPr lang="tr-TR" sz="2400" dirty="0">
              <a:solidFill>
                <a:srgbClr val="FFFFFF"/>
              </a:solidFill>
            </a:endParaRPr>
          </a:p>
          <a:p>
            <a:pPr>
              <a:defRPr/>
            </a:pPr>
            <a:r>
              <a:rPr lang="en-US" sz="2400" dirty="0">
                <a:solidFill>
                  <a:srgbClr val="FFFFFF"/>
                </a:solidFill>
              </a:rPr>
              <a:t>2. The atrioventricular node ( AV node) </a:t>
            </a:r>
            <a:endParaRPr lang="tr-TR" sz="2400" dirty="0">
              <a:solidFill>
                <a:srgbClr val="FFFFFF"/>
              </a:solidFill>
            </a:endParaRPr>
          </a:p>
          <a:p>
            <a:pPr>
              <a:defRPr/>
            </a:pPr>
            <a:r>
              <a:rPr lang="en-US" sz="2400" dirty="0">
                <a:solidFill>
                  <a:srgbClr val="FFFFFF"/>
                </a:solidFill>
              </a:rPr>
              <a:t>3. The atrioventricular bundle ( AV bundle) </a:t>
            </a:r>
            <a:endParaRPr lang="tr-TR" sz="2400" dirty="0">
              <a:solidFill>
                <a:srgbClr val="FFFFFF"/>
              </a:solidFill>
            </a:endParaRPr>
          </a:p>
          <a:p>
            <a:pPr>
              <a:defRPr/>
            </a:pPr>
            <a:r>
              <a:rPr lang="en-US" sz="2400" dirty="0">
                <a:solidFill>
                  <a:srgbClr val="FFFFFF"/>
                </a:solidFill>
              </a:rPr>
              <a:t>4. The Purkinje fibers </a:t>
            </a:r>
            <a:endParaRPr lang="tr-TR" sz="2400" dirty="0">
              <a:solidFill>
                <a:srgbClr val="FFFFFF"/>
              </a:solidFill>
            </a:endParaRPr>
          </a:p>
          <a:p>
            <a:pPr>
              <a:defRPr/>
            </a:pPr>
            <a:r>
              <a:rPr lang="en-US" sz="2400" dirty="0">
                <a:solidFill>
                  <a:srgbClr val="FFFFFF"/>
                </a:solidFill>
              </a:rPr>
              <a:t>The conducting system of the heart consists of cardiac muscle cells and conducting fibers (not nervous tissue) that are specialized for initiating impulses and conducting them rapidly through the heart </a:t>
            </a:r>
            <a:endParaRPr lang="tr-TR" sz="2400" dirty="0">
              <a:solidFill>
                <a:srgbClr val="FFFFFF"/>
              </a:solidFill>
            </a:endParaRPr>
          </a:p>
          <a:p>
            <a:pPr>
              <a:defRPr/>
            </a:pPr>
            <a:r>
              <a:rPr lang="en-US" sz="2400" dirty="0">
                <a:solidFill>
                  <a:srgbClr val="FFFFFF"/>
                </a:solidFill>
              </a:rPr>
              <a:t>The conducting system provides the heart its automatic rhythmic beat.</a:t>
            </a:r>
            <a:endParaRPr lang="tr-TR" sz="2400" dirty="0">
              <a:solidFill>
                <a:srgbClr val="FFFFFF"/>
              </a:solidFill>
            </a:endParaRPr>
          </a:p>
        </p:txBody>
      </p:sp>
    </p:spTree>
    <p:extLst>
      <p:ext uri="{BB962C8B-B14F-4D97-AF65-F5344CB8AC3E}">
        <p14:creationId xmlns:p14="http://schemas.microsoft.com/office/powerpoint/2010/main" val="19214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37">
            <a:extLst>
              <a:ext uri="{FF2B5EF4-FFF2-40B4-BE49-F238E27FC236}">
                <a16:creationId xmlns:a16="http://schemas.microsoft.com/office/drawing/2014/main" id="{6FBDFA86-51D3-4729-B154-7969183728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85216" cy="6858000"/>
          </a:xfrm>
          <a:prstGeom prst="rect">
            <a:avLst/>
          </a:prstGeom>
          <a:solidFill>
            <a:srgbClr val="C16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a:extLst>
              <a:ext uri="{FF2B5EF4-FFF2-40B4-BE49-F238E27FC236}">
                <a16:creationId xmlns:a16="http://schemas.microsoft.com/office/drawing/2014/main" id="{CCB69FC5-058F-4175-BB72-5A7347A45136}"/>
              </a:ext>
            </a:extLst>
          </p:cNvPr>
          <p:cNvPicPr>
            <a:picLocks noChangeAspect="1"/>
          </p:cNvPicPr>
          <p:nvPr/>
        </p:nvPicPr>
        <p:blipFill>
          <a:blip r:embed="rId2"/>
          <a:stretch>
            <a:fillRect/>
          </a:stretch>
        </p:blipFill>
        <p:spPr>
          <a:xfrm>
            <a:off x="7010942" y="1740724"/>
            <a:ext cx="5181058" cy="3447757"/>
          </a:xfrm>
          <a:prstGeom prst="rect">
            <a:avLst/>
          </a:prstGeom>
        </p:spPr>
      </p:pic>
      <p:cxnSp>
        <p:nvCxnSpPr>
          <p:cNvPr id="10248" name="Straight Connector 139">
            <a:extLst>
              <a:ext uri="{FF2B5EF4-FFF2-40B4-BE49-F238E27FC236}">
                <a16:creationId xmlns:a16="http://schemas.microsoft.com/office/drawing/2014/main" id="{0F1CE7C6-BE91-42A7-9214-F33FD918C38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0242" name="1 Başlık"/>
          <p:cNvSpPr>
            <a:spLocks noGrp="1"/>
          </p:cNvSpPr>
          <p:nvPr>
            <p:ph type="title"/>
          </p:nvPr>
        </p:nvSpPr>
        <p:spPr>
          <a:xfrm>
            <a:off x="1024129" y="585216"/>
            <a:ext cx="5062511" cy="1499616"/>
          </a:xfrm>
        </p:spPr>
        <p:txBody>
          <a:bodyPr>
            <a:normAutofit/>
          </a:bodyPr>
          <a:lstStyle/>
          <a:p>
            <a:r>
              <a:rPr lang="en-US">
                <a:solidFill>
                  <a:srgbClr val="FFFFFF"/>
                </a:solidFill>
              </a:rPr>
              <a:t>The sinoatrial node</a:t>
            </a:r>
            <a:endParaRPr lang="tr-TR" altLang="tr-TR">
              <a:solidFill>
                <a:srgbClr val="FFFFFF"/>
              </a:solidFill>
            </a:endParaRPr>
          </a:p>
        </p:txBody>
      </p:sp>
      <p:sp>
        <p:nvSpPr>
          <p:cNvPr id="10243" name="2 İçerik Yer Tutucusu"/>
          <p:cNvSpPr>
            <a:spLocks noGrp="1"/>
          </p:cNvSpPr>
          <p:nvPr>
            <p:ph idx="1"/>
          </p:nvPr>
        </p:nvSpPr>
        <p:spPr>
          <a:xfrm>
            <a:off x="406400" y="1899920"/>
            <a:ext cx="5698961" cy="4318000"/>
          </a:xfrm>
        </p:spPr>
        <p:txBody>
          <a:bodyPr>
            <a:normAutofit/>
          </a:bodyPr>
          <a:lstStyle/>
          <a:p>
            <a:pPr>
              <a:defRPr/>
            </a:pPr>
            <a:endParaRPr lang="tr-TR" sz="1800" dirty="0">
              <a:solidFill>
                <a:srgbClr val="FFFFFF"/>
              </a:solidFill>
            </a:endParaRPr>
          </a:p>
          <a:p>
            <a:pPr>
              <a:defRPr/>
            </a:pPr>
            <a:r>
              <a:rPr lang="en-US" sz="2400" dirty="0">
                <a:solidFill>
                  <a:srgbClr val="FFFFFF"/>
                </a:solidFill>
              </a:rPr>
              <a:t>The SA node is located in the wall of the right atrium near the </a:t>
            </a:r>
            <a:r>
              <a:rPr lang="tr-TR" sz="2400" dirty="0" err="1">
                <a:solidFill>
                  <a:srgbClr val="FFFFFF"/>
                </a:solidFill>
              </a:rPr>
              <a:t>superior</a:t>
            </a:r>
            <a:r>
              <a:rPr lang="tr-TR" sz="2400" dirty="0">
                <a:solidFill>
                  <a:srgbClr val="FFFFFF"/>
                </a:solidFill>
              </a:rPr>
              <a:t> vena cava</a:t>
            </a:r>
            <a:r>
              <a:rPr lang="en-US" sz="2400" dirty="0">
                <a:solidFill>
                  <a:srgbClr val="FFFFFF"/>
                </a:solidFill>
              </a:rPr>
              <a:t>.</a:t>
            </a:r>
            <a:endParaRPr lang="tr-TR" sz="2400" dirty="0">
              <a:solidFill>
                <a:srgbClr val="FFFFFF"/>
              </a:solidFill>
            </a:endParaRPr>
          </a:p>
          <a:p>
            <a:pPr>
              <a:defRPr/>
            </a:pPr>
            <a:r>
              <a:rPr lang="en-US" sz="2400" dirty="0">
                <a:solidFill>
                  <a:srgbClr val="FFFFFF"/>
                </a:solidFill>
              </a:rPr>
              <a:t>The specialized muscle fibers that make up this structure are unique in that they can continually and rhythmically send impulses (signals to contract) without any stimulation from the nervous system</a:t>
            </a:r>
            <a:r>
              <a:rPr lang="tr-TR" sz="2400" dirty="0">
                <a:solidFill>
                  <a:srgbClr val="FFFFFF"/>
                </a:solidFill>
              </a:rPr>
              <a:t>.</a:t>
            </a:r>
          </a:p>
          <a:p>
            <a:pPr>
              <a:defRPr/>
            </a:pPr>
            <a:r>
              <a:rPr lang="en-US" sz="2400" dirty="0">
                <a:solidFill>
                  <a:srgbClr val="FFFFFF"/>
                </a:solidFill>
              </a:rPr>
              <a:t>This means that the SA node is said to be “ self exciting ”. This is also why the SA node is said to be the “ pacemaker ” of the heart</a:t>
            </a:r>
            <a:r>
              <a:rPr lang="tr-TR" sz="2400" dirty="0">
                <a:solidFill>
                  <a:srgbClr val="FFFFFF"/>
                </a:solidFill>
              </a:rPr>
              <a:t>.</a:t>
            </a:r>
            <a:endParaRPr lang="tr-TR" altLang="tr-TR" sz="2400" dirty="0">
              <a:solidFill>
                <a:srgbClr val="FFFFFF"/>
              </a:solidFill>
            </a:endParaRPr>
          </a:p>
        </p:txBody>
      </p:sp>
    </p:spTree>
    <p:extLst>
      <p:ext uri="{BB962C8B-B14F-4D97-AF65-F5344CB8AC3E}">
        <p14:creationId xmlns:p14="http://schemas.microsoft.com/office/powerpoint/2010/main" val="622774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37">
            <a:extLst>
              <a:ext uri="{FF2B5EF4-FFF2-40B4-BE49-F238E27FC236}">
                <a16:creationId xmlns:a16="http://schemas.microsoft.com/office/drawing/2014/main" id="{6FBDFA86-51D3-4729-B154-7969183728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85216" cy="6858000"/>
          </a:xfrm>
          <a:prstGeom prst="rect">
            <a:avLst/>
          </a:prstGeom>
          <a:solidFill>
            <a:srgbClr val="C16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a:extLst>
              <a:ext uri="{FF2B5EF4-FFF2-40B4-BE49-F238E27FC236}">
                <a16:creationId xmlns:a16="http://schemas.microsoft.com/office/drawing/2014/main" id="{CCB69FC5-058F-4175-BB72-5A7347A45136}"/>
              </a:ext>
            </a:extLst>
          </p:cNvPr>
          <p:cNvPicPr>
            <a:picLocks noChangeAspect="1"/>
          </p:cNvPicPr>
          <p:nvPr/>
        </p:nvPicPr>
        <p:blipFill>
          <a:blip r:embed="rId2"/>
          <a:stretch>
            <a:fillRect/>
          </a:stretch>
        </p:blipFill>
        <p:spPr>
          <a:xfrm>
            <a:off x="7544017" y="2095461"/>
            <a:ext cx="4007904" cy="2667077"/>
          </a:xfrm>
          <a:prstGeom prst="rect">
            <a:avLst/>
          </a:prstGeom>
        </p:spPr>
      </p:pic>
      <p:cxnSp>
        <p:nvCxnSpPr>
          <p:cNvPr id="10248" name="Straight Connector 139">
            <a:extLst>
              <a:ext uri="{FF2B5EF4-FFF2-40B4-BE49-F238E27FC236}">
                <a16:creationId xmlns:a16="http://schemas.microsoft.com/office/drawing/2014/main" id="{0F1CE7C6-BE91-42A7-9214-F33FD918C38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0242" name="1 Başlık"/>
          <p:cNvSpPr>
            <a:spLocks noGrp="1"/>
          </p:cNvSpPr>
          <p:nvPr>
            <p:ph type="title"/>
          </p:nvPr>
        </p:nvSpPr>
        <p:spPr>
          <a:xfrm>
            <a:off x="1024129" y="585216"/>
            <a:ext cx="5062511" cy="1499616"/>
          </a:xfrm>
        </p:spPr>
        <p:txBody>
          <a:bodyPr>
            <a:normAutofit/>
          </a:bodyPr>
          <a:lstStyle/>
          <a:p>
            <a:r>
              <a:rPr lang="en-US">
                <a:solidFill>
                  <a:srgbClr val="FFFFFF"/>
                </a:solidFill>
              </a:rPr>
              <a:t>The sinoatrial node</a:t>
            </a:r>
            <a:endParaRPr lang="tr-TR" altLang="tr-TR">
              <a:solidFill>
                <a:srgbClr val="FFFFFF"/>
              </a:solidFill>
            </a:endParaRPr>
          </a:p>
        </p:txBody>
      </p:sp>
      <p:sp>
        <p:nvSpPr>
          <p:cNvPr id="10243" name="2 İçerik Yer Tutucusu"/>
          <p:cNvSpPr>
            <a:spLocks noGrp="1"/>
          </p:cNvSpPr>
          <p:nvPr>
            <p:ph idx="1"/>
          </p:nvPr>
        </p:nvSpPr>
        <p:spPr>
          <a:xfrm>
            <a:off x="406400" y="1899920"/>
            <a:ext cx="5698961" cy="4318000"/>
          </a:xfrm>
        </p:spPr>
        <p:txBody>
          <a:bodyPr>
            <a:normAutofit/>
          </a:bodyPr>
          <a:lstStyle/>
          <a:p>
            <a:pPr>
              <a:defRPr/>
            </a:pPr>
            <a:endParaRPr lang="tr-TR" sz="1800" dirty="0">
              <a:solidFill>
                <a:srgbClr val="FFFFFF"/>
              </a:solidFill>
            </a:endParaRPr>
          </a:p>
          <a:p>
            <a:pPr>
              <a:defRPr/>
            </a:pPr>
            <a:r>
              <a:rPr lang="en-US" dirty="0">
                <a:solidFill>
                  <a:schemeClr val="bg1"/>
                </a:solidFill>
              </a:rPr>
              <a:t>When both the right and left atria are completely depolarized, they contract simultaneously. </a:t>
            </a:r>
            <a:endParaRPr lang="tr-TR" dirty="0">
              <a:solidFill>
                <a:schemeClr val="bg1"/>
              </a:solidFill>
            </a:endParaRPr>
          </a:p>
          <a:p>
            <a:pPr>
              <a:defRPr/>
            </a:pPr>
            <a:r>
              <a:rPr lang="en-US" dirty="0">
                <a:solidFill>
                  <a:schemeClr val="bg1"/>
                </a:solidFill>
              </a:rPr>
              <a:t>Impulses from the SA node are then conducted across the atria from right to left . </a:t>
            </a:r>
            <a:endParaRPr lang="tr-TR" dirty="0">
              <a:solidFill>
                <a:schemeClr val="bg1"/>
              </a:solidFill>
            </a:endParaRPr>
          </a:p>
          <a:p>
            <a:pPr>
              <a:defRPr/>
            </a:pPr>
            <a:r>
              <a:rPr lang="en-US" dirty="0">
                <a:solidFill>
                  <a:schemeClr val="bg1"/>
                </a:solidFill>
              </a:rPr>
              <a:t>The impulse does not however pass directly to the ventricles.</a:t>
            </a:r>
            <a:endParaRPr lang="tr-TR" altLang="tr-TR" sz="2400" dirty="0">
              <a:solidFill>
                <a:schemeClr val="bg1"/>
              </a:solidFill>
            </a:endParaRPr>
          </a:p>
        </p:txBody>
      </p:sp>
    </p:spTree>
    <p:extLst>
      <p:ext uri="{BB962C8B-B14F-4D97-AF65-F5344CB8AC3E}">
        <p14:creationId xmlns:p14="http://schemas.microsoft.com/office/powerpoint/2010/main" val="3077357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0" name="Rectangle 140">
            <a:extLst>
              <a:ext uri="{FF2B5EF4-FFF2-40B4-BE49-F238E27FC236}">
                <a16:creationId xmlns:a16="http://schemas.microsoft.com/office/drawing/2014/main" id="{CEB41C5C-0F34-4DDA-9D7C-5E717F35F6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ardiac conduction system ile ilgili görsel sonucu">
            <a:extLst>
              <a:ext uri="{FF2B5EF4-FFF2-40B4-BE49-F238E27FC236}">
                <a16:creationId xmlns:a16="http://schemas.microsoft.com/office/drawing/2014/main" id="{49AD37F7-98FD-4D1C-B8D5-10095D9A57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84632" y="1431224"/>
            <a:ext cx="5126736" cy="3840103"/>
          </a:xfrm>
          <a:prstGeom prst="rect">
            <a:avLst/>
          </a:prstGeom>
          <a:noFill/>
          <a:extLst>
            <a:ext uri="{909E8E84-426E-40DD-AFC4-6F175D3DCCD1}">
              <a14:hiddenFill xmlns:a14="http://schemas.microsoft.com/office/drawing/2010/main">
                <a:solidFill>
                  <a:srgbClr val="FFFFFF"/>
                </a:solidFill>
              </a14:hiddenFill>
            </a:ext>
          </a:extLst>
        </p:spPr>
      </p:pic>
      <p:sp>
        <p:nvSpPr>
          <p:cNvPr id="10242" name="1 Başlık"/>
          <p:cNvSpPr>
            <a:spLocks noGrp="1"/>
          </p:cNvSpPr>
          <p:nvPr>
            <p:ph type="title"/>
          </p:nvPr>
        </p:nvSpPr>
        <p:spPr>
          <a:xfrm>
            <a:off x="6392598" y="640263"/>
            <a:ext cx="5221266" cy="1344975"/>
          </a:xfrm>
        </p:spPr>
        <p:txBody>
          <a:bodyPr>
            <a:normAutofit/>
          </a:bodyPr>
          <a:lstStyle/>
          <a:p>
            <a:pPr algn="ctr"/>
            <a:r>
              <a:rPr lang="en-US" sz="4000"/>
              <a:t>The </a:t>
            </a:r>
            <a:r>
              <a:rPr lang="tr-TR" sz="4000"/>
              <a:t>AV</a:t>
            </a:r>
            <a:r>
              <a:rPr lang="en-US" sz="4000"/>
              <a:t> node</a:t>
            </a:r>
            <a:endParaRPr lang="tr-TR" altLang="tr-TR" sz="4000"/>
          </a:p>
        </p:txBody>
      </p:sp>
      <p:sp>
        <p:nvSpPr>
          <p:cNvPr id="10243" name="2 İçerik Yer Tutucusu"/>
          <p:cNvSpPr>
            <a:spLocks noGrp="1"/>
          </p:cNvSpPr>
          <p:nvPr>
            <p:ph idx="1"/>
          </p:nvPr>
        </p:nvSpPr>
        <p:spPr>
          <a:xfrm>
            <a:off x="6378374" y="1725523"/>
            <a:ext cx="5235490" cy="3773010"/>
          </a:xfrm>
        </p:spPr>
        <p:txBody>
          <a:bodyPr>
            <a:noAutofit/>
          </a:bodyPr>
          <a:lstStyle/>
          <a:p>
            <a:pPr>
              <a:defRPr/>
            </a:pPr>
            <a:r>
              <a:rPr lang="en-US" sz="2400" dirty="0"/>
              <a:t>As the atria depolarize, the impulse is picked up by another group of specialized muscle fibers called the atrioventricular node . </a:t>
            </a:r>
            <a:endParaRPr lang="tr-TR" sz="2400" dirty="0"/>
          </a:p>
          <a:p>
            <a:pPr>
              <a:defRPr/>
            </a:pPr>
            <a:r>
              <a:rPr lang="en-US" sz="2400" dirty="0"/>
              <a:t>The AV node is located in the floor of the right atrium next to the interatrial septum. </a:t>
            </a:r>
            <a:endParaRPr lang="tr-TR" sz="2400" dirty="0"/>
          </a:p>
          <a:p>
            <a:pPr>
              <a:defRPr/>
            </a:pPr>
            <a:r>
              <a:rPr lang="en-US" sz="2400" dirty="0"/>
              <a:t>This group of fibers is the only conduction pathway between the atria and ventricles. As the impulse is conducted through the AV node, its speed is reduced . </a:t>
            </a:r>
            <a:endParaRPr lang="tr-TR" sz="2400" dirty="0"/>
          </a:p>
          <a:p>
            <a:pPr>
              <a:defRPr/>
            </a:pPr>
            <a:r>
              <a:rPr lang="en-US" sz="2400" dirty="0"/>
              <a:t>This is due to the extremely small diameter of the conducting fibers.</a:t>
            </a:r>
            <a:endParaRPr lang="tr-TR" sz="2400" dirty="0"/>
          </a:p>
        </p:txBody>
      </p:sp>
    </p:spTree>
    <p:extLst>
      <p:ext uri="{BB962C8B-B14F-4D97-AF65-F5344CB8AC3E}">
        <p14:creationId xmlns:p14="http://schemas.microsoft.com/office/powerpoint/2010/main" val="411689826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kırpılmış</Template>
  <TotalTime>189</TotalTime>
  <Words>1046</Words>
  <Application>Microsoft Office PowerPoint</Application>
  <PresentationFormat>Geniş ekran</PresentationFormat>
  <Paragraphs>98</Paragraphs>
  <Slides>18</Slides>
  <Notes>7</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18</vt:i4>
      </vt:variant>
    </vt:vector>
  </HeadingPairs>
  <TitlesOfParts>
    <vt:vector size="24" baseType="lpstr">
      <vt:lpstr>Arial</vt:lpstr>
      <vt:lpstr>Arial Narrow</vt:lpstr>
      <vt:lpstr>Calibri</vt:lpstr>
      <vt:lpstr>Calibri Light</vt:lpstr>
      <vt:lpstr>Wingdings</vt:lpstr>
      <vt:lpstr>Office Teması</vt:lpstr>
      <vt:lpstr>Basic Principles of Bioelectrical Activity of Heart and Electrocardiography</vt:lpstr>
      <vt:lpstr>Anatomical Location</vt:lpstr>
      <vt:lpstr>Primary function of the Heart</vt:lpstr>
      <vt:lpstr>Layers of the Heart</vt:lpstr>
      <vt:lpstr>Chambers of the Heart</vt:lpstr>
      <vt:lpstr>Cardiac Conduction System</vt:lpstr>
      <vt:lpstr>The sinoatrial node</vt:lpstr>
      <vt:lpstr>The sinoatrial node</vt:lpstr>
      <vt:lpstr>The AV node</vt:lpstr>
      <vt:lpstr>The AV node</vt:lpstr>
      <vt:lpstr>The AV Bundle</vt:lpstr>
      <vt:lpstr>Purkinje Fibers</vt:lpstr>
      <vt:lpstr>What is an ECG?</vt:lpstr>
      <vt:lpstr>The Main Rule of ECG </vt:lpstr>
      <vt:lpstr>ECG Electrodes</vt:lpstr>
      <vt:lpstr>Einthoven Triangle - Leads</vt:lpstr>
      <vt:lpstr>Unipolar-Bipolar Leads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Fizyolab1</dc:creator>
  <cp:lastModifiedBy>Etkin</cp:lastModifiedBy>
  <cp:revision>24</cp:revision>
  <dcterms:created xsi:type="dcterms:W3CDTF">2017-11-03T09:33:25Z</dcterms:created>
  <dcterms:modified xsi:type="dcterms:W3CDTF">2020-11-06T09:21:47Z</dcterms:modified>
</cp:coreProperties>
</file>