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6EC9063-5EB6-4314-8D67-AD212E77715F}"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sp>
        <p:nvSpPr>
          <p:cNvPr id="11" name="Title 10"/>
          <p:cNvSpPr>
            <a:spLocks noGrp="1"/>
          </p:cNvSpPr>
          <p:nvPr>
            <p:ph type="title"/>
          </p:nvPr>
        </p:nvSpPr>
        <p:spPr/>
        <p:txBody>
          <a:bodyPr/>
          <a:lstStyle/>
          <a:p>
            <a:r>
              <a:rPr lang="tr-TR"/>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9CBC239-9D5F-40F0-AC88-94FD88D55582}" type="datetimeFigureOut">
              <a:rPr lang="tr-TR" smtClean="0"/>
              <a:t>26.02.2023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CBC239-9D5F-40F0-AC88-94FD88D55582}" type="datetimeFigureOut">
              <a:rPr lang="tr-TR" smtClean="0"/>
              <a:t>26.02.2023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6EC9063-5EB6-4314-8D67-AD212E77715F}"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9CBC239-9D5F-40F0-AC88-94FD88D55582}" type="datetimeFigureOut">
              <a:rPr lang="tr-TR" smtClean="0"/>
              <a:t>26.02.2023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6EC9063-5EB6-4314-8D67-AD212E77715F}"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CBC239-9D5F-40F0-AC88-94FD88D55582}" type="datetimeFigureOut">
              <a:rPr lang="tr-TR" smtClean="0"/>
              <a:t>26.02.2023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9CBC239-9D5F-40F0-AC88-94FD88D55582}" type="datetimeFigureOut">
              <a:rPr lang="tr-TR" smtClean="0"/>
              <a:t>26.02.2023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9CBC239-9D5F-40F0-AC88-94FD88D55582}" type="datetimeFigureOut">
              <a:rPr lang="tr-TR" smtClean="0"/>
              <a:t>26.02.2023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D9CBC239-9D5F-40F0-AC88-94FD88D55582}" type="datetimeFigureOut">
              <a:rPr lang="tr-TR" smtClean="0"/>
              <a:t>26.02.2023</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6EC9063-5EB6-4314-8D67-AD212E77715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ybssoftware.files.wordpress.com/2011/03/is_analizi_ybssoftware.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ybssoftware.files.wordpress.com/2011/03/is_analizi_ybssoftware.pdf" TargetMode="External"/><Relationship Id="rId2" Type="http://schemas.openxmlformats.org/officeDocument/2006/relationships/hyperlink" Target="https://dergipark.org.tr/tr/download/article-file/21930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95536" y="1387737"/>
            <a:ext cx="8280920" cy="1731982"/>
          </a:xfrm>
        </p:spPr>
        <p:txBody>
          <a:bodyPr>
            <a:normAutofit/>
          </a:bodyPr>
          <a:lstStyle/>
          <a:p>
            <a:r>
              <a:rPr lang="tr-TR" sz="6000" dirty="0">
                <a:solidFill>
                  <a:srgbClr val="FF0000"/>
                </a:solidFill>
                <a:latin typeface="Times New Roman" panose="02020603050405020304" pitchFamily="18" charset="0"/>
                <a:cs typeface="Times New Roman" panose="02020603050405020304" pitchFamily="18" charset="0"/>
              </a:rPr>
              <a:t>İş Analizi</a:t>
            </a:r>
          </a:p>
        </p:txBody>
      </p:sp>
      <p:sp>
        <p:nvSpPr>
          <p:cNvPr id="4" name="Metin kutusu 3"/>
          <p:cNvSpPr txBox="1"/>
          <p:nvPr/>
        </p:nvSpPr>
        <p:spPr>
          <a:xfrm>
            <a:off x="3491880" y="4156153"/>
            <a:ext cx="5184576" cy="461665"/>
          </a:xfrm>
          <a:prstGeom prst="rect">
            <a:avLst/>
          </a:prstGeom>
          <a:noFill/>
        </p:spPr>
        <p:txBody>
          <a:bodyPr wrap="square" rtlCol="0">
            <a:spAutoFit/>
          </a:bodyPr>
          <a:lstStyle/>
          <a:p>
            <a:r>
              <a:rPr lang="tr-TR" sz="2400" dirty="0"/>
              <a:t>Dr. Muhammed Mustafa Güldür</a:t>
            </a:r>
          </a:p>
        </p:txBody>
      </p:sp>
    </p:spTree>
    <p:extLst>
      <p:ext uri="{BB962C8B-B14F-4D97-AF65-F5344CB8AC3E}">
        <p14:creationId xmlns:p14="http://schemas.microsoft.com/office/powerpoint/2010/main" val="77749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158AADC3-8CEC-4C4E-B1D5-BDD9F56B4059}"/>
              </a:ext>
            </a:extLst>
          </p:cNvPr>
          <p:cNvSpPr>
            <a:spLocks noGrp="1"/>
          </p:cNvSpPr>
          <p:nvPr>
            <p:ph idx="1"/>
          </p:nvPr>
        </p:nvSpPr>
        <p:spPr/>
        <p:txBody>
          <a:bodyPr>
            <a:normAutofit fontScale="85000" lnSpcReduction="10000"/>
          </a:bodyPr>
          <a:lstStyle/>
          <a:p>
            <a:pPr algn="just"/>
            <a:r>
              <a:rPr lang="tr-TR" dirty="0"/>
              <a:t>İş analizi çalışmaları, uzun yıllardan bu yana farklı yönetim yaklaşımları içerisinde çalışma sistemleri ile ilgili olarak daha fazla ya da daha farklı bilgi toplayarak uygulanan bir gelişme göstermiştir. Başlangıç dönemlerinde (1880-1940) gerçekleştirilen uygulamalarda, mevcut işin analizine odaklanma söz konusuydu. Neticede, mevcut işlerin analizi, hareket ekonomisi prensipleri gibi çalışma sistemleri ile ilgili prensip ve yasaların gelişimine neden olmuştur. İş analizi ile ilgili son yaklaşımlar, geleceğin ideal çalışma sistemlerinin oluşturulması ve geliştirilmesi için, geçmişteki araştırmaların sonuçlarını kullanmaya dayandırılmaktadır. Günümüzde, yürütülen modern iş analizi yaklaşımı, özellikle, "iş tasarımı" amaçlı olarak yürütülmektedir(</a:t>
            </a:r>
            <a:r>
              <a:rPr lang="tr-TR" dirty="0" err="1"/>
              <a:t>Akoğlan</a:t>
            </a:r>
            <a:r>
              <a:rPr lang="tr-TR" dirty="0"/>
              <a:t> 2001).</a:t>
            </a:r>
          </a:p>
        </p:txBody>
      </p:sp>
      <p:sp>
        <p:nvSpPr>
          <p:cNvPr id="3" name="Başlık 2">
            <a:extLst>
              <a:ext uri="{FF2B5EF4-FFF2-40B4-BE49-F238E27FC236}">
                <a16:creationId xmlns:a16="http://schemas.microsoft.com/office/drawing/2014/main" id="{F3E0D888-1890-4A68-B62A-2B182B61E1B3}"/>
              </a:ext>
            </a:extLst>
          </p:cNvPr>
          <p:cNvSpPr>
            <a:spLocks noGrp="1"/>
          </p:cNvSpPr>
          <p:nvPr>
            <p:ph type="title"/>
          </p:nvPr>
        </p:nvSpPr>
        <p:spPr/>
        <p:txBody>
          <a:bodyPr/>
          <a:lstStyle/>
          <a:p>
            <a:r>
              <a:rPr lang="tr-TR" sz="4000" dirty="0"/>
              <a:t>İş Analizi Yönetim ve Yaklaşımları</a:t>
            </a:r>
          </a:p>
        </p:txBody>
      </p:sp>
    </p:spTree>
    <p:extLst>
      <p:ext uri="{BB962C8B-B14F-4D97-AF65-F5344CB8AC3E}">
        <p14:creationId xmlns:p14="http://schemas.microsoft.com/office/powerpoint/2010/main" val="3501692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CE8B79BD-B363-4CE8-9B29-3AAF2B4746E9}"/>
              </a:ext>
            </a:extLst>
          </p:cNvPr>
          <p:cNvSpPr>
            <a:spLocks noGrp="1"/>
          </p:cNvSpPr>
          <p:nvPr>
            <p:ph idx="1"/>
          </p:nvPr>
        </p:nvSpPr>
        <p:spPr/>
        <p:txBody>
          <a:bodyPr>
            <a:normAutofit/>
          </a:bodyPr>
          <a:lstStyle/>
          <a:p>
            <a:pPr algn="just"/>
            <a:r>
              <a:rPr lang="tr-TR" sz="4000" dirty="0"/>
              <a:t>İş Analizi Programlarında Görev Alacak Kişiler</a:t>
            </a:r>
          </a:p>
          <a:p>
            <a:pPr algn="just"/>
            <a:r>
              <a:rPr lang="tr-TR" sz="4000" dirty="0"/>
              <a:t>İş Analistlerinin Seçimi</a:t>
            </a:r>
          </a:p>
          <a:p>
            <a:pPr algn="just"/>
            <a:r>
              <a:rPr lang="tr-TR" sz="4000" dirty="0"/>
              <a:t>İş Analizlerinin Geçerlilik ve Güvenilirliği</a:t>
            </a:r>
          </a:p>
        </p:txBody>
      </p:sp>
      <p:sp>
        <p:nvSpPr>
          <p:cNvPr id="3" name="Başlık 2">
            <a:extLst>
              <a:ext uri="{FF2B5EF4-FFF2-40B4-BE49-F238E27FC236}">
                <a16:creationId xmlns:a16="http://schemas.microsoft.com/office/drawing/2014/main" id="{EAC0C7A1-EBCC-4783-A43A-368D42577A8A}"/>
              </a:ext>
            </a:extLst>
          </p:cNvPr>
          <p:cNvSpPr>
            <a:spLocks noGrp="1"/>
          </p:cNvSpPr>
          <p:nvPr>
            <p:ph type="title"/>
          </p:nvPr>
        </p:nvSpPr>
        <p:spPr/>
        <p:txBody>
          <a:bodyPr/>
          <a:lstStyle/>
          <a:p>
            <a:r>
              <a:rPr lang="tr-TR" sz="2800" dirty="0"/>
              <a:t>İş Analizi Programlarının Yürütülmesinde Dikkat Edilecek Hususlar</a:t>
            </a:r>
          </a:p>
        </p:txBody>
      </p:sp>
    </p:spTree>
    <p:extLst>
      <p:ext uri="{BB962C8B-B14F-4D97-AF65-F5344CB8AC3E}">
        <p14:creationId xmlns:p14="http://schemas.microsoft.com/office/powerpoint/2010/main" val="3377336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C4881E4D-4F4D-4B7C-924A-5CCDEB3DDFF9}"/>
              </a:ext>
            </a:extLst>
          </p:cNvPr>
          <p:cNvSpPr>
            <a:spLocks noGrp="1"/>
          </p:cNvSpPr>
          <p:nvPr>
            <p:ph idx="1"/>
          </p:nvPr>
        </p:nvSpPr>
        <p:spPr/>
        <p:txBody>
          <a:bodyPr/>
          <a:lstStyle/>
          <a:p>
            <a:pPr marL="0" indent="0">
              <a:buNone/>
            </a:pPr>
            <a:r>
              <a:rPr lang="tr-TR" dirty="0">
                <a:hlinkClick r:id="rId2"/>
              </a:rPr>
              <a:t>https://ybssoftware.files.wordpress.com/2011/03/is_analizi_ybssoftware</a:t>
            </a:r>
            <a:r>
              <a:rPr lang="tr-TR">
                <a:hlinkClick r:id="rId2"/>
              </a:rPr>
              <a:t>.pdf</a:t>
            </a:r>
            <a:endParaRPr lang="tr-TR"/>
          </a:p>
          <a:p>
            <a:pPr marL="0" indent="0">
              <a:buNone/>
            </a:pPr>
            <a:endParaRPr lang="tr-TR" dirty="0"/>
          </a:p>
        </p:txBody>
      </p:sp>
      <p:sp>
        <p:nvSpPr>
          <p:cNvPr id="3" name="Başlık 2">
            <a:extLst>
              <a:ext uri="{FF2B5EF4-FFF2-40B4-BE49-F238E27FC236}">
                <a16:creationId xmlns:a16="http://schemas.microsoft.com/office/drawing/2014/main" id="{F88DB498-1608-4E4A-99CA-63B4B6979D93}"/>
              </a:ext>
            </a:extLst>
          </p:cNvPr>
          <p:cNvSpPr>
            <a:spLocks noGrp="1"/>
          </p:cNvSpPr>
          <p:nvPr>
            <p:ph type="title"/>
          </p:nvPr>
        </p:nvSpPr>
        <p:spPr/>
        <p:txBody>
          <a:bodyPr/>
          <a:lstStyle/>
          <a:p>
            <a:r>
              <a:rPr lang="tr-TR" sz="4000" dirty="0"/>
              <a:t>İş Analiz Soru Formu Örnekleri</a:t>
            </a:r>
          </a:p>
        </p:txBody>
      </p:sp>
    </p:spTree>
    <p:extLst>
      <p:ext uri="{BB962C8B-B14F-4D97-AF65-F5344CB8AC3E}">
        <p14:creationId xmlns:p14="http://schemas.microsoft.com/office/powerpoint/2010/main" val="1141247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2BC3569-5778-4B8E-B4EB-C768E147A0EE}"/>
              </a:ext>
            </a:extLst>
          </p:cNvPr>
          <p:cNvSpPr>
            <a:spLocks noGrp="1"/>
          </p:cNvSpPr>
          <p:nvPr>
            <p:ph idx="1"/>
          </p:nvPr>
        </p:nvSpPr>
        <p:spPr/>
        <p:txBody>
          <a:bodyPr>
            <a:noAutofit/>
          </a:bodyPr>
          <a:lstStyle/>
          <a:p>
            <a:pPr algn="just"/>
            <a:r>
              <a:rPr lang="tr-TR" sz="3200" dirty="0"/>
              <a:t>Verimliliği artırmak amacıyla işi yapacak kişinin gereksinimlerini göz önünde bulundurarak işin en iyi yapılış biçimi ve tamamlama süresini saptamak için iş sistemleri üzerinde yapılan çalışmalara iş etüdü denir</a:t>
            </a:r>
          </a:p>
        </p:txBody>
      </p:sp>
      <p:sp>
        <p:nvSpPr>
          <p:cNvPr id="3" name="Başlık 2">
            <a:extLst>
              <a:ext uri="{FF2B5EF4-FFF2-40B4-BE49-F238E27FC236}">
                <a16:creationId xmlns:a16="http://schemas.microsoft.com/office/drawing/2014/main" id="{3232AE76-E33F-4535-9D42-ADC91C53683B}"/>
              </a:ext>
            </a:extLst>
          </p:cNvPr>
          <p:cNvSpPr>
            <a:spLocks noGrp="1"/>
          </p:cNvSpPr>
          <p:nvPr>
            <p:ph type="title"/>
          </p:nvPr>
        </p:nvSpPr>
        <p:spPr/>
        <p:txBody>
          <a:bodyPr/>
          <a:lstStyle/>
          <a:p>
            <a:r>
              <a:rPr lang="tr-TR" dirty="0"/>
              <a:t>İş </a:t>
            </a:r>
            <a:r>
              <a:rPr lang="tr-TR" dirty="0" err="1"/>
              <a:t>Edüdü</a:t>
            </a:r>
            <a:endParaRPr lang="tr-TR" dirty="0"/>
          </a:p>
        </p:txBody>
      </p:sp>
    </p:spTree>
    <p:extLst>
      <p:ext uri="{BB962C8B-B14F-4D97-AF65-F5344CB8AC3E}">
        <p14:creationId xmlns:p14="http://schemas.microsoft.com/office/powerpoint/2010/main" val="3807142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076BE9E1-B1AD-4A68-9260-750E3A1B2680}"/>
              </a:ext>
            </a:extLst>
          </p:cNvPr>
          <p:cNvSpPr>
            <a:spLocks noGrp="1"/>
          </p:cNvSpPr>
          <p:nvPr>
            <p:ph idx="1"/>
          </p:nvPr>
        </p:nvSpPr>
        <p:spPr/>
        <p:txBody>
          <a:bodyPr>
            <a:noAutofit/>
          </a:bodyPr>
          <a:lstStyle/>
          <a:p>
            <a:r>
              <a:rPr lang="tr-TR" sz="3200" dirty="0"/>
              <a:t>İşi Basitleştirme</a:t>
            </a:r>
          </a:p>
          <a:p>
            <a:r>
              <a:rPr lang="tr-TR" sz="3200" dirty="0"/>
              <a:t>İş Rotasyonu</a:t>
            </a:r>
          </a:p>
          <a:p>
            <a:r>
              <a:rPr lang="tr-TR" sz="3200" dirty="0"/>
              <a:t>İş Genişletme</a:t>
            </a:r>
          </a:p>
          <a:p>
            <a:r>
              <a:rPr lang="tr-TR" sz="3200" dirty="0"/>
              <a:t>İş Zenginleştirme</a:t>
            </a:r>
          </a:p>
          <a:p>
            <a:r>
              <a:rPr lang="tr-TR" sz="3200" dirty="0"/>
              <a:t>Kalite Çemberi</a:t>
            </a:r>
          </a:p>
          <a:p>
            <a:r>
              <a:rPr lang="tr-TR" sz="3200" dirty="0"/>
              <a:t>Süreç Yenileme</a:t>
            </a:r>
          </a:p>
          <a:p>
            <a:r>
              <a:rPr lang="tr-TR" sz="3200" dirty="0"/>
              <a:t> Öğrenen Bürokrasiler</a:t>
            </a:r>
          </a:p>
          <a:p>
            <a:endParaRPr lang="tr-TR" sz="3200" dirty="0"/>
          </a:p>
        </p:txBody>
      </p:sp>
      <p:sp>
        <p:nvSpPr>
          <p:cNvPr id="3" name="Başlık 2">
            <a:extLst>
              <a:ext uri="{FF2B5EF4-FFF2-40B4-BE49-F238E27FC236}">
                <a16:creationId xmlns:a16="http://schemas.microsoft.com/office/drawing/2014/main" id="{3F5EBD10-29CB-4337-AA39-69DBA7329B91}"/>
              </a:ext>
            </a:extLst>
          </p:cNvPr>
          <p:cNvSpPr>
            <a:spLocks noGrp="1"/>
          </p:cNvSpPr>
          <p:nvPr>
            <p:ph type="title"/>
          </p:nvPr>
        </p:nvSpPr>
        <p:spPr/>
        <p:txBody>
          <a:bodyPr/>
          <a:lstStyle/>
          <a:p>
            <a:r>
              <a:rPr lang="tr-TR" sz="4000" dirty="0"/>
              <a:t>İş Tasarımı</a:t>
            </a:r>
          </a:p>
        </p:txBody>
      </p:sp>
    </p:spTree>
    <p:extLst>
      <p:ext uri="{BB962C8B-B14F-4D97-AF65-F5344CB8AC3E}">
        <p14:creationId xmlns:p14="http://schemas.microsoft.com/office/powerpoint/2010/main" val="158096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9762A237-72CF-4F7C-A484-6325E40D3066}"/>
              </a:ext>
            </a:extLst>
          </p:cNvPr>
          <p:cNvSpPr>
            <a:spLocks noGrp="1"/>
          </p:cNvSpPr>
          <p:nvPr>
            <p:ph idx="1"/>
          </p:nvPr>
        </p:nvSpPr>
        <p:spPr/>
        <p:txBody>
          <a:bodyPr>
            <a:normAutofit fontScale="47500" lnSpcReduction="20000"/>
          </a:bodyPr>
          <a:lstStyle/>
          <a:p>
            <a:pPr algn="just"/>
            <a:r>
              <a:rPr lang="tr-TR" sz="4000" dirty="0"/>
              <a:t>Ayan, F. “İnsan Kaynakları Yönetimi” Atlantis Yayınevi, İzmir, 314 s, (2016).</a:t>
            </a:r>
          </a:p>
          <a:p>
            <a:pPr algn="just"/>
            <a:endParaRPr lang="tr-TR" sz="4000" dirty="0"/>
          </a:p>
          <a:p>
            <a:pPr algn="just"/>
            <a:r>
              <a:rPr lang="tr-TR" sz="4000" dirty="0" err="1"/>
              <a:t>Akoğlan</a:t>
            </a:r>
            <a:r>
              <a:rPr lang="tr-TR" sz="4000" dirty="0"/>
              <a:t> M. (1991) "Verimlilik Aracı Olarak Hareket Etüdü ve Otel İşletmelerinde Kullanılması: Nevşehir Dedeman Otelinde Bir Uygulama", Yayınlanmamış Yüksek Lisans Tezi, Hacettepe Üniversitesi Sosyal Bilimler Enstitüsü Turizm İşletmeciliği Programı, Ankara</a:t>
            </a:r>
          </a:p>
          <a:p>
            <a:pPr algn="just"/>
            <a:endParaRPr lang="tr-TR" sz="4000" dirty="0"/>
          </a:p>
          <a:p>
            <a:pPr algn="just"/>
            <a:r>
              <a:rPr lang="tr-TR" sz="4000" dirty="0"/>
              <a:t>Çelikten, M. (2005). </a:t>
            </a:r>
            <a:r>
              <a:rPr lang="nb-NO" sz="4000" dirty="0"/>
              <a:t>Sosyal Bilimler Enstitüsü Dergisi Sayı : 18 Yıl : 2005/1 (127-135 s.)</a:t>
            </a:r>
            <a:endParaRPr lang="tr-TR" sz="4000" dirty="0"/>
          </a:p>
          <a:p>
            <a:pPr marL="0" indent="0" algn="just">
              <a:buNone/>
            </a:pPr>
            <a:r>
              <a:rPr lang="nb-NO" sz="4000" dirty="0"/>
              <a:t> </a:t>
            </a:r>
            <a:r>
              <a:rPr lang="nb-NO" sz="4000" dirty="0">
                <a:hlinkClick r:id="rId2"/>
              </a:rPr>
              <a:t>https://dergipark.org.tr/tr/download/article-file/219307</a:t>
            </a:r>
            <a:endParaRPr lang="tr-TR" sz="4000" dirty="0"/>
          </a:p>
          <a:p>
            <a:pPr marL="0" indent="0" algn="just">
              <a:buNone/>
            </a:pPr>
            <a:r>
              <a:rPr lang="tr-TR" sz="4000" dirty="0">
                <a:hlinkClick r:id="rId3"/>
              </a:rPr>
              <a:t>https://ybssoftware.files.wordpress.com/2011/03/is_analizi_ybssoftware.pdf</a:t>
            </a:r>
            <a:endParaRPr lang="tr-TR" sz="4000" dirty="0"/>
          </a:p>
          <a:p>
            <a:pPr marL="0" indent="0" algn="just">
              <a:buNone/>
            </a:pPr>
            <a:endParaRPr lang="tr-TR" sz="4000" dirty="0"/>
          </a:p>
        </p:txBody>
      </p:sp>
      <p:sp>
        <p:nvSpPr>
          <p:cNvPr id="3" name="Başlık 2">
            <a:extLst>
              <a:ext uri="{FF2B5EF4-FFF2-40B4-BE49-F238E27FC236}">
                <a16:creationId xmlns:a16="http://schemas.microsoft.com/office/drawing/2014/main" id="{A504EF4C-A46E-418D-9F1C-5F5D0FA64BAE}"/>
              </a:ext>
            </a:extLst>
          </p:cNvPr>
          <p:cNvSpPr>
            <a:spLocks noGrp="1"/>
          </p:cNvSpPr>
          <p:nvPr>
            <p:ph type="title"/>
          </p:nvPr>
        </p:nvSpPr>
        <p:spPr/>
        <p:txBody>
          <a:bodyPr/>
          <a:lstStyle/>
          <a:p>
            <a:r>
              <a:rPr lang="tr-TR" dirty="0"/>
              <a:t>Kaynaklar</a:t>
            </a:r>
          </a:p>
        </p:txBody>
      </p:sp>
    </p:spTree>
    <p:extLst>
      <p:ext uri="{BB962C8B-B14F-4D97-AF65-F5344CB8AC3E}">
        <p14:creationId xmlns:p14="http://schemas.microsoft.com/office/powerpoint/2010/main" val="4045852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36ED6538-550E-4033-B123-1CB9AA85EE1A}"/>
              </a:ext>
            </a:extLst>
          </p:cNvPr>
          <p:cNvSpPr>
            <a:spLocks noGrp="1"/>
          </p:cNvSpPr>
          <p:nvPr>
            <p:ph idx="1"/>
          </p:nvPr>
        </p:nvSpPr>
        <p:spPr/>
        <p:txBody>
          <a:bodyPr>
            <a:normAutofit fontScale="92500" lnSpcReduction="10000"/>
          </a:bodyPr>
          <a:lstStyle/>
          <a:p>
            <a:pPr marL="0" indent="0" algn="just">
              <a:buNone/>
            </a:pPr>
            <a:r>
              <a:rPr lang="tr-TR" dirty="0"/>
              <a:t>İş analizi, genelde meslekler hakkında bilgi toplama ve analiz etmenin sistemli bir yöntemi olarak tanımlanmaktadır. İş analizi; </a:t>
            </a:r>
            <a:r>
              <a:rPr lang="tr-TR" dirty="0" err="1"/>
              <a:t>işgören</a:t>
            </a:r>
            <a:r>
              <a:rPr lang="tr-TR" dirty="0"/>
              <a:t> seçme sistemleri, eğitim programları, performans yönetimi ve tazminat sistemlerini de içeren bir çok önemli insan kaynağı yönetim sistemlerini düzenlemektedir. İş analizi, seçme, eğitme, tazminat, performans değerlendirme ve ayırt edici kararlar vermede gereklidir. Bir iş analizi süreci bütün bu ihtiyaçlara karşılık verecek şekilde düzenlenmelidir. Ayrıca, bir iş analizi süreci iletişimi geliştirmeli, değişimi sağlamalı, gelişmiş insan kaynakları yönetimine katkıda bulunmalı ve etkili olmalıdır (Çelikten, 2005) </a:t>
            </a:r>
          </a:p>
        </p:txBody>
      </p:sp>
      <p:sp>
        <p:nvSpPr>
          <p:cNvPr id="3" name="Başlık 2">
            <a:extLst>
              <a:ext uri="{FF2B5EF4-FFF2-40B4-BE49-F238E27FC236}">
                <a16:creationId xmlns:a16="http://schemas.microsoft.com/office/drawing/2014/main" id="{C07083BF-EF94-4736-888F-937BA8CC17EB}"/>
              </a:ext>
            </a:extLst>
          </p:cNvPr>
          <p:cNvSpPr>
            <a:spLocks noGrp="1"/>
          </p:cNvSpPr>
          <p:nvPr>
            <p:ph type="title"/>
          </p:nvPr>
        </p:nvSpPr>
        <p:spPr/>
        <p:txBody>
          <a:bodyPr/>
          <a:lstStyle/>
          <a:p>
            <a:r>
              <a:rPr lang="tr-TR" dirty="0"/>
              <a:t>İş Analizi</a:t>
            </a:r>
          </a:p>
        </p:txBody>
      </p:sp>
    </p:spTree>
    <p:extLst>
      <p:ext uri="{BB962C8B-B14F-4D97-AF65-F5344CB8AC3E}">
        <p14:creationId xmlns:p14="http://schemas.microsoft.com/office/powerpoint/2010/main" val="245372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A385F489-0F60-4BEB-8965-3192E41B6159}"/>
              </a:ext>
            </a:extLst>
          </p:cNvPr>
          <p:cNvSpPr>
            <a:spLocks noGrp="1"/>
          </p:cNvSpPr>
          <p:nvPr>
            <p:ph idx="1"/>
          </p:nvPr>
        </p:nvSpPr>
        <p:spPr/>
        <p:txBody>
          <a:bodyPr>
            <a:normAutofit/>
          </a:bodyPr>
          <a:lstStyle/>
          <a:p>
            <a:pPr algn="just"/>
            <a:r>
              <a:rPr lang="tr-TR" sz="2800" dirty="0"/>
              <a:t>Örgüt yapısının oluşturulması sırasında alınan örgütsel kararlar için temel teşkil etme</a:t>
            </a:r>
          </a:p>
          <a:p>
            <a:pPr algn="just"/>
            <a:r>
              <a:rPr lang="tr-TR" sz="2800" dirty="0"/>
              <a:t>İş ve araç-gereç dizaynında yarar sağlama</a:t>
            </a:r>
          </a:p>
          <a:p>
            <a:pPr algn="just"/>
            <a:r>
              <a:rPr lang="tr-TR" sz="2800" dirty="0"/>
              <a:t>Personel seçiminde ölçüt oluşturma</a:t>
            </a:r>
          </a:p>
          <a:p>
            <a:pPr algn="just"/>
            <a:r>
              <a:rPr lang="tr-TR" sz="2800" dirty="0"/>
              <a:t>İş için personel programları düzenlenmesinde göz önüne alınacak bilgileri sağlama</a:t>
            </a:r>
          </a:p>
        </p:txBody>
      </p:sp>
      <p:sp>
        <p:nvSpPr>
          <p:cNvPr id="3" name="Başlık 2">
            <a:extLst>
              <a:ext uri="{FF2B5EF4-FFF2-40B4-BE49-F238E27FC236}">
                <a16:creationId xmlns:a16="http://schemas.microsoft.com/office/drawing/2014/main" id="{DFB326AD-45D5-41B7-9071-200A616DAFFD}"/>
              </a:ext>
            </a:extLst>
          </p:cNvPr>
          <p:cNvSpPr>
            <a:spLocks noGrp="1"/>
          </p:cNvSpPr>
          <p:nvPr>
            <p:ph type="title"/>
          </p:nvPr>
        </p:nvSpPr>
        <p:spPr/>
        <p:txBody>
          <a:bodyPr/>
          <a:lstStyle/>
          <a:p>
            <a:r>
              <a:rPr lang="tr-TR" dirty="0"/>
              <a:t>İş Analizinin İşlevleri</a:t>
            </a:r>
          </a:p>
        </p:txBody>
      </p:sp>
    </p:spTree>
    <p:extLst>
      <p:ext uri="{BB962C8B-B14F-4D97-AF65-F5344CB8AC3E}">
        <p14:creationId xmlns:p14="http://schemas.microsoft.com/office/powerpoint/2010/main" val="1223502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46DBF6A4-8A41-480B-85C4-CB37BE8FA72E}"/>
              </a:ext>
            </a:extLst>
          </p:cNvPr>
          <p:cNvSpPr>
            <a:spLocks noGrp="1"/>
          </p:cNvSpPr>
          <p:nvPr>
            <p:ph idx="1"/>
          </p:nvPr>
        </p:nvSpPr>
        <p:spPr/>
        <p:txBody>
          <a:bodyPr/>
          <a:lstStyle/>
          <a:p>
            <a:pPr algn="just"/>
            <a:r>
              <a:rPr lang="tr-TR" dirty="0"/>
              <a:t>Personel performansının değerlenmesi sürecinde kullanılma</a:t>
            </a:r>
          </a:p>
          <a:p>
            <a:pPr algn="just"/>
            <a:r>
              <a:rPr lang="tr-TR" dirty="0" err="1"/>
              <a:t>İçgücü</a:t>
            </a:r>
            <a:r>
              <a:rPr lang="tr-TR" dirty="0"/>
              <a:t> planlanması için gerekli işgücü niteliklerini ortaya koyma</a:t>
            </a:r>
          </a:p>
          <a:p>
            <a:pPr algn="just"/>
            <a:r>
              <a:rPr lang="tr-TR" dirty="0"/>
              <a:t>Personele yaptığı işin karşılığını adil biçimde verecek bir personel işine ilişkin yaşadığı belirsizlikleri azaltma</a:t>
            </a:r>
          </a:p>
          <a:p>
            <a:pPr algn="just"/>
            <a:endParaRPr lang="tr-TR" dirty="0"/>
          </a:p>
        </p:txBody>
      </p:sp>
    </p:spTree>
    <p:extLst>
      <p:ext uri="{BB962C8B-B14F-4D97-AF65-F5344CB8AC3E}">
        <p14:creationId xmlns:p14="http://schemas.microsoft.com/office/powerpoint/2010/main" val="3046113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id="{8CFA0E3F-9866-4A6A-AA7F-E4ED2E068635}"/>
              </a:ext>
            </a:extLst>
          </p:cNvPr>
          <p:cNvGraphicFramePr>
            <a:graphicFrameLocks noGrp="1"/>
          </p:cNvGraphicFramePr>
          <p:nvPr>
            <p:ph idx="1"/>
            <p:extLst>
              <p:ext uri="{D42A27DB-BD31-4B8C-83A1-F6EECF244321}">
                <p14:modId xmlns:p14="http://schemas.microsoft.com/office/powerpoint/2010/main" val="861620583"/>
              </p:ext>
            </p:extLst>
          </p:nvPr>
        </p:nvGraphicFramePr>
        <p:xfrm>
          <a:off x="698500" y="2247900"/>
          <a:ext cx="7746999" cy="2763520"/>
        </p:xfrm>
        <a:graphic>
          <a:graphicData uri="http://schemas.openxmlformats.org/drawingml/2006/table">
            <a:tbl>
              <a:tblPr firstRow="1" bandRow="1">
                <a:tableStyleId>{5C22544A-7EE6-4342-B048-85BDC9FD1C3A}</a:tableStyleId>
              </a:tblPr>
              <a:tblGrid>
                <a:gridCol w="2582333">
                  <a:extLst>
                    <a:ext uri="{9D8B030D-6E8A-4147-A177-3AD203B41FA5}">
                      <a16:colId xmlns:a16="http://schemas.microsoft.com/office/drawing/2014/main" val="1979411345"/>
                    </a:ext>
                  </a:extLst>
                </a:gridCol>
                <a:gridCol w="2582333">
                  <a:extLst>
                    <a:ext uri="{9D8B030D-6E8A-4147-A177-3AD203B41FA5}">
                      <a16:colId xmlns:a16="http://schemas.microsoft.com/office/drawing/2014/main" val="2157501114"/>
                    </a:ext>
                  </a:extLst>
                </a:gridCol>
                <a:gridCol w="2582333">
                  <a:extLst>
                    <a:ext uri="{9D8B030D-6E8A-4147-A177-3AD203B41FA5}">
                      <a16:colId xmlns:a16="http://schemas.microsoft.com/office/drawing/2014/main" val="2940499482"/>
                    </a:ext>
                  </a:extLst>
                </a:gridCol>
              </a:tblGrid>
              <a:tr h="370840">
                <a:tc rowSpan="6">
                  <a:txBody>
                    <a:bodyPr/>
                    <a:lstStyle/>
                    <a:p>
                      <a:pPr algn="ctr"/>
                      <a:endParaRPr lang="tr-TR" dirty="0"/>
                    </a:p>
                    <a:p>
                      <a:pPr algn="ctr"/>
                      <a:endParaRPr lang="tr-TR" dirty="0"/>
                    </a:p>
                    <a:p>
                      <a:pPr algn="ctr"/>
                      <a:endParaRPr lang="tr-TR" dirty="0"/>
                    </a:p>
                    <a:p>
                      <a:pPr algn="ctr"/>
                      <a:r>
                        <a:rPr lang="tr-TR" dirty="0"/>
                        <a:t>İş Analizi</a:t>
                      </a: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val="465509784"/>
                  </a:ext>
                </a:extLst>
              </a:tr>
              <a:tr h="370840">
                <a:tc vMerge="1">
                  <a:txBody>
                    <a:bodyPr/>
                    <a:lstStyle/>
                    <a:p>
                      <a:endParaRPr lang="tr-TR" dirty="0"/>
                    </a:p>
                  </a:txBody>
                  <a:tcPr/>
                </a:tc>
                <a:tc>
                  <a:txBody>
                    <a:bodyPr/>
                    <a:lstStyle/>
                    <a:p>
                      <a:r>
                        <a:rPr lang="tr-TR" dirty="0"/>
                        <a:t>İş Tanımları</a:t>
                      </a:r>
                    </a:p>
                  </a:txBody>
                  <a:tcPr/>
                </a:tc>
                <a:tc>
                  <a:txBody>
                    <a:bodyPr/>
                    <a:lstStyle/>
                    <a:p>
                      <a:r>
                        <a:rPr lang="tr-TR" dirty="0"/>
                        <a:t>Personel bulma ve işe alma</a:t>
                      </a:r>
                    </a:p>
                  </a:txBody>
                  <a:tcPr/>
                </a:tc>
                <a:extLst>
                  <a:ext uri="{0D108BD9-81ED-4DB2-BD59-A6C34878D82A}">
                    <a16:rowId xmlns:a16="http://schemas.microsoft.com/office/drawing/2014/main" val="1824756837"/>
                  </a:ext>
                </a:extLst>
              </a:tr>
              <a:tr h="370840">
                <a:tc vMerge="1">
                  <a:txBody>
                    <a:bodyPr/>
                    <a:lstStyle/>
                    <a:p>
                      <a:endParaRPr lang="tr-TR" dirty="0"/>
                    </a:p>
                  </a:txBody>
                  <a:tcPr/>
                </a:tc>
                <a:tc>
                  <a:txBody>
                    <a:bodyPr/>
                    <a:lstStyle/>
                    <a:p>
                      <a:r>
                        <a:rPr lang="tr-TR" dirty="0"/>
                        <a:t>İş Gerçekleri</a:t>
                      </a:r>
                    </a:p>
                  </a:txBody>
                  <a:tcPr/>
                </a:tc>
                <a:tc>
                  <a:txBody>
                    <a:bodyPr/>
                    <a:lstStyle/>
                    <a:p>
                      <a:r>
                        <a:rPr lang="tr-TR" dirty="0"/>
                        <a:t>Ücretlendirme</a:t>
                      </a:r>
                    </a:p>
                  </a:txBody>
                  <a:tcPr/>
                </a:tc>
                <a:extLst>
                  <a:ext uri="{0D108BD9-81ED-4DB2-BD59-A6C34878D82A}">
                    <a16:rowId xmlns:a16="http://schemas.microsoft.com/office/drawing/2014/main" val="1526001522"/>
                  </a:ext>
                </a:extLst>
              </a:tr>
              <a:tr h="370840">
                <a:tc vMerge="1">
                  <a:txBody>
                    <a:bodyPr/>
                    <a:lstStyle/>
                    <a:p>
                      <a:endParaRPr lang="tr-TR" dirty="0"/>
                    </a:p>
                  </a:txBody>
                  <a:tcPr/>
                </a:tc>
                <a:tc>
                  <a:txBody>
                    <a:bodyPr/>
                    <a:lstStyle/>
                    <a:p>
                      <a:r>
                        <a:rPr lang="tr-TR" dirty="0"/>
                        <a:t>İş Değerleme</a:t>
                      </a:r>
                    </a:p>
                  </a:txBody>
                  <a:tcPr/>
                </a:tc>
                <a:tc>
                  <a:txBody>
                    <a:bodyPr/>
                    <a:lstStyle/>
                    <a:p>
                      <a:r>
                        <a:rPr lang="tr-TR" dirty="0"/>
                        <a:t>Personel eğitimi ve geliştirme</a:t>
                      </a:r>
                    </a:p>
                  </a:txBody>
                  <a:tcPr/>
                </a:tc>
                <a:extLst>
                  <a:ext uri="{0D108BD9-81ED-4DB2-BD59-A6C34878D82A}">
                    <a16:rowId xmlns:a16="http://schemas.microsoft.com/office/drawing/2014/main" val="135914647"/>
                  </a:ext>
                </a:extLst>
              </a:tr>
              <a:tr h="370840">
                <a:tc vMerge="1">
                  <a:txBody>
                    <a:bodyPr/>
                    <a:lstStyle/>
                    <a:p>
                      <a:endParaRPr lang="tr-TR" dirty="0"/>
                    </a:p>
                  </a:txBody>
                  <a:tcPr/>
                </a:tc>
                <a:tc>
                  <a:txBody>
                    <a:bodyPr/>
                    <a:lstStyle/>
                    <a:p>
                      <a:r>
                        <a:rPr lang="tr-TR" dirty="0"/>
                        <a:t>Performans Ölçütleri</a:t>
                      </a:r>
                    </a:p>
                  </a:txBody>
                  <a:tcPr/>
                </a:tc>
                <a:tc>
                  <a:txBody>
                    <a:bodyPr/>
                    <a:lstStyle/>
                    <a:p>
                      <a:r>
                        <a:rPr lang="tr-TR" dirty="0"/>
                        <a:t>Eşit istihdam olanağı</a:t>
                      </a:r>
                    </a:p>
                  </a:txBody>
                  <a:tcPr/>
                </a:tc>
                <a:extLst>
                  <a:ext uri="{0D108BD9-81ED-4DB2-BD59-A6C34878D82A}">
                    <a16:rowId xmlns:a16="http://schemas.microsoft.com/office/drawing/2014/main" val="1242784229"/>
                  </a:ext>
                </a:extLst>
              </a:tr>
              <a:tr h="370840">
                <a:tc vMerge="1">
                  <a:txBody>
                    <a:bodyPr/>
                    <a:lstStyle/>
                    <a:p>
                      <a:endParaRPr lang="tr-TR" dirty="0"/>
                    </a:p>
                  </a:txBody>
                  <a:tcPr/>
                </a:tc>
                <a:tc>
                  <a:txBody>
                    <a:bodyPr/>
                    <a:lstStyle/>
                    <a:p>
                      <a:endParaRPr lang="tr-TR"/>
                    </a:p>
                  </a:txBody>
                  <a:tcPr/>
                </a:tc>
                <a:tc>
                  <a:txBody>
                    <a:bodyPr/>
                    <a:lstStyle/>
                    <a:p>
                      <a:r>
                        <a:rPr lang="tr-TR" dirty="0"/>
                        <a:t>Performans Değerleme</a:t>
                      </a:r>
                    </a:p>
                  </a:txBody>
                  <a:tcPr/>
                </a:tc>
                <a:extLst>
                  <a:ext uri="{0D108BD9-81ED-4DB2-BD59-A6C34878D82A}">
                    <a16:rowId xmlns:a16="http://schemas.microsoft.com/office/drawing/2014/main" val="2083091519"/>
                  </a:ext>
                </a:extLst>
              </a:tr>
            </a:tbl>
          </a:graphicData>
        </a:graphic>
      </p:graphicFrame>
    </p:spTree>
    <p:extLst>
      <p:ext uri="{BB962C8B-B14F-4D97-AF65-F5344CB8AC3E}">
        <p14:creationId xmlns:p14="http://schemas.microsoft.com/office/powerpoint/2010/main" val="2235117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F4B655F-D7CA-4FF4-95CC-A41952222513}"/>
              </a:ext>
            </a:extLst>
          </p:cNvPr>
          <p:cNvSpPr>
            <a:spLocks noGrp="1"/>
          </p:cNvSpPr>
          <p:nvPr>
            <p:ph idx="1"/>
          </p:nvPr>
        </p:nvSpPr>
        <p:spPr/>
        <p:txBody>
          <a:bodyPr>
            <a:normAutofit/>
          </a:bodyPr>
          <a:lstStyle/>
          <a:p>
            <a:r>
              <a:rPr lang="tr-TR" sz="3200" dirty="0"/>
              <a:t>Analiz edilecek işlerin belirlenmesi</a:t>
            </a:r>
          </a:p>
          <a:p>
            <a:r>
              <a:rPr lang="tr-TR" sz="3200" dirty="0"/>
              <a:t>İş analizi amacının saptanması</a:t>
            </a:r>
          </a:p>
          <a:p>
            <a:r>
              <a:rPr lang="tr-TR" sz="3200" dirty="0"/>
              <a:t>Analistlerin seçimi</a:t>
            </a:r>
          </a:p>
          <a:p>
            <a:r>
              <a:rPr lang="tr-TR" sz="3200" dirty="0"/>
              <a:t>Bilgi toplama yönteminin belirlenmesi</a:t>
            </a:r>
          </a:p>
          <a:p>
            <a:r>
              <a:rPr lang="tr-TR" sz="3200" dirty="0"/>
              <a:t>İhtiyaç duyulan bilginin   toplanması</a:t>
            </a:r>
          </a:p>
          <a:p>
            <a:r>
              <a:rPr lang="tr-TR" sz="3200" dirty="0"/>
              <a:t>Toplanan bilgilerin analizi</a:t>
            </a:r>
          </a:p>
        </p:txBody>
      </p:sp>
      <p:sp>
        <p:nvSpPr>
          <p:cNvPr id="3" name="Başlık 2">
            <a:extLst>
              <a:ext uri="{FF2B5EF4-FFF2-40B4-BE49-F238E27FC236}">
                <a16:creationId xmlns:a16="http://schemas.microsoft.com/office/drawing/2014/main" id="{52D2CB9D-BB3C-4D5E-8ABD-104C052809D4}"/>
              </a:ext>
            </a:extLst>
          </p:cNvPr>
          <p:cNvSpPr>
            <a:spLocks noGrp="1"/>
          </p:cNvSpPr>
          <p:nvPr>
            <p:ph type="title"/>
          </p:nvPr>
        </p:nvSpPr>
        <p:spPr/>
        <p:txBody>
          <a:bodyPr/>
          <a:lstStyle/>
          <a:p>
            <a:r>
              <a:rPr lang="tr-TR" dirty="0"/>
              <a:t>İş Analizi Süreci</a:t>
            </a:r>
          </a:p>
        </p:txBody>
      </p:sp>
    </p:spTree>
    <p:extLst>
      <p:ext uri="{BB962C8B-B14F-4D97-AF65-F5344CB8AC3E}">
        <p14:creationId xmlns:p14="http://schemas.microsoft.com/office/powerpoint/2010/main" val="1458592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331E533D-192F-4382-B695-829E9F5AD09B}"/>
              </a:ext>
            </a:extLst>
          </p:cNvPr>
          <p:cNvSpPr>
            <a:spLocks noGrp="1"/>
          </p:cNvSpPr>
          <p:nvPr>
            <p:ph idx="1"/>
          </p:nvPr>
        </p:nvSpPr>
        <p:spPr/>
        <p:txBody>
          <a:bodyPr>
            <a:normAutofit/>
          </a:bodyPr>
          <a:lstStyle/>
          <a:p>
            <a:r>
              <a:rPr lang="tr-TR" sz="4000" dirty="0"/>
              <a:t>Gözlem</a:t>
            </a:r>
          </a:p>
          <a:p>
            <a:r>
              <a:rPr lang="tr-TR" sz="4000" dirty="0"/>
              <a:t>Mülakat (Görüşme)</a:t>
            </a:r>
          </a:p>
          <a:p>
            <a:r>
              <a:rPr lang="tr-TR" sz="4000" dirty="0"/>
              <a:t>Serbest Mülakat</a:t>
            </a:r>
          </a:p>
          <a:p>
            <a:r>
              <a:rPr lang="tr-TR" sz="4000" dirty="0"/>
              <a:t>Yapılandırılmış Mülakat</a:t>
            </a:r>
          </a:p>
          <a:p>
            <a:r>
              <a:rPr lang="tr-TR" sz="4000" dirty="0"/>
              <a:t>Anket</a:t>
            </a:r>
          </a:p>
        </p:txBody>
      </p:sp>
      <p:sp>
        <p:nvSpPr>
          <p:cNvPr id="3" name="Başlık 2">
            <a:extLst>
              <a:ext uri="{FF2B5EF4-FFF2-40B4-BE49-F238E27FC236}">
                <a16:creationId xmlns:a16="http://schemas.microsoft.com/office/drawing/2014/main" id="{6F81F7C5-BE6B-478A-96E8-1A1AD3A53747}"/>
              </a:ext>
            </a:extLst>
          </p:cNvPr>
          <p:cNvSpPr>
            <a:spLocks noGrp="1"/>
          </p:cNvSpPr>
          <p:nvPr>
            <p:ph type="title"/>
          </p:nvPr>
        </p:nvSpPr>
        <p:spPr/>
        <p:txBody>
          <a:bodyPr/>
          <a:lstStyle/>
          <a:p>
            <a:r>
              <a:rPr lang="tr-TR" sz="3200" dirty="0"/>
              <a:t>İş Analizi İçin Bilgi Toplama Aşamasında Kullanılan Yöntemler</a:t>
            </a:r>
          </a:p>
        </p:txBody>
      </p:sp>
    </p:spTree>
    <p:extLst>
      <p:ext uri="{BB962C8B-B14F-4D97-AF65-F5344CB8AC3E}">
        <p14:creationId xmlns:p14="http://schemas.microsoft.com/office/powerpoint/2010/main" val="2329773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2158C2BE-D634-46A0-8F4E-20AC2D65F19A}"/>
              </a:ext>
            </a:extLst>
          </p:cNvPr>
          <p:cNvSpPr>
            <a:spLocks noGrp="1"/>
          </p:cNvSpPr>
          <p:nvPr>
            <p:ph idx="1"/>
          </p:nvPr>
        </p:nvSpPr>
        <p:spPr>
          <a:xfrm>
            <a:off x="699247" y="2248347"/>
            <a:ext cx="7745505" cy="3052861"/>
          </a:xfrm>
        </p:spPr>
        <p:txBody>
          <a:bodyPr>
            <a:normAutofit/>
          </a:bodyPr>
          <a:lstStyle/>
          <a:p>
            <a:r>
              <a:rPr lang="tr-TR" sz="4000" dirty="0"/>
              <a:t>İş Envanteri</a:t>
            </a:r>
          </a:p>
          <a:p>
            <a:r>
              <a:rPr lang="tr-TR" sz="4000" dirty="0"/>
              <a:t>Durum Analizi</a:t>
            </a:r>
          </a:p>
          <a:p>
            <a:r>
              <a:rPr lang="tr-TR" sz="4000" dirty="0"/>
              <a:t>Fonksiyonel İş Analizi</a:t>
            </a:r>
          </a:p>
          <a:p>
            <a:r>
              <a:rPr lang="tr-TR" sz="4000" dirty="0"/>
              <a:t>Kritik Olay Tekniği</a:t>
            </a:r>
          </a:p>
          <a:p>
            <a:endParaRPr lang="tr-TR" sz="4000" dirty="0"/>
          </a:p>
        </p:txBody>
      </p:sp>
      <p:sp>
        <p:nvSpPr>
          <p:cNvPr id="3" name="Başlık 2">
            <a:extLst>
              <a:ext uri="{FF2B5EF4-FFF2-40B4-BE49-F238E27FC236}">
                <a16:creationId xmlns:a16="http://schemas.microsoft.com/office/drawing/2014/main" id="{AB538C3C-71E3-4A87-8736-3EFC25C59B8E}"/>
              </a:ext>
            </a:extLst>
          </p:cNvPr>
          <p:cNvSpPr>
            <a:spLocks noGrp="1"/>
          </p:cNvSpPr>
          <p:nvPr>
            <p:ph type="title"/>
          </p:nvPr>
        </p:nvSpPr>
        <p:spPr/>
        <p:txBody>
          <a:bodyPr/>
          <a:lstStyle/>
          <a:p>
            <a:r>
              <a:rPr lang="tr-TR" dirty="0"/>
              <a:t>İş Analizi Teknikleri</a:t>
            </a:r>
          </a:p>
        </p:txBody>
      </p:sp>
    </p:spTree>
    <p:extLst>
      <p:ext uri="{BB962C8B-B14F-4D97-AF65-F5344CB8AC3E}">
        <p14:creationId xmlns:p14="http://schemas.microsoft.com/office/powerpoint/2010/main" val="2712218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E7CE82-9A65-4160-9AAA-B3D62B48ACAB}"/>
              </a:ext>
            </a:extLst>
          </p:cNvPr>
          <p:cNvSpPr>
            <a:spLocks noGrp="1"/>
          </p:cNvSpPr>
          <p:nvPr>
            <p:ph idx="1"/>
          </p:nvPr>
        </p:nvSpPr>
        <p:spPr/>
        <p:txBody>
          <a:bodyPr/>
          <a:lstStyle/>
          <a:p>
            <a:r>
              <a:rPr lang="tr-TR" dirty="0"/>
              <a:t>İş Tanımları ve İş Gerekleri</a:t>
            </a:r>
          </a:p>
          <a:p>
            <a:pPr lvl="1"/>
            <a:r>
              <a:rPr lang="tr-TR" dirty="0"/>
              <a:t>İş Gerekleri</a:t>
            </a:r>
          </a:p>
          <a:p>
            <a:pPr lvl="1"/>
            <a:r>
              <a:rPr lang="tr-TR" dirty="0"/>
              <a:t>İş Tanımları</a:t>
            </a:r>
          </a:p>
          <a:p>
            <a:pPr lvl="1"/>
            <a:r>
              <a:rPr lang="tr-TR" dirty="0"/>
              <a:t>İş Tanımlarının İçerdiği Bilgiler</a:t>
            </a:r>
          </a:p>
          <a:p>
            <a:pPr lvl="1"/>
            <a:r>
              <a:rPr lang="tr-TR" dirty="0"/>
              <a:t>İş Tanımlarının Hazırlanmasında Dikkat Edilecek Hususlar</a:t>
            </a:r>
          </a:p>
          <a:p>
            <a:pPr marL="411480" lvl="1" indent="0">
              <a:buNone/>
            </a:pPr>
            <a:endParaRPr lang="tr-TR" dirty="0"/>
          </a:p>
        </p:txBody>
      </p:sp>
      <p:sp>
        <p:nvSpPr>
          <p:cNvPr id="3" name="Başlık 2">
            <a:extLst>
              <a:ext uri="{FF2B5EF4-FFF2-40B4-BE49-F238E27FC236}">
                <a16:creationId xmlns:a16="http://schemas.microsoft.com/office/drawing/2014/main" id="{56A58CA6-D4E6-422B-83C9-1CBE1AC6003D}"/>
              </a:ext>
            </a:extLst>
          </p:cNvPr>
          <p:cNvSpPr>
            <a:spLocks noGrp="1"/>
          </p:cNvSpPr>
          <p:nvPr>
            <p:ph type="title"/>
          </p:nvPr>
        </p:nvSpPr>
        <p:spPr/>
        <p:txBody>
          <a:bodyPr/>
          <a:lstStyle/>
          <a:p>
            <a:r>
              <a:rPr lang="tr-TR" sz="4000" dirty="0"/>
              <a:t>İş Analizi Bilgilerinin Düzenlenmesi</a:t>
            </a:r>
          </a:p>
        </p:txBody>
      </p:sp>
    </p:spTree>
    <p:extLst>
      <p:ext uri="{BB962C8B-B14F-4D97-AF65-F5344CB8AC3E}">
        <p14:creationId xmlns:p14="http://schemas.microsoft.com/office/powerpoint/2010/main" val="342899890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455</TotalTime>
  <Words>593</Words>
  <Application>Microsoft Office PowerPoint</Application>
  <PresentationFormat>Ekran Gösterisi (4:3)</PresentationFormat>
  <Paragraphs>75</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Book Antiqua</vt:lpstr>
      <vt:lpstr>Times New Roman</vt:lpstr>
      <vt:lpstr>Wingdings</vt:lpstr>
      <vt:lpstr>Cilt</vt:lpstr>
      <vt:lpstr>İş Analizi</vt:lpstr>
      <vt:lpstr>İş Analizi</vt:lpstr>
      <vt:lpstr>İş Analizinin İşlevleri</vt:lpstr>
      <vt:lpstr>PowerPoint Sunusu</vt:lpstr>
      <vt:lpstr>PowerPoint Sunusu</vt:lpstr>
      <vt:lpstr>İş Analizi Süreci</vt:lpstr>
      <vt:lpstr>İş Analizi İçin Bilgi Toplama Aşamasında Kullanılan Yöntemler</vt:lpstr>
      <vt:lpstr>İş Analizi Teknikleri</vt:lpstr>
      <vt:lpstr>İş Analizi Bilgilerinin Düzenlenmesi</vt:lpstr>
      <vt:lpstr>İş Analizi Yönetim ve Yaklaşımları</vt:lpstr>
      <vt:lpstr>İş Analizi Programlarının Yürütülmesinde Dikkat Edilecek Hususlar</vt:lpstr>
      <vt:lpstr>İş Analiz Soru Formu Örnekleri</vt:lpstr>
      <vt:lpstr>İş Edüdü</vt:lpstr>
      <vt:lpstr>İş Tasarımı</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c:title>
  <dc:creator>hatice</dc:creator>
  <cp:lastModifiedBy>Muhammed.Mustafa.Guldur</cp:lastModifiedBy>
  <cp:revision>44</cp:revision>
  <dcterms:created xsi:type="dcterms:W3CDTF">2016-01-18T07:39:24Z</dcterms:created>
  <dcterms:modified xsi:type="dcterms:W3CDTF">2023-02-26T09:22:40Z</dcterms:modified>
</cp:coreProperties>
</file>