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91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59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09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7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80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822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3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48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13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92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25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F38F9-54E1-41B1-970F-D990A26B63AC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0014-645A-4EE9-A70B-931778DFD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09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Başlık"/>
          <p:cNvSpPr>
            <a:spLocks noGrp="1" noChangeArrowheads="1"/>
          </p:cNvSpPr>
          <p:nvPr>
            <p:ph type="title"/>
          </p:nvPr>
        </p:nvSpPr>
        <p:spPr>
          <a:xfrm>
            <a:off x="2711450" y="4048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  <p:sp>
        <p:nvSpPr>
          <p:cNvPr id="6861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8" y="1125538"/>
            <a:ext cx="6337300" cy="452596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sz="1900"/>
              <a:t>Age of </a:t>
            </a:r>
            <a:r>
              <a:rPr lang="tr-TR" altLang="tr-TR" sz="1900" b="1"/>
              <a:t>puberty</a:t>
            </a:r>
            <a:r>
              <a:rPr lang="tr-TR" altLang="tr-TR" sz="1900"/>
              <a:t> is </a:t>
            </a:r>
            <a:r>
              <a:rPr lang="tr-TR" altLang="tr-TR" sz="1900" b="1"/>
              <a:t>6-9 months </a:t>
            </a:r>
            <a:r>
              <a:rPr lang="tr-TR" altLang="tr-TR" sz="1900"/>
              <a:t>in sheep. </a:t>
            </a:r>
            <a:endParaRPr lang="tr-TR" altLang="tr-TR" sz="1900" b="1"/>
          </a:p>
          <a:p>
            <a:pPr algn="just"/>
            <a:r>
              <a:rPr lang="tr-TR" altLang="tr-TR" sz="1900"/>
              <a:t>Domestic breeds can be used for </a:t>
            </a:r>
            <a:r>
              <a:rPr lang="tr-TR" altLang="tr-TR" sz="1900" b="1"/>
              <a:t>breeding</a:t>
            </a:r>
            <a:r>
              <a:rPr lang="tr-TR" altLang="tr-TR" sz="1900"/>
              <a:t> starting from 7-15 months of age.</a:t>
            </a:r>
          </a:p>
          <a:p>
            <a:pPr algn="just"/>
            <a:r>
              <a:rPr lang="tr-TR" altLang="tr-TR" sz="1900"/>
              <a:t>In sheep, which are among the </a:t>
            </a:r>
            <a:r>
              <a:rPr lang="tr-TR" altLang="tr-TR" sz="1900" b="1"/>
              <a:t>seasonally polyestric </a:t>
            </a:r>
            <a:r>
              <a:rPr lang="tr-TR" altLang="tr-TR" sz="1900"/>
              <a:t>animals, the onset of sexual activity is related to </a:t>
            </a:r>
            <a:r>
              <a:rPr lang="tr-TR" altLang="tr-TR" sz="1900" b="1"/>
              <a:t>daylight length.</a:t>
            </a:r>
            <a:endParaRPr lang="tr-TR" altLang="tr-TR" sz="1900"/>
          </a:p>
          <a:p>
            <a:pPr algn="just"/>
            <a:r>
              <a:rPr lang="tr-TR" altLang="tr-TR" sz="1900"/>
              <a:t>The reduction of light exposure with the day length decrease results in increasing the </a:t>
            </a:r>
            <a:r>
              <a:rPr lang="tr-TR" altLang="tr-TR" sz="1900" b="1"/>
              <a:t>melatonin </a:t>
            </a:r>
            <a:r>
              <a:rPr lang="tr-TR" altLang="tr-TR" sz="1900"/>
              <a:t>release from the </a:t>
            </a:r>
            <a:r>
              <a:rPr lang="tr-TR" altLang="tr-TR" sz="1900" b="1"/>
              <a:t>pineal gland.</a:t>
            </a:r>
            <a:endParaRPr lang="tr-TR" altLang="tr-TR" sz="1900"/>
          </a:p>
          <a:p>
            <a:pPr algn="just"/>
            <a:r>
              <a:rPr lang="tr-TR" altLang="tr-TR" sz="1900"/>
              <a:t>Increase of blood melatonin level stimulates </a:t>
            </a:r>
            <a:r>
              <a:rPr lang="tr-TR" altLang="tr-TR" sz="1900" b="1"/>
              <a:t>GnRH </a:t>
            </a:r>
            <a:r>
              <a:rPr lang="tr-TR" altLang="tr-TR" sz="1900"/>
              <a:t>release from the hypothelamus and the increased GnRH release stimulates </a:t>
            </a:r>
            <a:r>
              <a:rPr lang="tr-TR" altLang="tr-TR" sz="1900" b="1"/>
              <a:t>FSH </a:t>
            </a:r>
            <a:r>
              <a:rPr lang="tr-TR" altLang="tr-TR" sz="1900"/>
              <a:t>release by affecting the frontal lobe of hypophysis.</a:t>
            </a:r>
          </a:p>
          <a:p>
            <a:pPr algn="just"/>
            <a:r>
              <a:rPr lang="tr-TR" altLang="tr-TR" sz="1900"/>
              <a:t>FSH travels to the ovaries through blood and initiates follicular developments.</a:t>
            </a:r>
          </a:p>
        </p:txBody>
      </p:sp>
    </p:spTree>
    <p:extLst>
      <p:ext uri="{BB962C8B-B14F-4D97-AF65-F5344CB8AC3E}">
        <p14:creationId xmlns:p14="http://schemas.microsoft.com/office/powerpoint/2010/main" val="285877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52701" y="1557338"/>
            <a:ext cx="56880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Sexual cycle in sheep: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(2-3 days)</a:t>
            </a:r>
          </a:p>
          <a:p>
            <a:pPr algn="just"/>
            <a:r>
              <a:rPr lang="tr-TR" altLang="tr-TR" smtClean="0"/>
              <a:t>Estrus           (30-36 hours)</a:t>
            </a:r>
          </a:p>
          <a:p>
            <a:pPr algn="just"/>
            <a:r>
              <a:rPr lang="tr-TR" altLang="tr-TR" smtClean="0"/>
              <a:t>Metaestrus  (2 days)</a:t>
            </a:r>
          </a:p>
          <a:p>
            <a:pPr algn="just"/>
            <a:r>
              <a:rPr lang="tr-TR" altLang="tr-TR" smtClean="0"/>
              <a:t>Diestrus        (10-12 days)</a:t>
            </a:r>
          </a:p>
          <a:p>
            <a:pPr algn="just"/>
            <a:r>
              <a:rPr lang="tr-TR" altLang="tr-TR" smtClean="0"/>
              <a:t>Anestrus       (seasonal) </a:t>
            </a:r>
          </a:p>
        </p:txBody>
      </p:sp>
      <p:sp>
        <p:nvSpPr>
          <p:cNvPr id="69635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3827768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38414" y="1711326"/>
            <a:ext cx="59261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Proestrus</a:t>
            </a:r>
            <a:endParaRPr lang="tr-TR" altLang="tr-TR" smtClean="0"/>
          </a:p>
          <a:p>
            <a:pPr algn="just"/>
            <a:r>
              <a:rPr lang="tr-TR" altLang="tr-TR" smtClean="0"/>
              <a:t>Lasts 2-3 days.</a:t>
            </a:r>
          </a:p>
          <a:p>
            <a:pPr algn="just"/>
            <a:r>
              <a:rPr lang="tr-TR" altLang="tr-TR" smtClean="0"/>
              <a:t>is faint.</a:t>
            </a:r>
          </a:p>
          <a:p>
            <a:pPr algn="just"/>
            <a:r>
              <a:rPr lang="tr-TR" altLang="tr-TR" smtClean="0"/>
              <a:t>Outer changes may not be observed.</a:t>
            </a:r>
          </a:p>
        </p:txBody>
      </p:sp>
      <p:sp>
        <p:nvSpPr>
          <p:cNvPr id="70659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300865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400"/>
              <a:t>    </a:t>
            </a:r>
            <a:r>
              <a:rPr lang="tr-TR" altLang="tr-TR" sz="2400" b="1"/>
              <a:t>E</a:t>
            </a:r>
            <a:r>
              <a:rPr lang="tr-TR" altLang="tr-TR" b="1" smtClean="0"/>
              <a:t>strus</a:t>
            </a:r>
          </a:p>
          <a:p>
            <a:pPr algn="just"/>
            <a:r>
              <a:rPr lang="tr-TR" altLang="tr-TR" sz="2200"/>
              <a:t>Lasts 30-36 hours (depending on ram effect, age and race of sheep, light exposure time)</a:t>
            </a:r>
          </a:p>
          <a:p>
            <a:pPr algn="just"/>
            <a:r>
              <a:rPr lang="tr-TR" altLang="tr-TR" sz="2200" b="1"/>
              <a:t>Ovulation</a:t>
            </a:r>
            <a:r>
              <a:rPr lang="tr-TR" altLang="tr-TR" sz="2200"/>
              <a:t> occurs closer to the end of estrus.</a:t>
            </a:r>
          </a:p>
          <a:p>
            <a:pPr algn="just"/>
            <a:r>
              <a:rPr lang="tr-TR" altLang="tr-TR" sz="2200"/>
              <a:t>Determining the sheep in estrus morning and evening with teaser rams is a necessity.</a:t>
            </a:r>
          </a:p>
          <a:p>
            <a:pPr algn="just"/>
            <a:r>
              <a:rPr lang="tr-TR" altLang="tr-TR" sz="2200"/>
              <a:t>Behaviour of sheep in estrus is evident when there is a ram and the distinct sign is smelling rams testicles.</a:t>
            </a:r>
            <a:endParaRPr lang="tr-TR" altLang="tr-TR" smtClean="0"/>
          </a:p>
        </p:txBody>
      </p:sp>
      <p:sp>
        <p:nvSpPr>
          <p:cNvPr id="71683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79926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063751" y="1484313"/>
            <a:ext cx="6335713" cy="4525962"/>
          </a:xfrm>
        </p:spPr>
        <p:txBody>
          <a:bodyPr/>
          <a:lstStyle/>
          <a:p>
            <a:pPr algn="just"/>
            <a:r>
              <a:rPr lang="tr-TR" altLang="tr-TR" sz="2200"/>
              <a:t>Detection of estrus by observation is not as easy as it is in cows.</a:t>
            </a:r>
          </a:p>
          <a:p>
            <a:pPr algn="just"/>
            <a:r>
              <a:rPr lang="tr-TR" altLang="tr-TR" sz="2200"/>
              <a:t>The most distinct sign of sheep in estrus; </a:t>
            </a:r>
            <a:r>
              <a:rPr lang="tr-TR" altLang="tr-TR" sz="2200" b="1"/>
              <a:t>smelling rams scrotum </a:t>
            </a:r>
            <a:r>
              <a:rPr lang="tr-TR" altLang="tr-TR" sz="2200"/>
              <a:t>and </a:t>
            </a:r>
            <a:r>
              <a:rPr lang="tr-TR" altLang="tr-TR" sz="2200" b="1"/>
              <a:t>standing in front of the ram.</a:t>
            </a:r>
          </a:p>
          <a:p>
            <a:pPr algn="just"/>
            <a:r>
              <a:rPr lang="tr-TR" altLang="tr-TR" sz="2200"/>
              <a:t>Other than these; restlessness,</a:t>
            </a:r>
            <a:r>
              <a:rPr lang="tr-TR" altLang="tr-TR" sz="2200" b="1"/>
              <a:t> tail wagging, vulvar swelling and edema, </a:t>
            </a:r>
            <a:r>
              <a:rPr lang="tr-TR" altLang="tr-TR" sz="2200"/>
              <a:t>open cervix and sometimes a cervical originated mucous discharge may be observed throughout estrus.</a:t>
            </a:r>
          </a:p>
          <a:p>
            <a:pPr algn="just"/>
            <a:r>
              <a:rPr lang="tr-TR" altLang="tr-TR" sz="2200"/>
              <a:t>Usage of </a:t>
            </a:r>
            <a:r>
              <a:rPr lang="tr-TR" altLang="tr-TR" sz="2200" b="1"/>
              <a:t>teaser ram </a:t>
            </a:r>
            <a:r>
              <a:rPr lang="tr-TR" altLang="tr-TR" sz="2200"/>
              <a:t>is needed for correct detection of estrus. </a:t>
            </a:r>
          </a:p>
        </p:txBody>
      </p:sp>
      <p:sp>
        <p:nvSpPr>
          <p:cNvPr id="72707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23203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28776"/>
            <a:ext cx="748982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Metaestrus</a:t>
            </a:r>
          </a:p>
          <a:p>
            <a:pPr algn="just"/>
            <a:r>
              <a:rPr lang="tr-TR" altLang="tr-TR" smtClean="0"/>
              <a:t>Lasts 2 days.</a:t>
            </a:r>
          </a:p>
          <a:p>
            <a:pPr algn="just"/>
            <a:r>
              <a:rPr lang="tr-TR" altLang="tr-TR" smtClean="0"/>
              <a:t>is considered to be the phase in which </a:t>
            </a:r>
            <a:r>
              <a:rPr lang="tr-TR" altLang="tr-TR" b="1" smtClean="0"/>
              <a:t>corpus luteum </a:t>
            </a:r>
            <a:r>
              <a:rPr lang="tr-TR" altLang="tr-TR" smtClean="0"/>
              <a:t>is formed. </a:t>
            </a:r>
            <a:endParaRPr lang="tr-TR" altLang="tr-TR" b="1" smtClean="0"/>
          </a:p>
          <a:p>
            <a:pPr algn="just"/>
            <a:r>
              <a:rPr lang="tr-TR" altLang="tr-TR" b="1" smtClean="0"/>
              <a:t>Corpus Luteum </a:t>
            </a:r>
            <a:r>
              <a:rPr lang="tr-TR" altLang="tr-TR" smtClean="0"/>
              <a:t>is active and </a:t>
            </a:r>
            <a:r>
              <a:rPr lang="tr-TR" altLang="tr-TR" b="1" smtClean="0"/>
              <a:t>progesterone</a:t>
            </a:r>
            <a:r>
              <a:rPr lang="tr-TR" altLang="tr-TR" smtClean="0"/>
              <a:t> release is initiated.</a:t>
            </a:r>
          </a:p>
        </p:txBody>
      </p:sp>
      <p:sp>
        <p:nvSpPr>
          <p:cNvPr id="73731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218736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Diestrus</a:t>
            </a:r>
          </a:p>
          <a:p>
            <a:pPr algn="just"/>
            <a:r>
              <a:rPr lang="tr-TR" altLang="tr-TR" sz="2200"/>
              <a:t>is the longest phase of the cycle and lasts </a:t>
            </a:r>
            <a:r>
              <a:rPr lang="tr-TR" altLang="tr-TR" sz="2200" b="1"/>
              <a:t>10-12 days.</a:t>
            </a:r>
            <a:endParaRPr lang="tr-TR" altLang="tr-TR" sz="2200"/>
          </a:p>
          <a:p>
            <a:pPr algn="just"/>
            <a:r>
              <a:rPr lang="tr-TR" altLang="tr-TR" sz="2200"/>
              <a:t>With the effect of </a:t>
            </a:r>
            <a:r>
              <a:rPr lang="tr-TR" altLang="tr-TR" sz="2200" b="1"/>
              <a:t>progesterone </a:t>
            </a:r>
            <a:r>
              <a:rPr lang="tr-TR" altLang="tr-TR" sz="2200"/>
              <a:t>secreted from </a:t>
            </a:r>
            <a:r>
              <a:rPr lang="tr-TR" altLang="tr-TR" sz="2200" b="1"/>
              <a:t>Corpus Luteum uterine milk </a:t>
            </a:r>
            <a:r>
              <a:rPr lang="tr-TR" altLang="tr-TR" sz="2200"/>
              <a:t>is secreted from the uterine glands and it prepares the uterus for gestation.</a:t>
            </a:r>
          </a:p>
          <a:p>
            <a:pPr algn="just"/>
            <a:r>
              <a:rPr lang="tr-TR" altLang="tr-TR" sz="2200"/>
              <a:t>If there a viable embryo does not exist by day 13, </a:t>
            </a:r>
            <a:r>
              <a:rPr lang="tr-TR" altLang="tr-TR" sz="2200" b="1"/>
              <a:t>corpus luteum </a:t>
            </a:r>
            <a:r>
              <a:rPr lang="tr-TR" altLang="tr-TR" sz="2200"/>
              <a:t>begins regressing with the effect of </a:t>
            </a:r>
            <a:r>
              <a:rPr lang="tr-TR" altLang="tr-TR" sz="2200" b="1"/>
              <a:t>PGF</a:t>
            </a:r>
            <a:r>
              <a:rPr lang="tr-TR" altLang="tr-TR" sz="2200" b="1" baseline="-20000"/>
              <a:t>2</a:t>
            </a:r>
            <a:r>
              <a:rPr lang="tr-TR" altLang="tr-TR" sz="2200" b="1">
                <a:sym typeface="Symbol" panose="05050102010706020507" pitchFamily="18" charset="2"/>
              </a:rPr>
              <a:t> </a:t>
            </a:r>
            <a:r>
              <a:rPr lang="tr-TR" altLang="tr-TR" sz="2200">
                <a:sym typeface="Symbol" panose="05050102010706020507" pitchFamily="18" charset="2"/>
              </a:rPr>
              <a:t>secreted from the uterus.</a:t>
            </a:r>
            <a:endParaRPr lang="tr-TR" altLang="tr-TR" sz="2200" b="1"/>
          </a:p>
        </p:txBody>
      </p:sp>
      <p:sp>
        <p:nvSpPr>
          <p:cNvPr id="74755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746454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4" y="1557338"/>
            <a:ext cx="69119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Anestrus</a:t>
            </a:r>
          </a:p>
          <a:p>
            <a:pPr algn="just">
              <a:buFontTx/>
              <a:buNone/>
            </a:pPr>
            <a:r>
              <a:rPr lang="tr-TR" altLang="tr-TR" smtClean="0"/>
              <a:t>   is the </a:t>
            </a:r>
            <a:r>
              <a:rPr lang="tr-TR" altLang="tr-TR" b="1" smtClean="0"/>
              <a:t>sexual rest </a:t>
            </a:r>
            <a:r>
              <a:rPr lang="tr-TR" altLang="tr-TR" smtClean="0"/>
              <a:t>period of sheep and lasts from mid-winter to mid-summer in the nothern hemisphere.</a:t>
            </a:r>
          </a:p>
        </p:txBody>
      </p:sp>
      <p:sp>
        <p:nvSpPr>
          <p:cNvPr id="75779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378733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Cycle in Sheep</dc:title>
  <dc:creator>Tuna</dc:creator>
  <cp:lastModifiedBy>Tuna</cp:lastModifiedBy>
  <cp:revision>1</cp:revision>
  <dcterms:created xsi:type="dcterms:W3CDTF">2021-05-18T12:25:18Z</dcterms:created>
  <dcterms:modified xsi:type="dcterms:W3CDTF">2021-05-18T12:25:38Z</dcterms:modified>
</cp:coreProperties>
</file>