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63" r:id="rId5"/>
    <p:sldId id="259" r:id="rId6"/>
    <p:sldId id="260" r:id="rId7"/>
    <p:sldId id="265" r:id="rId8"/>
    <p:sldId id="261" r:id="rId9"/>
    <p:sldId id="262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946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800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4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035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94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164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642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17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665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747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762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rgbClr val="002060"/>
            </a:gs>
            <a:gs pos="16000">
              <a:schemeClr val="accent1">
                <a:lumMod val="45000"/>
                <a:lumOff val="55000"/>
              </a:schemeClr>
            </a:gs>
            <a:gs pos="100000">
              <a:srgbClr val="002060"/>
            </a:gs>
            <a:gs pos="55000">
              <a:srgbClr val="92D050"/>
            </a:gs>
            <a:gs pos="84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9E8D8-CA59-4F8F-988A-3C7BBB12F0C2}" type="datetimeFigureOut">
              <a:rPr lang="tr-TR" smtClean="0"/>
              <a:t>28.02.2018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F756-3622-4CF2-848C-333879E19B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27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8994" y="1310391"/>
            <a:ext cx="8199129" cy="1415519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lgerian" panose="04020705040A02060702" pitchFamily="82" charset="0"/>
              </a:rPr>
              <a:t>       </a:t>
            </a:r>
            <a:r>
              <a:rPr lang="en-US" sz="8800" b="1" dirty="0" smtClean="0">
                <a:latin typeface="Algerian" panose="04020705040A02060702" pitchFamily="82" charset="0"/>
              </a:rPr>
              <a:t>KÖK HÜCRE</a:t>
            </a:r>
            <a:endParaRPr lang="en-US" sz="8800" b="1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626" y="2725910"/>
            <a:ext cx="6305933" cy="632223"/>
          </a:xfrm>
        </p:spPr>
        <p:txBody>
          <a:bodyPr/>
          <a:lstStyle/>
          <a:p>
            <a:r>
              <a:rPr lang="en-US" b="1" dirty="0" smtClean="0"/>
              <a:t>PROF. DR. E. SÜMER ARAS</a:t>
            </a:r>
            <a:endParaRPr lang="en-US" b="1" dirty="0"/>
          </a:p>
        </p:txBody>
      </p:sp>
      <p:sp>
        <p:nvSpPr>
          <p:cNvPr id="4" name="Dikdörtgen 3"/>
          <p:cNvSpPr/>
          <p:nvPr/>
        </p:nvSpPr>
        <p:spPr>
          <a:xfrm>
            <a:off x="4472728" y="3621862"/>
            <a:ext cx="36477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HAFTA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909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803" y="1439259"/>
            <a:ext cx="11525518" cy="512896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sz="3200" b="1" dirty="0"/>
              <a:t>*Kök hücre biyolojisi ve klinik uygulamalar. TÜBA yayınları</a:t>
            </a:r>
            <a:br>
              <a:rPr lang="tr-TR" sz="3200" b="1" dirty="0"/>
            </a:br>
            <a:r>
              <a:rPr lang="tr-TR" sz="3200" b="1" dirty="0"/>
              <a:t>http://www.tuba.gov.tr/tr/kok-hucre-yayinlar/1511-kok-hucre-biyolojisi-ve-klinik-uygulamalar.html</a:t>
            </a:r>
            <a:br>
              <a:rPr lang="tr-TR" sz="3200" b="1" dirty="0"/>
            </a:br>
            <a:r>
              <a:rPr lang="tr-TR" sz="3200" b="1" dirty="0"/>
              <a:t>*Kök hücre araştırmalarında güncel kavramlar, TÜBA yayınları</a:t>
            </a:r>
            <a:br>
              <a:rPr lang="tr-TR" sz="3200" b="1" dirty="0"/>
            </a:br>
            <a:r>
              <a:rPr lang="tr-TR" sz="3200" b="1" dirty="0"/>
              <a:t>*http://www.tuba.gov.tr/tr/kok-hucre-yayinlar/1512-kok-hucre-aratirmalarinda-guncel-kavramlar.html</a:t>
            </a:r>
            <a:br>
              <a:rPr lang="tr-TR" sz="3200" b="1" dirty="0"/>
            </a:br>
            <a:r>
              <a:rPr lang="tr-TR" sz="3200" b="1" dirty="0"/>
              <a:t>Diğer Kaynaklar</a:t>
            </a:r>
          </a:p>
          <a:p>
            <a:pPr>
              <a:lnSpc>
                <a:spcPct val="100000"/>
              </a:lnSpc>
            </a:pPr>
            <a:r>
              <a:rPr lang="tr-TR" sz="3200" b="1" dirty="0"/>
              <a:t>*www.pubmed.com</a:t>
            </a:r>
            <a:br>
              <a:rPr lang="tr-TR" sz="3200" b="1" dirty="0"/>
            </a:br>
            <a:r>
              <a:rPr lang="tr-TR" sz="3200" b="1" dirty="0"/>
              <a:t>*www.sciencedirect.com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088794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89216" y="452718"/>
            <a:ext cx="7053542" cy="894820"/>
          </a:xfrm>
        </p:spPr>
        <p:txBody>
          <a:bodyPr/>
          <a:lstStyle/>
          <a:p>
            <a:pPr algn="ctr"/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KÖK HÜCRE TARİHÇESİ</a:t>
            </a:r>
            <a:endParaRPr lang="tr-TR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69626" y="1347538"/>
            <a:ext cx="11092722" cy="49008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tr-TR" sz="3200" b="1" dirty="0">
                <a:cs typeface="Times New Roman" panose="02020603050405020304" pitchFamily="18" charset="0"/>
              </a:rPr>
              <a:t>Kök hücre çalışmaları</a:t>
            </a:r>
            <a:r>
              <a:rPr lang="tr-TR" sz="3200" b="1" dirty="0" smtClean="0">
                <a:cs typeface="Times New Roman" panose="02020603050405020304" pitchFamily="18" charset="0"/>
              </a:rPr>
              <a:t>, ilk </a:t>
            </a:r>
            <a:r>
              <a:rPr lang="tr-TR" sz="3200" b="1" dirty="0">
                <a:cs typeface="Times New Roman" panose="02020603050405020304" pitchFamily="18" charset="0"/>
              </a:rPr>
              <a:t>olarak 1939 yılında başlamıştır.   Bu tarihte ilk kayıtlı insan kemik iliği nakli deneyimi yapılmış ancak başarılı olamamıştır.</a:t>
            </a:r>
          </a:p>
          <a:p>
            <a:pPr algn="just">
              <a:lnSpc>
                <a:spcPct val="150000"/>
              </a:lnSpc>
            </a:pPr>
            <a:r>
              <a:rPr lang="tr-TR" sz="3200" b="1" dirty="0">
                <a:cs typeface="Times New Roman" panose="02020603050405020304" pitchFamily="18" charset="0"/>
              </a:rPr>
              <a:t>1949 yılında </a:t>
            </a:r>
            <a:r>
              <a:rPr lang="tr-TR" sz="3200" b="1" dirty="0" err="1">
                <a:cs typeface="Times New Roman" panose="02020603050405020304" pitchFamily="18" charset="0"/>
              </a:rPr>
              <a:t>Jacopson</a:t>
            </a:r>
            <a:r>
              <a:rPr lang="tr-TR" sz="3200" b="1" dirty="0">
                <a:cs typeface="Times New Roman" panose="02020603050405020304" pitchFamily="18" charset="0"/>
              </a:rPr>
              <a:t> ve arkadaşları tarafından gerçekleştirilen çalışmalar bu konudaki ilk başarılı çalışmalardır</a:t>
            </a:r>
            <a:r>
              <a:rPr lang="tr-TR" sz="3200" b="1" dirty="0" smtClean="0">
                <a:cs typeface="Times New Roman" panose="02020603050405020304" pitchFamily="18" charset="0"/>
              </a:rPr>
              <a:t>.</a:t>
            </a:r>
            <a:endParaRPr lang="tr-TR" sz="32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99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3200" b="1" dirty="0">
                <a:cs typeface="Times New Roman" panose="02020603050405020304" pitchFamily="18" charset="0"/>
              </a:rPr>
              <a:t>1950’li yıllarda 2. dünya savaşı sonuçlarına (Hiroşima ve Nagazaki) bağlı olarak </a:t>
            </a:r>
            <a:r>
              <a:rPr lang="tr-TR" sz="3200" b="1" dirty="0" err="1">
                <a:cs typeface="Times New Roman" panose="02020603050405020304" pitchFamily="18" charset="0"/>
              </a:rPr>
              <a:t>Reckers</a:t>
            </a:r>
            <a:r>
              <a:rPr lang="tr-TR" sz="3200" b="1" dirty="0">
                <a:cs typeface="Times New Roman" panose="02020603050405020304" pitchFamily="18" charset="0"/>
              </a:rPr>
              <a:t> ve arkadaşları tarafından </a:t>
            </a:r>
            <a:r>
              <a:rPr lang="tr-TR" sz="3200" b="1" dirty="0" err="1">
                <a:cs typeface="Times New Roman" panose="02020603050405020304" pitchFamily="18" charset="0"/>
              </a:rPr>
              <a:t>hematopoietik</a:t>
            </a:r>
            <a:r>
              <a:rPr lang="tr-TR" sz="3200" b="1" dirty="0">
                <a:cs typeface="Times New Roman" panose="02020603050405020304" pitchFamily="18" charset="0"/>
              </a:rPr>
              <a:t> kök hücre ile ilgili çalışmalar radyasyondan </a:t>
            </a:r>
            <a:r>
              <a:rPr lang="tr-TR" sz="3200" b="1" dirty="0" err="1">
                <a:cs typeface="Times New Roman" panose="02020603050405020304" pitchFamily="18" charset="0"/>
              </a:rPr>
              <a:t>dunma</a:t>
            </a:r>
            <a:r>
              <a:rPr lang="tr-TR" sz="3200" b="1" dirty="0">
                <a:cs typeface="Times New Roman" panose="02020603050405020304" pitchFamily="18" charset="0"/>
              </a:rPr>
              <a:t> amacıyla  ile fare deneyleri ile başlamıştır.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9210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5155" y="1139780"/>
            <a:ext cx="11320529" cy="57182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/>
              <a:t>Kök</a:t>
            </a:r>
            <a:r>
              <a:rPr lang="en-US" sz="3200" b="1" dirty="0"/>
              <a:t> </a:t>
            </a:r>
            <a:r>
              <a:rPr lang="en-US" sz="3200" b="1" dirty="0" err="1"/>
              <a:t>hücreleri</a:t>
            </a:r>
            <a:r>
              <a:rPr lang="en-US" sz="3200" b="1" dirty="0"/>
              <a:t> </a:t>
            </a:r>
            <a:r>
              <a:rPr lang="en-US" sz="3200" b="1" dirty="0" err="1"/>
              <a:t>diğer</a:t>
            </a:r>
            <a:r>
              <a:rPr lang="en-US" sz="3200" b="1" dirty="0"/>
              <a:t> </a:t>
            </a:r>
            <a:r>
              <a:rPr lang="en-US" sz="3200" b="1" dirty="0" err="1"/>
              <a:t>hücrelerden</a:t>
            </a:r>
            <a:r>
              <a:rPr lang="en-US" sz="3200" b="1" dirty="0"/>
              <a:t> </a:t>
            </a:r>
            <a:r>
              <a:rPr lang="en-US" sz="3200" b="1" dirty="0" err="1"/>
              <a:t>ayıran</a:t>
            </a:r>
            <a:r>
              <a:rPr lang="tr-TR" sz="3200" b="1" dirty="0"/>
              <a:t> </a:t>
            </a:r>
            <a:r>
              <a:rPr lang="en-US" sz="3200" b="1" dirty="0" err="1"/>
              <a:t>iki</a:t>
            </a:r>
            <a:r>
              <a:rPr lang="en-US" sz="3200" b="1" dirty="0"/>
              <a:t> </a:t>
            </a:r>
            <a:r>
              <a:rPr lang="en-US" sz="3200" b="1" dirty="0" err="1"/>
              <a:t>temel</a:t>
            </a:r>
            <a:r>
              <a:rPr lang="en-US" sz="3200" b="1" dirty="0"/>
              <a:t> </a:t>
            </a:r>
            <a:r>
              <a:rPr lang="en-US" sz="3200" b="1" dirty="0" err="1"/>
              <a:t>özellik</a:t>
            </a:r>
            <a:r>
              <a:rPr lang="en-US" sz="3200" b="1" dirty="0"/>
              <a:t> </a:t>
            </a:r>
            <a:r>
              <a:rPr lang="en-US" sz="3200" b="1" dirty="0" err="1"/>
              <a:t>bulunmaktadır</a:t>
            </a:r>
            <a:r>
              <a:rPr lang="en-US" sz="3200" b="1" dirty="0"/>
              <a:t>;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/>
              <a:t>Bölünüp</a:t>
            </a:r>
            <a:r>
              <a:rPr lang="en-US" sz="3200" b="1" dirty="0"/>
              <a:t>, </a:t>
            </a:r>
            <a:r>
              <a:rPr lang="en-US" sz="3200" b="1" dirty="0" err="1"/>
              <a:t>çoğalabilme</a:t>
            </a:r>
            <a:r>
              <a:rPr lang="en-US" sz="3200" b="1" dirty="0"/>
              <a:t> (</a:t>
            </a:r>
            <a:r>
              <a:rPr lang="en-US" sz="3200" b="1" dirty="0" err="1"/>
              <a:t>proliferasyon</a:t>
            </a:r>
            <a:r>
              <a:rPr lang="en-US" sz="3200" b="1" dirty="0"/>
              <a:t>) </a:t>
            </a:r>
            <a:r>
              <a:rPr lang="en-US" sz="3200" b="1" dirty="0" err="1"/>
              <a:t>ve</a:t>
            </a:r>
            <a:r>
              <a:rPr lang="tr-TR" sz="3200" b="1" dirty="0"/>
              <a:t> </a:t>
            </a:r>
            <a:r>
              <a:rPr lang="en-US" sz="3200" b="1" dirty="0" err="1"/>
              <a:t>kendini</a:t>
            </a:r>
            <a:r>
              <a:rPr lang="en-US" sz="3200" b="1" dirty="0"/>
              <a:t> </a:t>
            </a:r>
            <a:r>
              <a:rPr lang="en-US" sz="3200" b="1" dirty="0" err="1"/>
              <a:t>yenileyebilme</a:t>
            </a:r>
            <a:r>
              <a:rPr lang="en-US" sz="3200" b="1" dirty="0"/>
              <a:t> (</a:t>
            </a:r>
            <a:r>
              <a:rPr lang="en-US" sz="3200" b="1" dirty="0" err="1"/>
              <a:t>rejenerasyon</a:t>
            </a:r>
            <a:r>
              <a:rPr lang="en-US" sz="3200" b="1" dirty="0" smtClean="0"/>
              <a:t>)</a:t>
            </a:r>
            <a:endParaRPr lang="tr-TR" sz="3200" b="1" dirty="0" smtClean="0"/>
          </a:p>
          <a:p>
            <a:pPr>
              <a:lnSpc>
                <a:spcPct val="150000"/>
              </a:lnSpc>
            </a:pPr>
            <a:r>
              <a:rPr lang="en-US" sz="3200" b="1" dirty="0" err="1" smtClean="0"/>
              <a:t>Farklılaşabilme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14368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40370" y="765132"/>
            <a:ext cx="6881408" cy="744634"/>
          </a:xfrm>
        </p:spPr>
        <p:txBody>
          <a:bodyPr/>
          <a:lstStyle/>
          <a:p>
            <a:pPr algn="ctr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KÖK HÜCRE NEDİR?</a:t>
            </a:r>
            <a:endParaRPr lang="tr-T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9783" y="1690073"/>
            <a:ext cx="11302583" cy="3281174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3200" b="1" dirty="0" err="1"/>
              <a:t>Kök</a:t>
            </a:r>
            <a:r>
              <a:rPr lang="en-US" sz="3200" b="1" dirty="0"/>
              <a:t> </a:t>
            </a:r>
            <a:r>
              <a:rPr lang="en-US" sz="3200" b="1" dirty="0" err="1"/>
              <a:t>hücreler</a:t>
            </a:r>
            <a:r>
              <a:rPr lang="en-US" sz="3200" b="1" dirty="0"/>
              <a:t>, </a:t>
            </a:r>
            <a:r>
              <a:rPr lang="en-US" sz="3200" b="1" dirty="0" err="1"/>
              <a:t>kendilerini</a:t>
            </a:r>
            <a:r>
              <a:rPr lang="en-US" sz="3200" b="1" dirty="0"/>
              <a:t> </a:t>
            </a:r>
            <a:r>
              <a:rPr lang="en-US" sz="3200" b="1" dirty="0" err="1"/>
              <a:t>yenileme</a:t>
            </a:r>
            <a:r>
              <a:rPr lang="en-US" sz="3200" b="1" dirty="0"/>
              <a:t> </a:t>
            </a:r>
            <a:r>
              <a:rPr lang="en-US" sz="3200" b="1" dirty="0" err="1"/>
              <a:t>özelliğine</a:t>
            </a:r>
            <a:r>
              <a:rPr lang="en-US" sz="3200" b="1" dirty="0"/>
              <a:t> </a:t>
            </a:r>
            <a:r>
              <a:rPr lang="en-US" sz="3200" b="1" dirty="0" err="1"/>
              <a:t>sahip</a:t>
            </a:r>
            <a:r>
              <a:rPr lang="en-US" sz="3200" b="1" dirty="0"/>
              <a:t>, </a:t>
            </a:r>
            <a:r>
              <a:rPr lang="en-US" sz="3200" b="1" dirty="0" err="1"/>
              <a:t>özelleşmiş</a:t>
            </a:r>
            <a:r>
              <a:rPr lang="en-US" sz="3200" b="1" dirty="0"/>
              <a:t> </a:t>
            </a:r>
            <a:r>
              <a:rPr lang="en-US" sz="3200" b="1" dirty="0" err="1"/>
              <a:t>hücrelere</a:t>
            </a:r>
            <a:r>
              <a:rPr lang="en-US" sz="3200" b="1" dirty="0"/>
              <a:t> </a:t>
            </a:r>
            <a:r>
              <a:rPr lang="en-US" sz="3200" b="1" dirty="0" err="1"/>
              <a:t>farklılaşabilen</a:t>
            </a:r>
            <a:r>
              <a:rPr lang="en-US" sz="3200" b="1" dirty="0"/>
              <a:t>, </a:t>
            </a:r>
            <a:r>
              <a:rPr lang="en-US" sz="3200" b="1" dirty="0" err="1"/>
              <a:t>vücut</a:t>
            </a:r>
            <a:r>
              <a:rPr lang="en-US" sz="3200" b="1" dirty="0"/>
              <a:t> </a:t>
            </a:r>
            <a:r>
              <a:rPr lang="en-US" sz="3200" b="1" dirty="0" err="1"/>
              <a:t>içinde</a:t>
            </a:r>
            <a:r>
              <a:rPr lang="en-US" sz="3200" b="1" dirty="0"/>
              <a:t> </a:t>
            </a:r>
            <a:r>
              <a:rPr lang="en-US" sz="3200" b="1" dirty="0" err="1"/>
              <a:t>veya</a:t>
            </a:r>
            <a:r>
              <a:rPr lang="tr-TR" sz="3200" b="1" dirty="0"/>
              <a:t> </a:t>
            </a:r>
            <a:r>
              <a:rPr lang="en-US" sz="3200" b="1" dirty="0" err="1"/>
              <a:t>laboratuvar</a:t>
            </a:r>
            <a:r>
              <a:rPr lang="en-US" sz="3200" b="1" dirty="0"/>
              <a:t> </a:t>
            </a:r>
            <a:r>
              <a:rPr lang="en-US" sz="3200" b="1" dirty="0" err="1"/>
              <a:t>ortamında</a:t>
            </a:r>
            <a:r>
              <a:rPr lang="en-US" sz="3200" b="1" dirty="0"/>
              <a:t> </a:t>
            </a:r>
            <a:r>
              <a:rPr lang="en-US" sz="3200" b="1" dirty="0" err="1"/>
              <a:t>uygun</a:t>
            </a:r>
            <a:r>
              <a:rPr lang="en-US" sz="3200" b="1" dirty="0"/>
              <a:t> </a:t>
            </a:r>
            <a:r>
              <a:rPr lang="en-US" sz="3200" b="1" dirty="0" err="1"/>
              <a:t>şartlar</a:t>
            </a:r>
            <a:r>
              <a:rPr lang="en-US" sz="3200" b="1" dirty="0"/>
              <a:t> </a:t>
            </a:r>
            <a:r>
              <a:rPr lang="en-US" sz="3200" b="1" dirty="0" err="1"/>
              <a:t>sağlandığında</a:t>
            </a:r>
            <a:r>
              <a:rPr lang="en-US" sz="3200" b="1" dirty="0"/>
              <a:t> </a:t>
            </a:r>
            <a:r>
              <a:rPr lang="en-US" sz="3200" b="1" dirty="0" err="1"/>
              <a:t>birçok</a:t>
            </a:r>
            <a:r>
              <a:rPr lang="en-US" sz="3200" b="1" dirty="0"/>
              <a:t> </a:t>
            </a:r>
            <a:r>
              <a:rPr lang="en-US" sz="3200" b="1" dirty="0" err="1"/>
              <a:t>farklı</a:t>
            </a:r>
            <a:r>
              <a:rPr lang="en-US" sz="3200" b="1" dirty="0"/>
              <a:t> </a:t>
            </a:r>
            <a:r>
              <a:rPr lang="en-US" sz="3200" b="1" dirty="0" err="1"/>
              <a:t>hücre</a:t>
            </a:r>
            <a:r>
              <a:rPr lang="en-US" sz="3200" b="1" dirty="0"/>
              <a:t> </a:t>
            </a:r>
            <a:r>
              <a:rPr lang="en-US" sz="3200" b="1" dirty="0" err="1"/>
              <a:t>tipine</a:t>
            </a:r>
            <a:r>
              <a:rPr lang="en-US" sz="3200" b="1" dirty="0"/>
              <a:t> </a:t>
            </a:r>
            <a:r>
              <a:rPr lang="en-US" sz="3200" b="1" dirty="0" err="1"/>
              <a:t>dönüşebilen</a:t>
            </a:r>
            <a:r>
              <a:rPr lang="en-US" sz="3200" b="1" dirty="0"/>
              <a:t> </a:t>
            </a:r>
            <a:r>
              <a:rPr lang="en-US" sz="3200" b="1" dirty="0" err="1"/>
              <a:t>farklılaşmamış</a:t>
            </a:r>
            <a:r>
              <a:rPr lang="en-US" sz="3200" b="1" dirty="0"/>
              <a:t> </a:t>
            </a:r>
            <a:r>
              <a:rPr lang="en-US" sz="3200" b="1" dirty="0" err="1"/>
              <a:t>hücrelerdir</a:t>
            </a:r>
            <a:r>
              <a:rPr lang="en-US" sz="3200" b="1" dirty="0" smtClean="0"/>
              <a:t>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93970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078" y="1297590"/>
            <a:ext cx="10881575" cy="480699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 </a:t>
            </a:r>
            <a:r>
              <a:rPr lang="en-US" sz="3200" b="1" dirty="0" err="1"/>
              <a:t>Tekli</a:t>
            </a:r>
            <a:r>
              <a:rPr lang="tr-TR" sz="3200" b="1" dirty="0"/>
              <a:t> </a:t>
            </a:r>
            <a:r>
              <a:rPr lang="en-US" sz="3200" b="1" dirty="0" err="1"/>
              <a:t>hücrelerden</a:t>
            </a:r>
            <a:r>
              <a:rPr lang="en-US" sz="3200" b="1" dirty="0"/>
              <a:t> </a:t>
            </a:r>
            <a:r>
              <a:rPr lang="en-US" sz="3200" b="1" dirty="0" err="1"/>
              <a:t>elden</a:t>
            </a:r>
            <a:r>
              <a:rPr lang="en-US" sz="3200" b="1" dirty="0"/>
              <a:t> </a:t>
            </a:r>
            <a:r>
              <a:rPr lang="en-US" sz="3200" b="1" dirty="0" err="1"/>
              <a:t>edilen</a:t>
            </a:r>
            <a:r>
              <a:rPr lang="en-US" sz="3200" b="1" dirty="0"/>
              <a:t> </a:t>
            </a:r>
            <a:r>
              <a:rPr lang="en-US" sz="3200" b="1" dirty="0" err="1"/>
              <a:t>embriyonik</a:t>
            </a:r>
            <a:r>
              <a:rPr lang="en-US" sz="3200" b="1" dirty="0"/>
              <a:t> </a:t>
            </a:r>
            <a:r>
              <a:rPr lang="en-US" sz="3200" b="1" dirty="0" err="1"/>
              <a:t>kök</a:t>
            </a:r>
            <a:r>
              <a:rPr lang="tr-TR" sz="3200" b="1" dirty="0"/>
              <a:t> </a:t>
            </a:r>
            <a:r>
              <a:rPr lang="en-US" sz="3200" b="1" dirty="0" err="1" smtClean="0"/>
              <a:t>hücrelerin</a:t>
            </a:r>
            <a:r>
              <a:rPr lang="en-US" sz="3200" b="1" dirty="0" smtClean="0"/>
              <a:t> </a:t>
            </a:r>
            <a:r>
              <a:rPr lang="en-US" sz="3200" b="1" dirty="0"/>
              <a:t>300-400 </a:t>
            </a:r>
            <a:r>
              <a:rPr lang="en-US" sz="3200" b="1" dirty="0" err="1"/>
              <a:t>döngü</a:t>
            </a:r>
            <a:r>
              <a:rPr lang="en-US" sz="3200" b="1" dirty="0"/>
              <a:t> </a:t>
            </a:r>
            <a:r>
              <a:rPr lang="en-US" sz="3200" b="1" dirty="0" err="1" smtClean="0"/>
              <a:t>süresince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çoğalabildikleri</a:t>
            </a:r>
            <a:r>
              <a:rPr lang="en-US" sz="3200" b="1" dirty="0" smtClean="0"/>
              <a:t> </a:t>
            </a:r>
            <a:r>
              <a:rPr lang="en-US" sz="3200" b="1" dirty="0" err="1"/>
              <a:t>gösterilmiştir</a:t>
            </a:r>
            <a:r>
              <a:rPr lang="en-US" sz="3200" b="1" dirty="0"/>
              <a:t>. </a:t>
            </a:r>
            <a:endParaRPr lang="tr-TR" sz="3200" b="1" dirty="0"/>
          </a:p>
          <a:p>
            <a:pPr algn="just">
              <a:lnSpc>
                <a:spcPct val="150000"/>
              </a:lnSpc>
            </a:pPr>
            <a:r>
              <a:rPr lang="en-US" sz="3200" b="1" dirty="0" err="1"/>
              <a:t>Sonuçta</a:t>
            </a:r>
            <a:r>
              <a:rPr lang="tr-TR" sz="3200" b="1" dirty="0"/>
              <a:t> </a:t>
            </a:r>
            <a:r>
              <a:rPr lang="tr-TR" sz="3200" b="1" dirty="0" smtClean="0"/>
              <a:t>bu </a:t>
            </a:r>
            <a:r>
              <a:rPr lang="en-US" sz="3200" b="1" dirty="0" err="1" smtClean="0"/>
              <a:t>hücreler</a:t>
            </a:r>
            <a:r>
              <a:rPr lang="en-US" sz="3200" b="1" dirty="0" smtClean="0"/>
              <a:t> </a:t>
            </a:r>
            <a:r>
              <a:rPr lang="en-US" sz="3200" b="1" dirty="0" err="1"/>
              <a:t>özelleşmediği</a:t>
            </a:r>
            <a:r>
              <a:rPr lang="en-US" sz="3200" b="1" dirty="0"/>
              <a:t> </a:t>
            </a:r>
            <a:r>
              <a:rPr lang="en-US" sz="3200" b="1" dirty="0" err="1" smtClean="0"/>
              <a:t>için</a:t>
            </a:r>
            <a:r>
              <a:rPr lang="en-US" sz="3200" b="1" dirty="0" smtClean="0"/>
              <a:t> </a:t>
            </a:r>
            <a:r>
              <a:rPr lang="nl-NL" sz="3200" b="1" dirty="0" err="1" smtClean="0"/>
              <a:t>uzun</a:t>
            </a:r>
            <a:r>
              <a:rPr lang="nl-NL" sz="3200" b="1" dirty="0" smtClean="0"/>
              <a:t> </a:t>
            </a:r>
            <a:r>
              <a:rPr lang="nl-NL" sz="3200" b="1" dirty="0" err="1"/>
              <a:t>dönemde</a:t>
            </a:r>
            <a:r>
              <a:rPr lang="tr-TR" sz="3200" b="1" dirty="0"/>
              <a:t> </a:t>
            </a:r>
            <a:r>
              <a:rPr lang="en-US" sz="3200" b="1" dirty="0" err="1"/>
              <a:t>kendilerini</a:t>
            </a:r>
            <a:r>
              <a:rPr lang="en-US" sz="3200" b="1" dirty="0"/>
              <a:t> </a:t>
            </a:r>
            <a:r>
              <a:rPr lang="en-US" sz="3200" b="1" dirty="0" err="1"/>
              <a:t>yenileyebilme</a:t>
            </a:r>
            <a:r>
              <a:rPr lang="en-US" sz="3200" b="1" dirty="0"/>
              <a:t> </a:t>
            </a:r>
            <a:r>
              <a:rPr lang="en-US" sz="3200" b="1" dirty="0" err="1"/>
              <a:t>yeteneğine</a:t>
            </a:r>
            <a:r>
              <a:rPr lang="en-US" sz="3200" b="1" dirty="0"/>
              <a:t> </a:t>
            </a:r>
            <a:r>
              <a:rPr lang="en-US" sz="3200" b="1" dirty="0" err="1"/>
              <a:t>sahip</a:t>
            </a:r>
            <a:r>
              <a:rPr lang="tr-TR" sz="3200" b="1" dirty="0"/>
              <a:t> </a:t>
            </a:r>
            <a:r>
              <a:rPr lang="en-US" sz="3200" b="1" dirty="0" err="1"/>
              <a:t>olduğu</a:t>
            </a:r>
            <a:r>
              <a:rPr lang="en-US" sz="3200" b="1" dirty="0"/>
              <a:t> </a:t>
            </a:r>
            <a:r>
              <a:rPr lang="en-US" sz="3200" b="1" dirty="0" err="1" smtClean="0"/>
              <a:t>rapor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edilmiştir</a:t>
            </a:r>
            <a:r>
              <a:rPr lang="en-US" sz="3200" b="1" dirty="0" smtClean="0"/>
              <a:t>.</a:t>
            </a:r>
            <a:endParaRPr lang="tr-TR" sz="32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846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7439" y="537737"/>
            <a:ext cx="11512640" cy="56183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err="1"/>
              <a:t>Hücrelerin</a:t>
            </a:r>
            <a:r>
              <a:rPr lang="en-US" sz="3200" b="1" dirty="0"/>
              <a:t> </a:t>
            </a:r>
            <a:r>
              <a:rPr lang="en-US" sz="3200" b="1" dirty="0" err="1"/>
              <a:t>bölünme</a:t>
            </a:r>
            <a:r>
              <a:rPr lang="tr-TR" sz="3200" b="1" dirty="0"/>
              <a:t> </a:t>
            </a:r>
            <a:r>
              <a:rPr lang="en-US" sz="3200" b="1" dirty="0" err="1"/>
              <a:t>kapasiteleri</a:t>
            </a:r>
            <a:r>
              <a:rPr lang="en-US" sz="3200" b="1" dirty="0"/>
              <a:t> </a:t>
            </a:r>
            <a:r>
              <a:rPr lang="en-US" sz="3200" b="1" dirty="0" err="1"/>
              <a:t>kromozom</a:t>
            </a:r>
            <a:r>
              <a:rPr lang="en-US" sz="3200" b="1" dirty="0"/>
              <a:t> </a:t>
            </a:r>
            <a:r>
              <a:rPr lang="en-US" sz="3200" b="1" dirty="0" err="1"/>
              <a:t>uçlarında</a:t>
            </a:r>
            <a:r>
              <a:rPr lang="en-US" sz="3200" b="1" dirty="0"/>
              <a:t> </a:t>
            </a:r>
            <a:r>
              <a:rPr lang="tr-TR" sz="3200" b="1" dirty="0"/>
              <a:t> </a:t>
            </a:r>
            <a:r>
              <a:rPr lang="en-US" sz="3200" b="1" dirty="0" err="1"/>
              <a:t>bulunan</a:t>
            </a:r>
            <a:r>
              <a:rPr lang="en-US" sz="3200" b="1" dirty="0"/>
              <a:t> </a:t>
            </a:r>
            <a:r>
              <a:rPr lang="en-US" sz="3200" b="1" dirty="0" err="1"/>
              <a:t>ve</a:t>
            </a:r>
            <a:r>
              <a:rPr lang="en-US" sz="3200" b="1" dirty="0"/>
              <a:t> </a:t>
            </a:r>
            <a:r>
              <a:rPr lang="en-US" sz="3200" b="1" i="1" dirty="0"/>
              <a:t>“ </a:t>
            </a:r>
            <a:r>
              <a:rPr lang="en-US" sz="3200" b="1" i="1" dirty="0" err="1"/>
              <a:t>telomer</a:t>
            </a:r>
            <a:r>
              <a:rPr lang="en-US" sz="3200" b="1" i="1" dirty="0"/>
              <a:t> “ </a:t>
            </a:r>
            <a:r>
              <a:rPr lang="en-US" sz="3200" b="1" dirty="0" err="1"/>
              <a:t>denilen</a:t>
            </a:r>
            <a:r>
              <a:rPr lang="en-US" sz="3200" b="1" dirty="0"/>
              <a:t> </a:t>
            </a:r>
            <a:r>
              <a:rPr lang="en-US" sz="3200" b="1" dirty="0" err="1"/>
              <a:t>özel</a:t>
            </a:r>
            <a:r>
              <a:rPr lang="en-US" sz="3200" b="1" dirty="0"/>
              <a:t> DNA </a:t>
            </a:r>
            <a:r>
              <a:rPr lang="en-US" sz="3200" b="1" dirty="0" err="1"/>
              <a:t>dizileri</a:t>
            </a:r>
            <a:r>
              <a:rPr lang="en-US" sz="3200" b="1" dirty="0"/>
              <a:t> </a:t>
            </a:r>
            <a:r>
              <a:rPr lang="en-US" sz="3200" b="1" dirty="0" err="1"/>
              <a:t>belirler</a:t>
            </a:r>
            <a:r>
              <a:rPr lang="en-US" sz="3200" b="1" dirty="0"/>
              <a:t>. </a:t>
            </a:r>
            <a:endParaRPr lang="tr-TR" sz="3200" b="1" dirty="0"/>
          </a:p>
          <a:p>
            <a:pPr algn="just">
              <a:lnSpc>
                <a:spcPct val="150000"/>
              </a:lnSpc>
            </a:pPr>
            <a:r>
              <a:rPr lang="en-US" sz="3200" b="1" dirty="0" err="1"/>
              <a:t>Telomerler</a:t>
            </a:r>
            <a:r>
              <a:rPr lang="en-US" sz="3200" b="1" dirty="0"/>
              <a:t> ne </a:t>
            </a:r>
            <a:r>
              <a:rPr lang="en-US" sz="3200" b="1" dirty="0" err="1"/>
              <a:t>kadar</a:t>
            </a:r>
            <a:r>
              <a:rPr lang="en-US" sz="3200" b="1" dirty="0"/>
              <a:t> </a:t>
            </a:r>
            <a:r>
              <a:rPr lang="en-US" sz="3200" b="1" dirty="0" err="1"/>
              <a:t>uzunsa</a:t>
            </a:r>
            <a:r>
              <a:rPr lang="en-US" sz="3200" b="1" dirty="0"/>
              <a:t> </a:t>
            </a:r>
            <a:r>
              <a:rPr lang="en-US" sz="3200" b="1" dirty="0" err="1"/>
              <a:t>hücreler</a:t>
            </a:r>
            <a:r>
              <a:rPr lang="en-US" sz="3200" b="1" dirty="0"/>
              <a:t> o</a:t>
            </a:r>
            <a:r>
              <a:rPr lang="tr-TR" sz="3200" b="1" dirty="0"/>
              <a:t> </a:t>
            </a:r>
            <a:r>
              <a:rPr lang="en-US" sz="3200" b="1" dirty="0" err="1"/>
              <a:t>kadar</a:t>
            </a:r>
            <a:r>
              <a:rPr lang="en-US" sz="3200" b="1" dirty="0"/>
              <a:t> </a:t>
            </a:r>
            <a:r>
              <a:rPr lang="en-US" sz="3200" b="1" dirty="0" err="1"/>
              <a:t>çok</a:t>
            </a:r>
            <a:r>
              <a:rPr lang="en-US" sz="3200" b="1" dirty="0"/>
              <a:t> </a:t>
            </a:r>
            <a:r>
              <a:rPr lang="en-US" sz="3200" b="1" dirty="0" err="1"/>
              <a:t>bölünebilirler</a:t>
            </a:r>
            <a:r>
              <a:rPr lang="en-US" sz="3200" b="1" dirty="0"/>
              <a:t>. </a:t>
            </a:r>
            <a:endParaRPr lang="tr-TR" sz="3200" b="1" dirty="0"/>
          </a:p>
          <a:p>
            <a:pPr>
              <a:lnSpc>
                <a:spcPct val="150000"/>
              </a:lnSpc>
            </a:pPr>
            <a:r>
              <a:rPr lang="en-US" sz="3200" b="1" dirty="0" err="1"/>
              <a:t>Telomerlerin</a:t>
            </a:r>
            <a:r>
              <a:rPr lang="en-US" sz="3200" b="1" dirty="0"/>
              <a:t> </a:t>
            </a:r>
            <a:r>
              <a:rPr lang="en-US" sz="3200" b="1" dirty="0" err="1"/>
              <a:t>uzamasını</a:t>
            </a:r>
            <a:r>
              <a:rPr lang="en-US" sz="3200" b="1" dirty="0"/>
              <a:t> </a:t>
            </a:r>
            <a:r>
              <a:rPr lang="en-US" sz="3200" b="1" dirty="0" err="1"/>
              <a:t>sağlayan</a:t>
            </a:r>
            <a:r>
              <a:rPr lang="en-US" sz="3200" b="1" dirty="0"/>
              <a:t>  “</a:t>
            </a:r>
            <a:r>
              <a:rPr lang="en-US" sz="3200" b="1" i="1" dirty="0" err="1"/>
              <a:t>telomeraz</a:t>
            </a:r>
            <a:r>
              <a:rPr lang="en-US" sz="3200" b="1" i="1" dirty="0"/>
              <a:t> </a:t>
            </a:r>
            <a:r>
              <a:rPr lang="en-US" sz="3200" b="1" i="1" dirty="0" err="1"/>
              <a:t>enzimi</a:t>
            </a:r>
            <a:r>
              <a:rPr lang="en-US" sz="3200" b="1" i="1" dirty="0"/>
              <a:t> </a:t>
            </a:r>
            <a:r>
              <a:rPr lang="en-US" sz="3200" b="1" dirty="0"/>
              <a:t>” dir.</a:t>
            </a:r>
          </a:p>
          <a:p>
            <a:pPr algn="just">
              <a:lnSpc>
                <a:spcPct val="150000"/>
              </a:lnSpc>
            </a:pPr>
            <a:r>
              <a:rPr lang="en-US" sz="3200" b="1" dirty="0" err="1"/>
              <a:t>Yetişkin</a:t>
            </a:r>
            <a:r>
              <a:rPr lang="en-US" sz="3200" b="1" dirty="0"/>
              <a:t> </a:t>
            </a:r>
            <a:r>
              <a:rPr lang="en-US" sz="3200" b="1" dirty="0" err="1"/>
              <a:t>diğer</a:t>
            </a:r>
            <a:r>
              <a:rPr lang="en-US" sz="3200" b="1" dirty="0"/>
              <a:t> </a:t>
            </a:r>
            <a:r>
              <a:rPr lang="en-US" sz="3200" b="1" dirty="0" err="1"/>
              <a:t>hücrelerde</a:t>
            </a:r>
            <a:r>
              <a:rPr lang="en-US" sz="3200" b="1" dirty="0"/>
              <a:t> </a:t>
            </a:r>
            <a:r>
              <a:rPr lang="en-US" sz="3200" b="1" dirty="0" err="1"/>
              <a:t>bu</a:t>
            </a:r>
            <a:r>
              <a:rPr lang="en-US" sz="3200" b="1" dirty="0"/>
              <a:t> </a:t>
            </a:r>
            <a:r>
              <a:rPr lang="en-US" sz="3200" b="1" dirty="0" err="1"/>
              <a:t>enzim</a:t>
            </a:r>
            <a:r>
              <a:rPr lang="en-US" sz="3200" b="1" dirty="0"/>
              <a:t> </a:t>
            </a:r>
            <a:r>
              <a:rPr lang="en-US" sz="3200" b="1" dirty="0" err="1"/>
              <a:t>aktivite</a:t>
            </a:r>
            <a:r>
              <a:rPr lang="en-US" sz="3200" b="1" dirty="0"/>
              <a:t> </a:t>
            </a:r>
            <a:r>
              <a:rPr lang="en-US" sz="3200" b="1" dirty="0" err="1"/>
              <a:t>göstermezken</a:t>
            </a:r>
            <a:r>
              <a:rPr lang="en-US" sz="3200" b="1" dirty="0"/>
              <a:t>, </a:t>
            </a:r>
            <a:r>
              <a:rPr lang="en-US" sz="3200" b="1" dirty="0" err="1"/>
              <a:t>kök</a:t>
            </a:r>
            <a:r>
              <a:rPr lang="tr-TR" sz="3200" b="1" dirty="0"/>
              <a:t> </a:t>
            </a:r>
            <a:r>
              <a:rPr lang="en-US" sz="3200" b="1" dirty="0" err="1"/>
              <a:t>hücrelerde</a:t>
            </a:r>
            <a:r>
              <a:rPr lang="en-US" sz="3200" b="1" dirty="0"/>
              <a:t>  </a:t>
            </a:r>
            <a:r>
              <a:rPr lang="en-US" sz="3200" b="1" dirty="0" err="1"/>
              <a:t>telomeraz</a:t>
            </a:r>
            <a:r>
              <a:rPr lang="en-US" sz="3200" b="1" dirty="0"/>
              <a:t> </a:t>
            </a:r>
            <a:r>
              <a:rPr lang="en-US" sz="3200" b="1" dirty="0" err="1"/>
              <a:t>enzim</a:t>
            </a:r>
            <a:r>
              <a:rPr lang="tr-TR" sz="3200" b="1" dirty="0"/>
              <a:t> </a:t>
            </a:r>
            <a:r>
              <a:rPr lang="en-US" sz="3200" b="1" dirty="0" err="1"/>
              <a:t>aktivitesi</a:t>
            </a:r>
            <a:r>
              <a:rPr lang="en-US" sz="3200" b="1" dirty="0"/>
              <a:t> </a:t>
            </a:r>
            <a:r>
              <a:rPr lang="en-US" sz="3200" b="1" dirty="0" err="1"/>
              <a:t>yoğundur</a:t>
            </a:r>
            <a:r>
              <a:rPr lang="en-US" sz="3200" b="1" dirty="0"/>
              <a:t> </a:t>
            </a:r>
            <a:r>
              <a:rPr lang="en-US" sz="3200" b="1" dirty="0" err="1"/>
              <a:t>ve</a:t>
            </a:r>
            <a:r>
              <a:rPr lang="en-US" sz="3200" b="1" dirty="0"/>
              <a:t>  </a:t>
            </a:r>
            <a:r>
              <a:rPr lang="en-US" sz="3200" b="1" dirty="0" err="1"/>
              <a:t>çok</a:t>
            </a:r>
            <a:r>
              <a:rPr lang="en-US" sz="3200" b="1" dirty="0"/>
              <a:t> </a:t>
            </a:r>
            <a:r>
              <a:rPr lang="en-US" sz="3200" b="1" dirty="0" err="1"/>
              <a:t>sayıda</a:t>
            </a:r>
            <a:r>
              <a:rPr lang="en-US" sz="3200" b="1" dirty="0"/>
              <a:t> </a:t>
            </a:r>
            <a:r>
              <a:rPr lang="en-US" sz="3200" b="1" dirty="0" err="1" smtClean="0"/>
              <a:t>bölünebilirler</a:t>
            </a:r>
            <a:r>
              <a:rPr lang="tr-TR" sz="3200" b="1" dirty="0" smtClean="0"/>
              <a:t>.</a:t>
            </a:r>
            <a:endParaRPr lang="en-US" sz="3200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6128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34851" y="365125"/>
            <a:ext cx="11603863" cy="1325563"/>
          </a:xfrm>
        </p:spPr>
        <p:txBody>
          <a:bodyPr>
            <a:normAutofit fontScale="90000"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Kök Hücreleri Farklılaşma Yeteneklerine Göre Sınıflandırılması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553792" y="1417639"/>
            <a:ext cx="11217498" cy="4667249"/>
          </a:xfrm>
        </p:spPr>
        <p:txBody>
          <a:bodyPr>
            <a:noAutofit/>
          </a:bodyPr>
          <a:lstStyle/>
          <a:p>
            <a:r>
              <a:rPr lang="tr-TR" sz="3200" b="1" u="sng" dirty="0" err="1">
                <a:cs typeface="Times New Roman" panose="02020603050405020304" pitchFamily="18" charset="0"/>
              </a:rPr>
              <a:t>Totipotent</a:t>
            </a:r>
            <a:r>
              <a:rPr lang="tr-TR" sz="3200" b="1" u="sng" dirty="0">
                <a:cs typeface="Times New Roman" panose="02020603050405020304" pitchFamily="18" charset="0"/>
              </a:rPr>
              <a:t>  Kök Hücreler</a:t>
            </a:r>
            <a:endParaRPr lang="tr-TR" sz="3200" u="sng" dirty="0"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3200" dirty="0">
                <a:cs typeface="Times New Roman" panose="02020603050405020304" pitchFamily="18" charset="0"/>
              </a:rPr>
              <a:t> </a:t>
            </a:r>
            <a:r>
              <a:rPr lang="tr-TR" sz="3200" b="1" dirty="0">
                <a:cs typeface="Times New Roman" panose="02020603050405020304" pitchFamily="18" charset="0"/>
              </a:rPr>
              <a:t>Embriyoya ait, ileri safhalarda  tüm doku ve organların ve   </a:t>
            </a:r>
            <a:r>
              <a:rPr lang="tr-TR" sz="3200" b="1" dirty="0" err="1">
                <a:cs typeface="Times New Roman" panose="02020603050405020304" pitchFamily="18" charset="0"/>
              </a:rPr>
              <a:t>membranların</a:t>
            </a:r>
            <a:r>
              <a:rPr lang="tr-TR" sz="3200" b="1" dirty="0">
                <a:cs typeface="Times New Roman" panose="02020603050405020304" pitchFamily="18" charset="0"/>
              </a:rPr>
              <a:t> kaynağını oluşturan kök </a:t>
            </a:r>
            <a:r>
              <a:rPr lang="tr-TR" sz="3200" b="1" dirty="0" smtClean="0">
                <a:cs typeface="Times New Roman" panose="02020603050405020304" pitchFamily="18" charset="0"/>
              </a:rPr>
              <a:t>hücrelerdir.</a:t>
            </a:r>
          </a:p>
          <a:p>
            <a:pPr>
              <a:lnSpc>
                <a:spcPct val="150000"/>
              </a:lnSpc>
            </a:pPr>
            <a:r>
              <a:rPr lang="tr-TR" sz="3200" b="1" u="sng" dirty="0" err="1" smtClean="0">
                <a:cs typeface="Times New Roman" panose="02020603050405020304" pitchFamily="18" charset="0"/>
              </a:rPr>
              <a:t>Pluripotent</a:t>
            </a:r>
            <a:r>
              <a:rPr lang="tr-TR" sz="3200" b="1" u="sng" dirty="0" smtClean="0">
                <a:cs typeface="Times New Roman" panose="02020603050405020304" pitchFamily="18" charset="0"/>
              </a:rPr>
              <a:t> </a:t>
            </a:r>
            <a:r>
              <a:rPr lang="tr-TR" sz="3200" b="1" u="sng" dirty="0">
                <a:cs typeface="Times New Roman" panose="02020603050405020304" pitchFamily="18" charset="0"/>
              </a:rPr>
              <a:t>Kök Hücreler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200" b="1" dirty="0">
                <a:cs typeface="Times New Roman" panose="02020603050405020304" pitchFamily="18" charset="0"/>
              </a:rPr>
              <a:t> Üç </a:t>
            </a:r>
            <a:r>
              <a:rPr lang="tr-TR" sz="3200" b="1" dirty="0" err="1">
                <a:cs typeface="Times New Roman" panose="02020603050405020304" pitchFamily="18" charset="0"/>
              </a:rPr>
              <a:t>germ</a:t>
            </a:r>
            <a:r>
              <a:rPr lang="tr-TR" sz="3200" b="1" dirty="0">
                <a:cs typeface="Times New Roman" panose="02020603050405020304" pitchFamily="18" charset="0"/>
              </a:rPr>
              <a:t> tabakası olan ektoderm, mezoderm, endoderme ait hücre ve dokulara farklılaşma yeteneği olan kök hücrelerdir.</a:t>
            </a:r>
          </a:p>
          <a:p>
            <a:pPr marL="0" indent="0">
              <a:buNone/>
            </a:pPr>
            <a:endParaRPr lang="tr-TR" sz="32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23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1971" y="528034"/>
            <a:ext cx="11526591" cy="5911403"/>
          </a:xfrm>
        </p:spPr>
        <p:txBody>
          <a:bodyPr>
            <a:normAutofit/>
          </a:bodyPr>
          <a:lstStyle/>
          <a:p>
            <a:pPr indent="-342900">
              <a:lnSpc>
                <a:spcPct val="150000"/>
              </a:lnSpc>
            </a:pPr>
            <a:r>
              <a:rPr lang="tr-TR" sz="3200" b="1" u="sng" dirty="0" err="1">
                <a:cs typeface="Times New Roman" panose="02020603050405020304" pitchFamily="18" charset="0"/>
              </a:rPr>
              <a:t>Multipotent</a:t>
            </a:r>
            <a:r>
              <a:rPr lang="tr-TR" sz="3200" b="1" u="sng" dirty="0">
                <a:cs typeface="Times New Roman" panose="02020603050405020304" pitchFamily="18" charset="0"/>
              </a:rPr>
              <a:t> Kök Hücreler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200" b="1" dirty="0">
                <a:cs typeface="Times New Roman" panose="02020603050405020304" pitchFamily="18" charset="0"/>
              </a:rPr>
              <a:t>Tek bir doku ya da </a:t>
            </a:r>
            <a:r>
              <a:rPr lang="tr-TR" sz="3200" b="1" dirty="0" err="1">
                <a:cs typeface="Times New Roman" panose="02020603050405020304" pitchFamily="18" charset="0"/>
              </a:rPr>
              <a:t>germ</a:t>
            </a:r>
            <a:r>
              <a:rPr lang="tr-TR" sz="3200" b="1" dirty="0">
                <a:cs typeface="Times New Roman" panose="02020603050405020304" pitchFamily="18" charset="0"/>
              </a:rPr>
              <a:t> tabakasının hücrelerine farklılaşabilen kök hücrelerdir</a:t>
            </a:r>
            <a:r>
              <a:rPr lang="tr-TR" sz="3200" b="1" dirty="0" smtClean="0"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</a:pPr>
            <a:r>
              <a:rPr lang="tr-TR" sz="3200" b="1" u="sng" dirty="0" err="1" smtClean="0">
                <a:cs typeface="Times New Roman" panose="02020603050405020304" pitchFamily="18" charset="0"/>
              </a:rPr>
              <a:t>Oligopotent</a:t>
            </a:r>
            <a:r>
              <a:rPr lang="tr-TR" sz="3200" b="1" u="sng" dirty="0" smtClean="0">
                <a:cs typeface="Times New Roman" panose="02020603050405020304" pitchFamily="18" charset="0"/>
              </a:rPr>
              <a:t> </a:t>
            </a:r>
            <a:r>
              <a:rPr lang="tr-TR" sz="3200" b="1" u="sng" dirty="0">
                <a:cs typeface="Times New Roman" panose="02020603050405020304" pitchFamily="18" charset="0"/>
              </a:rPr>
              <a:t>Kök Hücreler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200" b="1" dirty="0">
                <a:cs typeface="Times New Roman" panose="02020603050405020304" pitchFamily="18" charset="0"/>
              </a:rPr>
              <a:t> Y</a:t>
            </a:r>
            <a:r>
              <a:rPr lang="en-US" sz="3200" b="1" dirty="0">
                <a:cs typeface="Times New Roman" panose="02020603050405020304" pitchFamily="18" charset="0"/>
              </a:rPr>
              <a:t>a</a:t>
            </a:r>
            <a:r>
              <a:rPr lang="tr-TR" sz="3200" b="1" dirty="0" err="1">
                <a:cs typeface="Times New Roman" panose="02020603050405020304" pitchFamily="18" charset="0"/>
              </a:rPr>
              <a:t>lnızca</a:t>
            </a:r>
            <a:r>
              <a:rPr lang="tr-TR" sz="3200" b="1" dirty="0">
                <a:cs typeface="Times New Roman" panose="02020603050405020304" pitchFamily="18" charset="0"/>
              </a:rPr>
              <a:t>  birkaç hücre tipine farklılaşabilen kök hücrelerdir</a:t>
            </a:r>
            <a:r>
              <a:rPr lang="tr-TR" sz="3200" b="1" dirty="0" smtClean="0">
                <a:cs typeface="Times New Roman" panose="02020603050405020304" pitchFamily="18" charset="0"/>
              </a:rPr>
              <a:t>.</a:t>
            </a:r>
            <a:endParaRPr lang="tr-TR" sz="3200" b="1" dirty="0">
              <a:cs typeface="Times New Roman" panose="02020603050405020304" pitchFamily="18" charset="0"/>
            </a:endParaRPr>
          </a:p>
          <a:p>
            <a:pPr indent="-342900">
              <a:lnSpc>
                <a:spcPct val="150000"/>
              </a:lnSpc>
            </a:pPr>
            <a:r>
              <a:rPr lang="tr-TR" sz="3200" b="1" dirty="0">
                <a:cs typeface="Times New Roman" panose="02020603050405020304" pitchFamily="18" charset="0"/>
              </a:rPr>
              <a:t> </a:t>
            </a:r>
            <a:r>
              <a:rPr lang="tr-TR" sz="3200" b="1" u="sng" dirty="0" err="1">
                <a:cs typeface="Times New Roman" panose="02020603050405020304" pitchFamily="18" charset="0"/>
              </a:rPr>
              <a:t>Unipotent</a:t>
            </a:r>
            <a:r>
              <a:rPr lang="tr-TR" sz="3200" b="1" u="sng" dirty="0">
                <a:cs typeface="Times New Roman" panose="02020603050405020304" pitchFamily="18" charset="0"/>
              </a:rPr>
              <a:t> Kök Hücreler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3200" b="1" dirty="0">
                <a:cs typeface="Times New Roman" panose="02020603050405020304" pitchFamily="18" charset="0"/>
              </a:rPr>
              <a:t>Tek bir hücre tipine dönüşebilen kök hücrelerdir.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88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322</Words>
  <Application>Microsoft Office PowerPoint</Application>
  <PresentationFormat>Geniş ekran</PresentationFormat>
  <Paragraphs>32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Algerian</vt:lpstr>
      <vt:lpstr>Arial</vt:lpstr>
      <vt:lpstr>Calibri</vt:lpstr>
      <vt:lpstr>Calibri Light</vt:lpstr>
      <vt:lpstr>Times New Roman</vt:lpstr>
      <vt:lpstr>Office Teması</vt:lpstr>
      <vt:lpstr>       KÖK HÜCRE</vt:lpstr>
      <vt:lpstr>KÖK HÜCRE TARİHÇESİ</vt:lpstr>
      <vt:lpstr>PowerPoint Sunusu</vt:lpstr>
      <vt:lpstr>PowerPoint Sunusu</vt:lpstr>
      <vt:lpstr>     KÖK HÜCRE NEDİR?</vt:lpstr>
      <vt:lpstr>PowerPoint Sunusu</vt:lpstr>
      <vt:lpstr>PowerPoint Sunusu</vt:lpstr>
      <vt:lpstr> Kök Hücreleri Farklılaşma Yeteneklerine Göre Sınıflandırılması </vt:lpstr>
      <vt:lpstr>PowerPoint Sunusu</vt:lpstr>
      <vt:lpstr>KAYNAKLAR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KÖK HÜCRE</dc:title>
  <dc:creator>Windows Kullanıcısı</dc:creator>
  <cp:lastModifiedBy>Windows Kullanıcısı</cp:lastModifiedBy>
  <cp:revision>8</cp:revision>
  <dcterms:created xsi:type="dcterms:W3CDTF">2018-02-27T12:52:04Z</dcterms:created>
  <dcterms:modified xsi:type="dcterms:W3CDTF">2018-02-28T10:54:41Z</dcterms:modified>
</cp:coreProperties>
</file>