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76" r:id="rId4"/>
    <p:sldId id="277" r:id="rId5"/>
    <p:sldId id="278" r:id="rId6"/>
    <p:sldId id="279" r:id="rId7"/>
    <p:sldId id="280" r:id="rId8"/>
    <p:sldId id="281" r:id="rId9"/>
    <p:sldId id="282" r:id="rId10"/>
    <p:sldId id="283" r:id="rId11"/>
    <p:sldId id="284" r:id="rId12"/>
    <p:sldId id="285" r:id="rId13"/>
    <p:sldId id="286" r:id="rId14"/>
    <p:sldId id="287" r:id="rId15"/>
    <p:sldId id="288" r:id="rId16"/>
    <p:sldId id="289" r:id="rId17"/>
    <p:sldId id="295" r:id="rId18"/>
    <p:sldId id="296" r:id="rId19"/>
    <p:sldId id="297" r:id="rId20"/>
    <p:sldId id="29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29526-8033-406B-A945-1876A76E169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051B56D-D30A-47EB-8680-30CF9FC27D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2F2F863-F2C9-4670-AF92-E011B857F8E4}"/>
              </a:ext>
            </a:extLst>
          </p:cNvPr>
          <p:cNvSpPr>
            <a:spLocks noGrp="1"/>
          </p:cNvSpPr>
          <p:nvPr>
            <p:ph type="dt" sz="half" idx="10"/>
          </p:nvPr>
        </p:nvSpPr>
        <p:spPr/>
        <p:txBody>
          <a:bodyPr/>
          <a:lstStyle/>
          <a:p>
            <a:fld id="{755D598D-7AB4-4238-849C-53693B36291F}" type="datetimeFigureOut">
              <a:rPr lang="en-US" smtClean="0"/>
              <a:t>20-Jan-20</a:t>
            </a:fld>
            <a:endParaRPr lang="en-US"/>
          </a:p>
        </p:txBody>
      </p:sp>
      <p:sp>
        <p:nvSpPr>
          <p:cNvPr id="5" name="Footer Placeholder 4">
            <a:extLst>
              <a:ext uri="{FF2B5EF4-FFF2-40B4-BE49-F238E27FC236}">
                <a16:creationId xmlns:a16="http://schemas.microsoft.com/office/drawing/2014/main" id="{0A54DA7E-F6F5-410E-A799-DEFBFA9057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CA8DED-1116-468D-8CE8-EA36F6F5D328}"/>
              </a:ext>
            </a:extLst>
          </p:cNvPr>
          <p:cNvSpPr>
            <a:spLocks noGrp="1"/>
          </p:cNvSpPr>
          <p:nvPr>
            <p:ph type="sldNum" sz="quarter" idx="12"/>
          </p:nvPr>
        </p:nvSpPr>
        <p:spPr/>
        <p:txBody>
          <a:bodyPr/>
          <a:lstStyle/>
          <a:p>
            <a:fld id="{621528D0-9F4F-4411-BACE-D43F9E026212}" type="slidenum">
              <a:rPr lang="en-US" smtClean="0"/>
              <a:t>‹#›</a:t>
            </a:fld>
            <a:endParaRPr lang="en-US"/>
          </a:p>
        </p:txBody>
      </p:sp>
    </p:spTree>
    <p:extLst>
      <p:ext uri="{BB962C8B-B14F-4D97-AF65-F5344CB8AC3E}">
        <p14:creationId xmlns:p14="http://schemas.microsoft.com/office/powerpoint/2010/main" val="1428656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F113B-EE70-4BCD-8CCA-C92DA78804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F25EE68-A7FF-495A-B357-9832F63C9D4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D4C32D-DD0A-4E09-8E34-7B52F4A89A67}"/>
              </a:ext>
            </a:extLst>
          </p:cNvPr>
          <p:cNvSpPr>
            <a:spLocks noGrp="1"/>
          </p:cNvSpPr>
          <p:nvPr>
            <p:ph type="dt" sz="half" idx="10"/>
          </p:nvPr>
        </p:nvSpPr>
        <p:spPr/>
        <p:txBody>
          <a:bodyPr/>
          <a:lstStyle/>
          <a:p>
            <a:fld id="{755D598D-7AB4-4238-849C-53693B36291F}" type="datetimeFigureOut">
              <a:rPr lang="en-US" smtClean="0"/>
              <a:t>20-Jan-20</a:t>
            </a:fld>
            <a:endParaRPr lang="en-US"/>
          </a:p>
        </p:txBody>
      </p:sp>
      <p:sp>
        <p:nvSpPr>
          <p:cNvPr id="5" name="Footer Placeholder 4">
            <a:extLst>
              <a:ext uri="{FF2B5EF4-FFF2-40B4-BE49-F238E27FC236}">
                <a16:creationId xmlns:a16="http://schemas.microsoft.com/office/drawing/2014/main" id="{7DC57003-D2DD-4E0F-8592-72C6FA3BA3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F89537-17EA-4F28-92C2-B6BB8F128F38}"/>
              </a:ext>
            </a:extLst>
          </p:cNvPr>
          <p:cNvSpPr>
            <a:spLocks noGrp="1"/>
          </p:cNvSpPr>
          <p:nvPr>
            <p:ph type="sldNum" sz="quarter" idx="12"/>
          </p:nvPr>
        </p:nvSpPr>
        <p:spPr/>
        <p:txBody>
          <a:bodyPr/>
          <a:lstStyle/>
          <a:p>
            <a:fld id="{621528D0-9F4F-4411-BACE-D43F9E026212}" type="slidenum">
              <a:rPr lang="en-US" smtClean="0"/>
              <a:t>‹#›</a:t>
            </a:fld>
            <a:endParaRPr lang="en-US"/>
          </a:p>
        </p:txBody>
      </p:sp>
    </p:spTree>
    <p:extLst>
      <p:ext uri="{BB962C8B-B14F-4D97-AF65-F5344CB8AC3E}">
        <p14:creationId xmlns:p14="http://schemas.microsoft.com/office/powerpoint/2010/main" val="1681778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1A749A-99EA-4424-B377-E9536B3F71F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EA5C16A-4E1E-40DF-B946-1ED0A3575DE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9F2FA5-6319-4B5F-BABC-AD90BE51B654}"/>
              </a:ext>
            </a:extLst>
          </p:cNvPr>
          <p:cNvSpPr>
            <a:spLocks noGrp="1"/>
          </p:cNvSpPr>
          <p:nvPr>
            <p:ph type="dt" sz="half" idx="10"/>
          </p:nvPr>
        </p:nvSpPr>
        <p:spPr/>
        <p:txBody>
          <a:bodyPr/>
          <a:lstStyle/>
          <a:p>
            <a:fld id="{755D598D-7AB4-4238-849C-53693B36291F}" type="datetimeFigureOut">
              <a:rPr lang="en-US" smtClean="0"/>
              <a:t>20-Jan-20</a:t>
            </a:fld>
            <a:endParaRPr lang="en-US"/>
          </a:p>
        </p:txBody>
      </p:sp>
      <p:sp>
        <p:nvSpPr>
          <p:cNvPr id="5" name="Footer Placeholder 4">
            <a:extLst>
              <a:ext uri="{FF2B5EF4-FFF2-40B4-BE49-F238E27FC236}">
                <a16:creationId xmlns:a16="http://schemas.microsoft.com/office/drawing/2014/main" id="{5B1B95DF-8DD7-4328-86AE-4749BCD13C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B4C606-7498-44EC-B1C3-3B8D22F1A0E3}"/>
              </a:ext>
            </a:extLst>
          </p:cNvPr>
          <p:cNvSpPr>
            <a:spLocks noGrp="1"/>
          </p:cNvSpPr>
          <p:nvPr>
            <p:ph type="sldNum" sz="quarter" idx="12"/>
          </p:nvPr>
        </p:nvSpPr>
        <p:spPr/>
        <p:txBody>
          <a:bodyPr/>
          <a:lstStyle/>
          <a:p>
            <a:fld id="{621528D0-9F4F-4411-BACE-D43F9E026212}" type="slidenum">
              <a:rPr lang="en-US" smtClean="0"/>
              <a:t>‹#›</a:t>
            </a:fld>
            <a:endParaRPr lang="en-US"/>
          </a:p>
        </p:txBody>
      </p:sp>
    </p:spTree>
    <p:extLst>
      <p:ext uri="{BB962C8B-B14F-4D97-AF65-F5344CB8AC3E}">
        <p14:creationId xmlns:p14="http://schemas.microsoft.com/office/powerpoint/2010/main" val="2525183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591F1-8C47-4296-B24D-33EAB46B82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31D210-8858-4C3C-8F2C-3AD70A1906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D12A09-DD39-49E3-9542-DAF8A788E8E7}"/>
              </a:ext>
            </a:extLst>
          </p:cNvPr>
          <p:cNvSpPr>
            <a:spLocks noGrp="1"/>
          </p:cNvSpPr>
          <p:nvPr>
            <p:ph type="dt" sz="half" idx="10"/>
          </p:nvPr>
        </p:nvSpPr>
        <p:spPr/>
        <p:txBody>
          <a:bodyPr/>
          <a:lstStyle/>
          <a:p>
            <a:fld id="{755D598D-7AB4-4238-849C-53693B36291F}" type="datetimeFigureOut">
              <a:rPr lang="en-US" smtClean="0"/>
              <a:t>20-Jan-20</a:t>
            </a:fld>
            <a:endParaRPr lang="en-US"/>
          </a:p>
        </p:txBody>
      </p:sp>
      <p:sp>
        <p:nvSpPr>
          <p:cNvPr id="5" name="Footer Placeholder 4">
            <a:extLst>
              <a:ext uri="{FF2B5EF4-FFF2-40B4-BE49-F238E27FC236}">
                <a16:creationId xmlns:a16="http://schemas.microsoft.com/office/drawing/2014/main" id="{589879FA-2644-4BE3-A309-46DEDEAC53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EBDF8F-7BD3-4EA3-A8D6-0D8FC3A079CD}"/>
              </a:ext>
            </a:extLst>
          </p:cNvPr>
          <p:cNvSpPr>
            <a:spLocks noGrp="1"/>
          </p:cNvSpPr>
          <p:nvPr>
            <p:ph type="sldNum" sz="quarter" idx="12"/>
          </p:nvPr>
        </p:nvSpPr>
        <p:spPr/>
        <p:txBody>
          <a:bodyPr/>
          <a:lstStyle/>
          <a:p>
            <a:fld id="{621528D0-9F4F-4411-BACE-D43F9E026212}" type="slidenum">
              <a:rPr lang="en-US" smtClean="0"/>
              <a:t>‹#›</a:t>
            </a:fld>
            <a:endParaRPr lang="en-US"/>
          </a:p>
        </p:txBody>
      </p:sp>
    </p:spTree>
    <p:extLst>
      <p:ext uri="{BB962C8B-B14F-4D97-AF65-F5344CB8AC3E}">
        <p14:creationId xmlns:p14="http://schemas.microsoft.com/office/powerpoint/2010/main" val="2970100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34A4C-5972-4450-B50F-1611125226E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6B65D24-BDB9-477F-9657-03EC47DFECB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9B6F472-9C39-4BEA-BC16-0B1D380C3F25}"/>
              </a:ext>
            </a:extLst>
          </p:cNvPr>
          <p:cNvSpPr>
            <a:spLocks noGrp="1"/>
          </p:cNvSpPr>
          <p:nvPr>
            <p:ph type="dt" sz="half" idx="10"/>
          </p:nvPr>
        </p:nvSpPr>
        <p:spPr/>
        <p:txBody>
          <a:bodyPr/>
          <a:lstStyle/>
          <a:p>
            <a:fld id="{755D598D-7AB4-4238-849C-53693B36291F}" type="datetimeFigureOut">
              <a:rPr lang="en-US" smtClean="0"/>
              <a:t>20-Jan-20</a:t>
            </a:fld>
            <a:endParaRPr lang="en-US"/>
          </a:p>
        </p:txBody>
      </p:sp>
      <p:sp>
        <p:nvSpPr>
          <p:cNvPr id="5" name="Footer Placeholder 4">
            <a:extLst>
              <a:ext uri="{FF2B5EF4-FFF2-40B4-BE49-F238E27FC236}">
                <a16:creationId xmlns:a16="http://schemas.microsoft.com/office/drawing/2014/main" id="{4F930A99-F0B7-477A-83BE-B6FC59876C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912E79-7D4D-47DC-82AF-C19ED6C31188}"/>
              </a:ext>
            </a:extLst>
          </p:cNvPr>
          <p:cNvSpPr>
            <a:spLocks noGrp="1"/>
          </p:cNvSpPr>
          <p:nvPr>
            <p:ph type="sldNum" sz="quarter" idx="12"/>
          </p:nvPr>
        </p:nvSpPr>
        <p:spPr/>
        <p:txBody>
          <a:bodyPr/>
          <a:lstStyle/>
          <a:p>
            <a:fld id="{621528D0-9F4F-4411-BACE-D43F9E026212}" type="slidenum">
              <a:rPr lang="en-US" smtClean="0"/>
              <a:t>‹#›</a:t>
            </a:fld>
            <a:endParaRPr lang="en-US"/>
          </a:p>
        </p:txBody>
      </p:sp>
    </p:spTree>
    <p:extLst>
      <p:ext uri="{BB962C8B-B14F-4D97-AF65-F5344CB8AC3E}">
        <p14:creationId xmlns:p14="http://schemas.microsoft.com/office/powerpoint/2010/main" val="3379314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A293E-93BC-4CC9-977F-58EE0F8268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D0F4E9-661D-4442-B8D9-206374D278D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523AB8-F4BC-487D-B8FE-5878290A31E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7738EB2-C033-49B8-9B0B-D31C5FEB657D}"/>
              </a:ext>
            </a:extLst>
          </p:cNvPr>
          <p:cNvSpPr>
            <a:spLocks noGrp="1"/>
          </p:cNvSpPr>
          <p:nvPr>
            <p:ph type="dt" sz="half" idx="10"/>
          </p:nvPr>
        </p:nvSpPr>
        <p:spPr/>
        <p:txBody>
          <a:bodyPr/>
          <a:lstStyle/>
          <a:p>
            <a:fld id="{755D598D-7AB4-4238-849C-53693B36291F}" type="datetimeFigureOut">
              <a:rPr lang="en-US" smtClean="0"/>
              <a:t>20-Jan-20</a:t>
            </a:fld>
            <a:endParaRPr lang="en-US"/>
          </a:p>
        </p:txBody>
      </p:sp>
      <p:sp>
        <p:nvSpPr>
          <p:cNvPr id="6" name="Footer Placeholder 5">
            <a:extLst>
              <a:ext uri="{FF2B5EF4-FFF2-40B4-BE49-F238E27FC236}">
                <a16:creationId xmlns:a16="http://schemas.microsoft.com/office/drawing/2014/main" id="{2AD90FB1-B119-4A3A-9512-7A6E4C32B2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C86EC0-81BE-4A06-A619-E9795CB7133C}"/>
              </a:ext>
            </a:extLst>
          </p:cNvPr>
          <p:cNvSpPr>
            <a:spLocks noGrp="1"/>
          </p:cNvSpPr>
          <p:nvPr>
            <p:ph type="sldNum" sz="quarter" idx="12"/>
          </p:nvPr>
        </p:nvSpPr>
        <p:spPr/>
        <p:txBody>
          <a:bodyPr/>
          <a:lstStyle/>
          <a:p>
            <a:fld id="{621528D0-9F4F-4411-BACE-D43F9E026212}" type="slidenum">
              <a:rPr lang="en-US" smtClean="0"/>
              <a:t>‹#›</a:t>
            </a:fld>
            <a:endParaRPr lang="en-US"/>
          </a:p>
        </p:txBody>
      </p:sp>
    </p:spTree>
    <p:extLst>
      <p:ext uri="{BB962C8B-B14F-4D97-AF65-F5344CB8AC3E}">
        <p14:creationId xmlns:p14="http://schemas.microsoft.com/office/powerpoint/2010/main" val="1110409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EF9A7-DD18-4804-ACBD-6C2CED9252C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F3C34A-A16D-4DC1-9C1B-17024FFBDF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65DE781-B51E-4E79-B3FD-D01192660AE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DA75950-35A7-464D-A5C3-E413B82811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32F37C-3521-47C1-A7BB-AB82A2BF72A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71A7AE8-B2B5-481E-9DF3-A97577A1C097}"/>
              </a:ext>
            </a:extLst>
          </p:cNvPr>
          <p:cNvSpPr>
            <a:spLocks noGrp="1"/>
          </p:cNvSpPr>
          <p:nvPr>
            <p:ph type="dt" sz="half" idx="10"/>
          </p:nvPr>
        </p:nvSpPr>
        <p:spPr/>
        <p:txBody>
          <a:bodyPr/>
          <a:lstStyle/>
          <a:p>
            <a:fld id="{755D598D-7AB4-4238-849C-53693B36291F}" type="datetimeFigureOut">
              <a:rPr lang="en-US" smtClean="0"/>
              <a:t>20-Jan-20</a:t>
            </a:fld>
            <a:endParaRPr lang="en-US"/>
          </a:p>
        </p:txBody>
      </p:sp>
      <p:sp>
        <p:nvSpPr>
          <p:cNvPr id="8" name="Footer Placeholder 7">
            <a:extLst>
              <a:ext uri="{FF2B5EF4-FFF2-40B4-BE49-F238E27FC236}">
                <a16:creationId xmlns:a16="http://schemas.microsoft.com/office/drawing/2014/main" id="{4B26B6DE-1F44-4153-8539-27BD840C129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FC4EBE8-DEC4-4156-A9FC-86B4AEA9A95A}"/>
              </a:ext>
            </a:extLst>
          </p:cNvPr>
          <p:cNvSpPr>
            <a:spLocks noGrp="1"/>
          </p:cNvSpPr>
          <p:nvPr>
            <p:ph type="sldNum" sz="quarter" idx="12"/>
          </p:nvPr>
        </p:nvSpPr>
        <p:spPr/>
        <p:txBody>
          <a:bodyPr/>
          <a:lstStyle/>
          <a:p>
            <a:fld id="{621528D0-9F4F-4411-BACE-D43F9E026212}" type="slidenum">
              <a:rPr lang="en-US" smtClean="0"/>
              <a:t>‹#›</a:t>
            </a:fld>
            <a:endParaRPr lang="en-US"/>
          </a:p>
        </p:txBody>
      </p:sp>
    </p:spTree>
    <p:extLst>
      <p:ext uri="{BB962C8B-B14F-4D97-AF65-F5344CB8AC3E}">
        <p14:creationId xmlns:p14="http://schemas.microsoft.com/office/powerpoint/2010/main" val="2394724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C13BD-EF66-448E-9E55-BD0202339CA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77C163B-715B-4E78-BE71-ABD175AE2FBE}"/>
              </a:ext>
            </a:extLst>
          </p:cNvPr>
          <p:cNvSpPr>
            <a:spLocks noGrp="1"/>
          </p:cNvSpPr>
          <p:nvPr>
            <p:ph type="dt" sz="half" idx="10"/>
          </p:nvPr>
        </p:nvSpPr>
        <p:spPr/>
        <p:txBody>
          <a:bodyPr/>
          <a:lstStyle/>
          <a:p>
            <a:fld id="{755D598D-7AB4-4238-849C-53693B36291F}" type="datetimeFigureOut">
              <a:rPr lang="en-US" smtClean="0"/>
              <a:t>20-Jan-20</a:t>
            </a:fld>
            <a:endParaRPr lang="en-US"/>
          </a:p>
        </p:txBody>
      </p:sp>
      <p:sp>
        <p:nvSpPr>
          <p:cNvPr id="4" name="Footer Placeholder 3">
            <a:extLst>
              <a:ext uri="{FF2B5EF4-FFF2-40B4-BE49-F238E27FC236}">
                <a16:creationId xmlns:a16="http://schemas.microsoft.com/office/drawing/2014/main" id="{60413ED9-8E03-42C4-8EBB-53BFDC2659C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745BC9C-5731-4003-BA39-0E5C1A93760A}"/>
              </a:ext>
            </a:extLst>
          </p:cNvPr>
          <p:cNvSpPr>
            <a:spLocks noGrp="1"/>
          </p:cNvSpPr>
          <p:nvPr>
            <p:ph type="sldNum" sz="quarter" idx="12"/>
          </p:nvPr>
        </p:nvSpPr>
        <p:spPr/>
        <p:txBody>
          <a:bodyPr/>
          <a:lstStyle/>
          <a:p>
            <a:fld id="{621528D0-9F4F-4411-BACE-D43F9E026212}" type="slidenum">
              <a:rPr lang="en-US" smtClean="0"/>
              <a:t>‹#›</a:t>
            </a:fld>
            <a:endParaRPr lang="en-US"/>
          </a:p>
        </p:txBody>
      </p:sp>
    </p:spTree>
    <p:extLst>
      <p:ext uri="{BB962C8B-B14F-4D97-AF65-F5344CB8AC3E}">
        <p14:creationId xmlns:p14="http://schemas.microsoft.com/office/powerpoint/2010/main" val="4001658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68CB0B-2F86-4CF2-B81D-C6331353F281}"/>
              </a:ext>
            </a:extLst>
          </p:cNvPr>
          <p:cNvSpPr>
            <a:spLocks noGrp="1"/>
          </p:cNvSpPr>
          <p:nvPr>
            <p:ph type="dt" sz="half" idx="10"/>
          </p:nvPr>
        </p:nvSpPr>
        <p:spPr/>
        <p:txBody>
          <a:bodyPr/>
          <a:lstStyle/>
          <a:p>
            <a:fld id="{755D598D-7AB4-4238-849C-53693B36291F}" type="datetimeFigureOut">
              <a:rPr lang="en-US" smtClean="0"/>
              <a:t>20-Jan-20</a:t>
            </a:fld>
            <a:endParaRPr lang="en-US"/>
          </a:p>
        </p:txBody>
      </p:sp>
      <p:sp>
        <p:nvSpPr>
          <p:cNvPr id="3" name="Footer Placeholder 2">
            <a:extLst>
              <a:ext uri="{FF2B5EF4-FFF2-40B4-BE49-F238E27FC236}">
                <a16:creationId xmlns:a16="http://schemas.microsoft.com/office/drawing/2014/main" id="{EF2FDD95-F3E2-4F7D-B92E-2C2A8F9143D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4A7FE4-4E47-4F22-89A2-755E9CEC08C0}"/>
              </a:ext>
            </a:extLst>
          </p:cNvPr>
          <p:cNvSpPr>
            <a:spLocks noGrp="1"/>
          </p:cNvSpPr>
          <p:nvPr>
            <p:ph type="sldNum" sz="quarter" idx="12"/>
          </p:nvPr>
        </p:nvSpPr>
        <p:spPr/>
        <p:txBody>
          <a:bodyPr/>
          <a:lstStyle/>
          <a:p>
            <a:fld id="{621528D0-9F4F-4411-BACE-D43F9E026212}" type="slidenum">
              <a:rPr lang="en-US" smtClean="0"/>
              <a:t>‹#›</a:t>
            </a:fld>
            <a:endParaRPr lang="en-US"/>
          </a:p>
        </p:txBody>
      </p:sp>
    </p:spTree>
    <p:extLst>
      <p:ext uri="{BB962C8B-B14F-4D97-AF65-F5344CB8AC3E}">
        <p14:creationId xmlns:p14="http://schemas.microsoft.com/office/powerpoint/2010/main" val="1525868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0367E-2E89-4268-B903-3239E021BB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0EAFBA7-1C63-475E-9311-712F844A8A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3A80B7-2DB9-43A3-85FA-185B6CAB5F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FCD213-9365-4FBA-8929-D6711F1E107E}"/>
              </a:ext>
            </a:extLst>
          </p:cNvPr>
          <p:cNvSpPr>
            <a:spLocks noGrp="1"/>
          </p:cNvSpPr>
          <p:nvPr>
            <p:ph type="dt" sz="half" idx="10"/>
          </p:nvPr>
        </p:nvSpPr>
        <p:spPr/>
        <p:txBody>
          <a:bodyPr/>
          <a:lstStyle/>
          <a:p>
            <a:fld id="{755D598D-7AB4-4238-849C-53693B36291F}" type="datetimeFigureOut">
              <a:rPr lang="en-US" smtClean="0"/>
              <a:t>20-Jan-20</a:t>
            </a:fld>
            <a:endParaRPr lang="en-US"/>
          </a:p>
        </p:txBody>
      </p:sp>
      <p:sp>
        <p:nvSpPr>
          <p:cNvPr id="6" name="Footer Placeholder 5">
            <a:extLst>
              <a:ext uri="{FF2B5EF4-FFF2-40B4-BE49-F238E27FC236}">
                <a16:creationId xmlns:a16="http://schemas.microsoft.com/office/drawing/2014/main" id="{0B7EA60B-EEAC-44D2-9AFD-0B827EC0CF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285623-37F1-4BD8-B19F-365C4EDF4E93}"/>
              </a:ext>
            </a:extLst>
          </p:cNvPr>
          <p:cNvSpPr>
            <a:spLocks noGrp="1"/>
          </p:cNvSpPr>
          <p:nvPr>
            <p:ph type="sldNum" sz="quarter" idx="12"/>
          </p:nvPr>
        </p:nvSpPr>
        <p:spPr/>
        <p:txBody>
          <a:bodyPr/>
          <a:lstStyle/>
          <a:p>
            <a:fld id="{621528D0-9F4F-4411-BACE-D43F9E026212}" type="slidenum">
              <a:rPr lang="en-US" smtClean="0"/>
              <a:t>‹#›</a:t>
            </a:fld>
            <a:endParaRPr lang="en-US"/>
          </a:p>
        </p:txBody>
      </p:sp>
    </p:spTree>
    <p:extLst>
      <p:ext uri="{BB962C8B-B14F-4D97-AF65-F5344CB8AC3E}">
        <p14:creationId xmlns:p14="http://schemas.microsoft.com/office/powerpoint/2010/main" val="921435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6D50A-E7F1-46D1-8BF4-CDB1888F74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664179D-06E7-4300-BD27-439906D08E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CDD5A39-80C4-4A18-924D-A250495914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78422D-700C-4D6A-AD04-3435595838FB}"/>
              </a:ext>
            </a:extLst>
          </p:cNvPr>
          <p:cNvSpPr>
            <a:spLocks noGrp="1"/>
          </p:cNvSpPr>
          <p:nvPr>
            <p:ph type="dt" sz="half" idx="10"/>
          </p:nvPr>
        </p:nvSpPr>
        <p:spPr/>
        <p:txBody>
          <a:bodyPr/>
          <a:lstStyle/>
          <a:p>
            <a:fld id="{755D598D-7AB4-4238-849C-53693B36291F}" type="datetimeFigureOut">
              <a:rPr lang="en-US" smtClean="0"/>
              <a:t>20-Jan-20</a:t>
            </a:fld>
            <a:endParaRPr lang="en-US"/>
          </a:p>
        </p:txBody>
      </p:sp>
      <p:sp>
        <p:nvSpPr>
          <p:cNvPr id="6" name="Footer Placeholder 5">
            <a:extLst>
              <a:ext uri="{FF2B5EF4-FFF2-40B4-BE49-F238E27FC236}">
                <a16:creationId xmlns:a16="http://schemas.microsoft.com/office/drawing/2014/main" id="{8AF2534A-571D-4333-B58D-1743C6E07B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D8FFE5-06E9-4A0F-A3A6-697039BC6A9E}"/>
              </a:ext>
            </a:extLst>
          </p:cNvPr>
          <p:cNvSpPr>
            <a:spLocks noGrp="1"/>
          </p:cNvSpPr>
          <p:nvPr>
            <p:ph type="sldNum" sz="quarter" idx="12"/>
          </p:nvPr>
        </p:nvSpPr>
        <p:spPr/>
        <p:txBody>
          <a:bodyPr/>
          <a:lstStyle/>
          <a:p>
            <a:fld id="{621528D0-9F4F-4411-BACE-D43F9E026212}" type="slidenum">
              <a:rPr lang="en-US" smtClean="0"/>
              <a:t>‹#›</a:t>
            </a:fld>
            <a:endParaRPr lang="en-US"/>
          </a:p>
        </p:txBody>
      </p:sp>
    </p:spTree>
    <p:extLst>
      <p:ext uri="{BB962C8B-B14F-4D97-AF65-F5344CB8AC3E}">
        <p14:creationId xmlns:p14="http://schemas.microsoft.com/office/powerpoint/2010/main" val="2054495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485D57-FC3F-47D1-BBA3-718AF938DC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080F3A6-59B2-4651-A1DE-BFB7477147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F4D56D-50F3-40A6-B03C-3711C5DED6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5D598D-7AB4-4238-849C-53693B36291F}" type="datetimeFigureOut">
              <a:rPr lang="en-US" smtClean="0"/>
              <a:t>20-Jan-20</a:t>
            </a:fld>
            <a:endParaRPr lang="en-US"/>
          </a:p>
        </p:txBody>
      </p:sp>
      <p:sp>
        <p:nvSpPr>
          <p:cNvPr id="5" name="Footer Placeholder 4">
            <a:extLst>
              <a:ext uri="{FF2B5EF4-FFF2-40B4-BE49-F238E27FC236}">
                <a16:creationId xmlns:a16="http://schemas.microsoft.com/office/drawing/2014/main" id="{474EEFEF-B678-407D-B6D7-DDC47AF2C0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D9F3055-A5C6-4C28-AF3C-ECD833FA1F4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1528D0-9F4F-4411-BACE-D43F9E026212}" type="slidenum">
              <a:rPr lang="en-US" smtClean="0"/>
              <a:t>‹#›</a:t>
            </a:fld>
            <a:endParaRPr lang="en-US"/>
          </a:p>
        </p:txBody>
      </p:sp>
    </p:spTree>
    <p:extLst>
      <p:ext uri="{BB962C8B-B14F-4D97-AF65-F5344CB8AC3E}">
        <p14:creationId xmlns:p14="http://schemas.microsoft.com/office/powerpoint/2010/main" val="1287091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4812D-61DA-45B2-B1C3-7964FFCC8FEA}"/>
              </a:ext>
            </a:extLst>
          </p:cNvPr>
          <p:cNvSpPr>
            <a:spLocks noGrp="1"/>
          </p:cNvSpPr>
          <p:nvPr>
            <p:ph type="ctrTitle"/>
          </p:nvPr>
        </p:nvSpPr>
        <p:spPr/>
        <p:txBody>
          <a:bodyPr/>
          <a:lstStyle/>
          <a:p>
            <a:r>
              <a:rPr lang="tr-TR" dirty="0"/>
              <a:t>Sıralı Oyunlar</a:t>
            </a:r>
            <a:endParaRPr lang="en-US" dirty="0"/>
          </a:p>
        </p:txBody>
      </p:sp>
      <p:sp>
        <p:nvSpPr>
          <p:cNvPr id="3" name="Subtitle 2">
            <a:extLst>
              <a:ext uri="{FF2B5EF4-FFF2-40B4-BE49-F238E27FC236}">
                <a16:creationId xmlns:a16="http://schemas.microsoft.com/office/drawing/2014/main" id="{394CA0A4-76FB-45A8-A661-A7CD67F2F054}"/>
              </a:ext>
            </a:extLst>
          </p:cNvPr>
          <p:cNvSpPr>
            <a:spLocks noGrp="1"/>
          </p:cNvSpPr>
          <p:nvPr>
            <p:ph type="subTitle" idx="1"/>
          </p:nvPr>
        </p:nvSpPr>
        <p:spPr/>
        <p:txBody>
          <a:bodyPr/>
          <a:lstStyle/>
          <a:p>
            <a:r>
              <a:rPr lang="tr-TR" dirty="0"/>
              <a:t>Sanayi İktisadı Ders 7</a:t>
            </a:r>
            <a:endParaRPr lang="en-US" dirty="0"/>
          </a:p>
        </p:txBody>
      </p:sp>
    </p:spTree>
    <p:extLst>
      <p:ext uri="{BB962C8B-B14F-4D97-AF65-F5344CB8AC3E}">
        <p14:creationId xmlns:p14="http://schemas.microsoft.com/office/powerpoint/2010/main" val="16274332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F941D-03B4-459F-B5E9-53CEB6EAB8A8}"/>
              </a:ext>
            </a:extLst>
          </p:cNvPr>
          <p:cNvSpPr>
            <a:spLocks noGrp="1"/>
          </p:cNvSpPr>
          <p:nvPr>
            <p:ph type="title"/>
          </p:nvPr>
        </p:nvSpPr>
        <p:spPr/>
        <p:txBody>
          <a:bodyPr/>
          <a:lstStyle/>
          <a:p>
            <a:endParaRPr lang="en-US"/>
          </a:p>
        </p:txBody>
      </p:sp>
      <p:pic>
        <p:nvPicPr>
          <p:cNvPr id="4" name="Content Placeholder 3">
            <a:extLst>
              <a:ext uri="{FF2B5EF4-FFF2-40B4-BE49-F238E27FC236}">
                <a16:creationId xmlns:a16="http://schemas.microsoft.com/office/drawing/2014/main" id="{BFDF12AD-865B-47E0-8D36-02C5E6E35141}"/>
              </a:ext>
            </a:extLst>
          </p:cNvPr>
          <p:cNvPicPr>
            <a:picLocks noGrp="1" noChangeAspect="1"/>
          </p:cNvPicPr>
          <p:nvPr>
            <p:ph idx="1"/>
          </p:nvPr>
        </p:nvPicPr>
        <p:blipFill>
          <a:blip r:embed="rId2"/>
          <a:stretch>
            <a:fillRect/>
          </a:stretch>
        </p:blipFill>
        <p:spPr>
          <a:xfrm>
            <a:off x="1896423" y="1115277"/>
            <a:ext cx="8551554" cy="4627446"/>
          </a:xfrm>
          <a:prstGeom prst="rect">
            <a:avLst/>
          </a:prstGeom>
        </p:spPr>
      </p:pic>
      <p:sp>
        <p:nvSpPr>
          <p:cNvPr id="3" name="Footer Placeholder 2">
            <a:extLst>
              <a:ext uri="{FF2B5EF4-FFF2-40B4-BE49-F238E27FC236}">
                <a16:creationId xmlns:a16="http://schemas.microsoft.com/office/drawing/2014/main" id="{EA70B7A7-1A59-4119-A6BE-C27BCA36550C}"/>
              </a:ext>
            </a:extLst>
          </p:cNvPr>
          <p:cNvSpPr>
            <a:spLocks noGrp="1"/>
          </p:cNvSpPr>
          <p:nvPr>
            <p:ph type="ftr" sz="quarter" idx="11"/>
          </p:nvPr>
        </p:nvSpPr>
        <p:spPr/>
        <p:txBody>
          <a:bodyPr/>
          <a:lstStyle/>
          <a:p>
            <a:r>
              <a:rPr lang="en-US"/>
              <a:t>Umut Öneş AÜ SBF İktisat Teorisi ABD </a:t>
            </a:r>
          </a:p>
        </p:txBody>
      </p:sp>
    </p:spTree>
    <p:extLst>
      <p:ext uri="{BB962C8B-B14F-4D97-AF65-F5344CB8AC3E}">
        <p14:creationId xmlns:p14="http://schemas.microsoft.com/office/powerpoint/2010/main" val="3940680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67EEB-A4C6-407A-86F3-9DDA41DBCB9E}"/>
              </a:ext>
            </a:extLst>
          </p:cNvPr>
          <p:cNvSpPr>
            <a:spLocks noGrp="1"/>
          </p:cNvSpPr>
          <p:nvPr>
            <p:ph type="title"/>
          </p:nvPr>
        </p:nvSpPr>
        <p:spPr/>
        <p:txBody>
          <a:bodyPr/>
          <a:lstStyle/>
          <a:p>
            <a:r>
              <a:rPr lang="tr-TR" dirty="0"/>
              <a:t>Uzun ve kısa dönemde strateji seçimi</a:t>
            </a:r>
            <a:endParaRPr lang="en-US" dirty="0"/>
          </a:p>
        </p:txBody>
      </p:sp>
      <p:sp>
        <p:nvSpPr>
          <p:cNvPr id="3" name="Content Placeholder 2">
            <a:extLst>
              <a:ext uri="{FF2B5EF4-FFF2-40B4-BE49-F238E27FC236}">
                <a16:creationId xmlns:a16="http://schemas.microsoft.com/office/drawing/2014/main" id="{19366A27-5784-47B7-933A-FA2AD6D9FF5B}"/>
              </a:ext>
            </a:extLst>
          </p:cNvPr>
          <p:cNvSpPr>
            <a:spLocks noGrp="1"/>
          </p:cNvSpPr>
          <p:nvPr>
            <p:ph idx="1"/>
          </p:nvPr>
        </p:nvSpPr>
        <p:spPr/>
        <p:txBody>
          <a:bodyPr>
            <a:normAutofit/>
          </a:bodyPr>
          <a:lstStyle/>
          <a:p>
            <a:r>
              <a:rPr lang="tr-TR" dirty="0"/>
              <a:t>Kapasiteye dair kararlar uzun vadeli, fiyatlandırma ise kısa vadeli kararlardır.</a:t>
            </a:r>
          </a:p>
          <a:p>
            <a:r>
              <a:rPr lang="tr-TR" dirty="0"/>
              <a:t>Bu durumları modellerken önce uzun vadeli değişkenin kararlaştırıldığı sonraki aşamada kısa vadedeki değişkenin belirlendiğini düşünmeliyizç </a:t>
            </a:r>
          </a:p>
          <a:p>
            <a:r>
              <a:rPr lang="tr-TR" dirty="0"/>
              <a:t>Kapasite kararı önce sonrasında fiyat seçimi.</a:t>
            </a:r>
            <a:endParaRPr lang="en-US" dirty="0"/>
          </a:p>
        </p:txBody>
      </p:sp>
      <p:sp>
        <p:nvSpPr>
          <p:cNvPr id="4" name="Footer Placeholder 3">
            <a:extLst>
              <a:ext uri="{FF2B5EF4-FFF2-40B4-BE49-F238E27FC236}">
                <a16:creationId xmlns:a16="http://schemas.microsoft.com/office/drawing/2014/main" id="{ABE508B4-36BA-4BC1-958C-9537E0FE5BE3}"/>
              </a:ext>
            </a:extLst>
          </p:cNvPr>
          <p:cNvSpPr>
            <a:spLocks noGrp="1"/>
          </p:cNvSpPr>
          <p:nvPr>
            <p:ph type="ftr" sz="quarter" idx="11"/>
          </p:nvPr>
        </p:nvSpPr>
        <p:spPr/>
        <p:txBody>
          <a:bodyPr/>
          <a:lstStyle/>
          <a:p>
            <a:r>
              <a:rPr lang="en-US"/>
              <a:t>Umut Öneş AÜ SBF İktisat Teorisi ABD </a:t>
            </a:r>
          </a:p>
        </p:txBody>
      </p:sp>
    </p:spTree>
    <p:extLst>
      <p:ext uri="{BB962C8B-B14F-4D97-AF65-F5344CB8AC3E}">
        <p14:creationId xmlns:p14="http://schemas.microsoft.com/office/powerpoint/2010/main" val="156343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31FF0-900D-4C6F-8EC4-F86F97772970}"/>
              </a:ext>
            </a:extLst>
          </p:cNvPr>
          <p:cNvSpPr>
            <a:spLocks noGrp="1"/>
          </p:cNvSpPr>
          <p:nvPr>
            <p:ph type="title"/>
          </p:nvPr>
        </p:nvSpPr>
        <p:spPr/>
        <p:txBody>
          <a:bodyPr/>
          <a:lstStyle/>
          <a:p>
            <a:r>
              <a:rPr lang="tr-TR" dirty="0"/>
              <a:t>Tekrarlanan oyunlar</a:t>
            </a:r>
            <a:endParaRPr lang="en-US" dirty="0"/>
          </a:p>
        </p:txBody>
      </p:sp>
      <p:sp>
        <p:nvSpPr>
          <p:cNvPr id="3" name="Content Placeholder 2">
            <a:extLst>
              <a:ext uri="{FF2B5EF4-FFF2-40B4-BE49-F238E27FC236}">
                <a16:creationId xmlns:a16="http://schemas.microsoft.com/office/drawing/2014/main" id="{DA50FD7A-6969-4514-8A87-B94B2C9E6770}"/>
              </a:ext>
            </a:extLst>
          </p:cNvPr>
          <p:cNvSpPr>
            <a:spLocks noGrp="1"/>
          </p:cNvSpPr>
          <p:nvPr>
            <p:ph idx="1"/>
          </p:nvPr>
        </p:nvSpPr>
        <p:spPr/>
        <p:txBody>
          <a:bodyPr>
            <a:normAutofit/>
          </a:bodyPr>
          <a:lstStyle/>
          <a:p>
            <a:r>
              <a:rPr lang="tr-TR" dirty="0"/>
              <a:t>Ceza verme durumu sadece sıralı ve tekrarlanan oyunlarda karşımıza çıkar</a:t>
            </a:r>
            <a:r>
              <a:rPr lang="en-US" dirty="0"/>
              <a:t>.</a:t>
            </a:r>
            <a:endParaRPr lang="tr-TR" dirty="0"/>
          </a:p>
          <a:p>
            <a:r>
              <a:rPr lang="tr-TR" dirty="0"/>
              <a:t>Tekrarlanan bir oyun tek seferli bir static oyunun belli bir süre veya sonsuza kadar tekrar edilmesi olarak tanımlanır.</a:t>
            </a:r>
          </a:p>
        </p:txBody>
      </p:sp>
      <p:sp>
        <p:nvSpPr>
          <p:cNvPr id="4" name="Footer Placeholder 3">
            <a:extLst>
              <a:ext uri="{FF2B5EF4-FFF2-40B4-BE49-F238E27FC236}">
                <a16:creationId xmlns:a16="http://schemas.microsoft.com/office/drawing/2014/main" id="{9627DD5D-D740-44BB-B3EB-70DEC65AA46D}"/>
              </a:ext>
            </a:extLst>
          </p:cNvPr>
          <p:cNvSpPr>
            <a:spLocks noGrp="1"/>
          </p:cNvSpPr>
          <p:nvPr>
            <p:ph type="ftr" sz="quarter" idx="11"/>
          </p:nvPr>
        </p:nvSpPr>
        <p:spPr/>
        <p:txBody>
          <a:bodyPr/>
          <a:lstStyle/>
          <a:p>
            <a:r>
              <a:rPr lang="en-US"/>
              <a:t>Umut Öneş AÜ SBF İktisat Teorisi ABD </a:t>
            </a:r>
          </a:p>
        </p:txBody>
      </p:sp>
    </p:spTree>
    <p:extLst>
      <p:ext uri="{BB962C8B-B14F-4D97-AF65-F5344CB8AC3E}">
        <p14:creationId xmlns:p14="http://schemas.microsoft.com/office/powerpoint/2010/main" val="39192400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FC23C-4E2E-4AE9-80CD-FA5FBC362B9B}"/>
              </a:ext>
            </a:extLst>
          </p:cNvPr>
          <p:cNvSpPr>
            <a:spLocks noGrp="1"/>
          </p:cNvSpPr>
          <p:nvPr>
            <p:ph type="title"/>
          </p:nvPr>
        </p:nvSpPr>
        <p:spPr/>
        <p:txBody>
          <a:bodyPr/>
          <a:lstStyle/>
          <a:p>
            <a:r>
              <a:rPr lang="tr-TR" dirty="0"/>
              <a:t>Tekrarlanan oyunlarda strateji tanımlamak</a:t>
            </a:r>
            <a:endParaRPr lang="en-US" dirty="0"/>
          </a:p>
        </p:txBody>
      </p:sp>
      <p:sp>
        <p:nvSpPr>
          <p:cNvPr id="3" name="Content Placeholder 2">
            <a:extLst>
              <a:ext uri="{FF2B5EF4-FFF2-40B4-BE49-F238E27FC236}">
                <a16:creationId xmlns:a16="http://schemas.microsoft.com/office/drawing/2014/main" id="{55F021ED-F210-4C6B-BCA6-65C394D25BF6}"/>
              </a:ext>
            </a:extLst>
          </p:cNvPr>
          <p:cNvSpPr>
            <a:spLocks noGrp="1"/>
          </p:cNvSpPr>
          <p:nvPr>
            <p:ph idx="1"/>
          </p:nvPr>
        </p:nvSpPr>
        <p:spPr>
          <a:xfrm>
            <a:off x="1371600" y="2286000"/>
            <a:ext cx="2879558" cy="3581400"/>
          </a:xfrm>
        </p:spPr>
        <p:txBody>
          <a:bodyPr>
            <a:normAutofit/>
          </a:bodyPr>
          <a:lstStyle/>
          <a:p>
            <a:r>
              <a:rPr lang="tr-TR" dirty="0"/>
              <a:t>Tek seferlik oyunlarda hamle ve strateji ayrımı yoktur.</a:t>
            </a:r>
            <a:endParaRPr lang="en-US" dirty="0"/>
          </a:p>
        </p:txBody>
      </p:sp>
      <p:pic>
        <p:nvPicPr>
          <p:cNvPr id="4" name="Picture 3">
            <a:extLst>
              <a:ext uri="{FF2B5EF4-FFF2-40B4-BE49-F238E27FC236}">
                <a16:creationId xmlns:a16="http://schemas.microsoft.com/office/drawing/2014/main" id="{5F7D23CA-C845-4EAB-A530-91B56392EAA4}"/>
              </a:ext>
            </a:extLst>
          </p:cNvPr>
          <p:cNvPicPr>
            <a:picLocks noChangeAspect="1"/>
          </p:cNvPicPr>
          <p:nvPr/>
        </p:nvPicPr>
        <p:blipFill>
          <a:blip r:embed="rId2"/>
          <a:stretch>
            <a:fillRect/>
          </a:stretch>
        </p:blipFill>
        <p:spPr>
          <a:xfrm>
            <a:off x="4479584" y="2171700"/>
            <a:ext cx="6493216" cy="4000500"/>
          </a:xfrm>
          <a:prstGeom prst="rect">
            <a:avLst/>
          </a:prstGeom>
        </p:spPr>
      </p:pic>
      <p:sp>
        <p:nvSpPr>
          <p:cNvPr id="5" name="Footer Placeholder 4">
            <a:extLst>
              <a:ext uri="{FF2B5EF4-FFF2-40B4-BE49-F238E27FC236}">
                <a16:creationId xmlns:a16="http://schemas.microsoft.com/office/drawing/2014/main" id="{72CE5988-8C6C-446F-A34C-EA8E37522724}"/>
              </a:ext>
            </a:extLst>
          </p:cNvPr>
          <p:cNvSpPr>
            <a:spLocks noGrp="1"/>
          </p:cNvSpPr>
          <p:nvPr>
            <p:ph type="ftr" sz="quarter" idx="11"/>
          </p:nvPr>
        </p:nvSpPr>
        <p:spPr/>
        <p:txBody>
          <a:bodyPr/>
          <a:lstStyle/>
          <a:p>
            <a:r>
              <a:rPr lang="en-US"/>
              <a:t>Umut Öneş AÜ SBF İktisat Teorisi ABD </a:t>
            </a:r>
          </a:p>
        </p:txBody>
      </p:sp>
    </p:spTree>
    <p:extLst>
      <p:ext uri="{BB962C8B-B14F-4D97-AF65-F5344CB8AC3E}">
        <p14:creationId xmlns:p14="http://schemas.microsoft.com/office/powerpoint/2010/main" val="33068472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FC23C-4E2E-4AE9-80CD-FA5FBC362B9B}"/>
              </a:ext>
            </a:extLst>
          </p:cNvPr>
          <p:cNvSpPr>
            <a:spLocks noGrp="1"/>
          </p:cNvSpPr>
          <p:nvPr>
            <p:ph type="title"/>
          </p:nvPr>
        </p:nvSpPr>
        <p:spPr/>
        <p:txBody>
          <a:bodyPr/>
          <a:lstStyle/>
          <a:p>
            <a:r>
              <a:rPr lang="tr-TR" dirty="0"/>
              <a:t>Tekrarlanan oyunlarda strateji tanımlamak</a:t>
            </a:r>
            <a:endParaRPr lang="en-US" dirty="0"/>
          </a:p>
        </p:txBody>
      </p:sp>
      <p:sp>
        <p:nvSpPr>
          <p:cNvPr id="3" name="Content Placeholder 2">
            <a:extLst>
              <a:ext uri="{FF2B5EF4-FFF2-40B4-BE49-F238E27FC236}">
                <a16:creationId xmlns:a16="http://schemas.microsoft.com/office/drawing/2014/main" id="{55F021ED-F210-4C6B-BCA6-65C394D25BF6}"/>
              </a:ext>
            </a:extLst>
          </p:cNvPr>
          <p:cNvSpPr>
            <a:spLocks noGrp="1"/>
          </p:cNvSpPr>
          <p:nvPr>
            <p:ph idx="1"/>
          </p:nvPr>
        </p:nvSpPr>
        <p:spPr>
          <a:xfrm>
            <a:off x="1371600" y="2286000"/>
            <a:ext cx="2879558" cy="3581400"/>
          </a:xfrm>
        </p:spPr>
        <p:txBody>
          <a:bodyPr>
            <a:normAutofit/>
          </a:bodyPr>
          <a:lstStyle/>
          <a:p>
            <a:r>
              <a:rPr lang="tr-TR" dirty="0"/>
              <a:t>Diyelim ki şekildeki oyun iki kez tekrarlanıyor. Bu durumda stratejiler hamlelerden çok daha karmaşıktır.</a:t>
            </a:r>
            <a:endParaRPr lang="en-US" dirty="0"/>
          </a:p>
        </p:txBody>
      </p:sp>
      <p:pic>
        <p:nvPicPr>
          <p:cNvPr id="4" name="Picture 3">
            <a:extLst>
              <a:ext uri="{FF2B5EF4-FFF2-40B4-BE49-F238E27FC236}">
                <a16:creationId xmlns:a16="http://schemas.microsoft.com/office/drawing/2014/main" id="{5F7D23CA-C845-4EAB-A530-91B56392EAA4}"/>
              </a:ext>
            </a:extLst>
          </p:cNvPr>
          <p:cNvPicPr>
            <a:picLocks noChangeAspect="1"/>
          </p:cNvPicPr>
          <p:nvPr/>
        </p:nvPicPr>
        <p:blipFill>
          <a:blip r:embed="rId2"/>
          <a:stretch>
            <a:fillRect/>
          </a:stretch>
        </p:blipFill>
        <p:spPr>
          <a:xfrm>
            <a:off x="4479584" y="2171700"/>
            <a:ext cx="6493216" cy="4000500"/>
          </a:xfrm>
          <a:prstGeom prst="rect">
            <a:avLst/>
          </a:prstGeom>
        </p:spPr>
      </p:pic>
      <p:sp>
        <p:nvSpPr>
          <p:cNvPr id="5" name="Footer Placeholder 4">
            <a:extLst>
              <a:ext uri="{FF2B5EF4-FFF2-40B4-BE49-F238E27FC236}">
                <a16:creationId xmlns:a16="http://schemas.microsoft.com/office/drawing/2014/main" id="{7AE82BE3-30D3-4C9F-817C-F656F745D2E3}"/>
              </a:ext>
            </a:extLst>
          </p:cNvPr>
          <p:cNvSpPr>
            <a:spLocks noGrp="1"/>
          </p:cNvSpPr>
          <p:nvPr>
            <p:ph type="ftr" sz="quarter" idx="11"/>
          </p:nvPr>
        </p:nvSpPr>
        <p:spPr/>
        <p:txBody>
          <a:bodyPr/>
          <a:lstStyle/>
          <a:p>
            <a:r>
              <a:rPr lang="en-US"/>
              <a:t>Umut Öneş AÜ SBF İktisat Teorisi ABD </a:t>
            </a:r>
          </a:p>
        </p:txBody>
      </p:sp>
    </p:spTree>
    <p:extLst>
      <p:ext uri="{BB962C8B-B14F-4D97-AF65-F5344CB8AC3E}">
        <p14:creationId xmlns:p14="http://schemas.microsoft.com/office/powerpoint/2010/main" val="37975301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A2229-3CCB-4560-B88F-6198EDE947A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8A276B8-F873-48F3-B714-60646B666DDB}"/>
              </a:ext>
            </a:extLst>
          </p:cNvPr>
          <p:cNvSpPr>
            <a:spLocks noGrp="1"/>
          </p:cNvSpPr>
          <p:nvPr>
            <p:ph idx="1"/>
          </p:nvPr>
        </p:nvSpPr>
        <p:spPr/>
        <p:txBody>
          <a:bodyPr>
            <a:normAutofit/>
          </a:bodyPr>
          <a:lstStyle/>
          <a:p>
            <a:r>
              <a:rPr lang="tr-TR" dirty="0"/>
              <a:t>Strateji tüm oyun planını ifade eder. Yukarıdaki oyunda 3’er hamle olmasına rağmen iki kez tekrarda 59.049 farklı strateji vardır!</a:t>
            </a:r>
          </a:p>
          <a:p>
            <a:r>
              <a:rPr lang="tr-TR" dirty="0"/>
              <a:t>Bu durumda tek seferlik oyunun iki kez tekrarlanması farklı sonuçların ortaya çıkabileceği bir ortam yaratır. </a:t>
            </a:r>
            <a:endParaRPr lang="en-US" dirty="0"/>
          </a:p>
        </p:txBody>
      </p:sp>
      <p:sp>
        <p:nvSpPr>
          <p:cNvPr id="4" name="Footer Placeholder 3">
            <a:extLst>
              <a:ext uri="{FF2B5EF4-FFF2-40B4-BE49-F238E27FC236}">
                <a16:creationId xmlns:a16="http://schemas.microsoft.com/office/drawing/2014/main" id="{F32AD7E6-6EEC-413F-B901-7BA114D8ABFD}"/>
              </a:ext>
            </a:extLst>
          </p:cNvPr>
          <p:cNvSpPr>
            <a:spLocks noGrp="1"/>
          </p:cNvSpPr>
          <p:nvPr>
            <p:ph type="ftr" sz="quarter" idx="11"/>
          </p:nvPr>
        </p:nvSpPr>
        <p:spPr/>
        <p:txBody>
          <a:bodyPr/>
          <a:lstStyle/>
          <a:p>
            <a:r>
              <a:rPr lang="en-US"/>
              <a:t>Umut Öneş AÜ SBF İktisat Teorisi ABD </a:t>
            </a:r>
          </a:p>
        </p:txBody>
      </p:sp>
    </p:spTree>
    <p:extLst>
      <p:ext uri="{BB962C8B-B14F-4D97-AF65-F5344CB8AC3E}">
        <p14:creationId xmlns:p14="http://schemas.microsoft.com/office/powerpoint/2010/main" val="17339081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FC23C-4E2E-4AE9-80CD-FA5FBC362B9B}"/>
              </a:ext>
            </a:extLst>
          </p:cNvPr>
          <p:cNvSpPr>
            <a:spLocks noGrp="1"/>
          </p:cNvSpPr>
          <p:nvPr>
            <p:ph type="title"/>
          </p:nvPr>
        </p:nvSpPr>
        <p:spPr/>
        <p:txBody>
          <a:bodyPr/>
          <a:lstStyle/>
          <a:p>
            <a:r>
              <a:rPr lang="tr-TR" dirty="0"/>
              <a:t>Tekrarlanan oyunlarda strateji tanımlamak</a:t>
            </a:r>
            <a:endParaRPr lang="en-US" dirty="0"/>
          </a:p>
        </p:txBody>
      </p:sp>
      <p:sp>
        <p:nvSpPr>
          <p:cNvPr id="3" name="Content Placeholder 2">
            <a:extLst>
              <a:ext uri="{FF2B5EF4-FFF2-40B4-BE49-F238E27FC236}">
                <a16:creationId xmlns:a16="http://schemas.microsoft.com/office/drawing/2014/main" id="{55F021ED-F210-4C6B-BCA6-65C394D25BF6}"/>
              </a:ext>
            </a:extLst>
          </p:cNvPr>
          <p:cNvSpPr>
            <a:spLocks noGrp="1"/>
          </p:cNvSpPr>
          <p:nvPr>
            <p:ph idx="1"/>
          </p:nvPr>
        </p:nvSpPr>
        <p:spPr>
          <a:xfrm>
            <a:off x="1371599" y="2286000"/>
            <a:ext cx="4214889" cy="3581400"/>
          </a:xfrm>
        </p:spPr>
        <p:txBody>
          <a:bodyPr>
            <a:normAutofit/>
          </a:bodyPr>
          <a:lstStyle/>
          <a:p>
            <a:r>
              <a:rPr lang="tr-TR" dirty="0"/>
              <a:t>Tek seferlik oyunun iki Nash dengesi var.</a:t>
            </a:r>
          </a:p>
          <a:p>
            <a:r>
              <a:rPr lang="tr-TR" dirty="0"/>
              <a:t>Oyunun tekrarlanması durumunda bu stratejilerden biri ödül biri de cea olarak kullanılabilir.</a:t>
            </a:r>
            <a:endParaRPr lang="en-US" dirty="0"/>
          </a:p>
        </p:txBody>
      </p:sp>
      <p:pic>
        <p:nvPicPr>
          <p:cNvPr id="4" name="Picture 3">
            <a:extLst>
              <a:ext uri="{FF2B5EF4-FFF2-40B4-BE49-F238E27FC236}">
                <a16:creationId xmlns:a16="http://schemas.microsoft.com/office/drawing/2014/main" id="{5F7D23CA-C845-4EAB-A530-91B56392EAA4}"/>
              </a:ext>
            </a:extLst>
          </p:cNvPr>
          <p:cNvPicPr>
            <a:picLocks noChangeAspect="1"/>
          </p:cNvPicPr>
          <p:nvPr/>
        </p:nvPicPr>
        <p:blipFill>
          <a:blip r:embed="rId2"/>
          <a:stretch>
            <a:fillRect/>
          </a:stretch>
        </p:blipFill>
        <p:spPr>
          <a:xfrm>
            <a:off x="5586489" y="2135605"/>
            <a:ext cx="6493216" cy="4000500"/>
          </a:xfrm>
          <a:prstGeom prst="rect">
            <a:avLst/>
          </a:prstGeom>
        </p:spPr>
      </p:pic>
      <p:sp>
        <p:nvSpPr>
          <p:cNvPr id="5" name="Footer Placeholder 4">
            <a:extLst>
              <a:ext uri="{FF2B5EF4-FFF2-40B4-BE49-F238E27FC236}">
                <a16:creationId xmlns:a16="http://schemas.microsoft.com/office/drawing/2014/main" id="{900500BF-2042-479C-8443-295787A51D4C}"/>
              </a:ext>
            </a:extLst>
          </p:cNvPr>
          <p:cNvSpPr>
            <a:spLocks noGrp="1"/>
          </p:cNvSpPr>
          <p:nvPr>
            <p:ph type="ftr" sz="quarter" idx="11"/>
          </p:nvPr>
        </p:nvSpPr>
        <p:spPr/>
        <p:txBody>
          <a:bodyPr/>
          <a:lstStyle/>
          <a:p>
            <a:r>
              <a:rPr lang="en-US"/>
              <a:t>Umut Öneş AÜ SBF İktisat Teorisi ABD </a:t>
            </a:r>
          </a:p>
        </p:txBody>
      </p:sp>
    </p:spTree>
    <p:extLst>
      <p:ext uri="{BB962C8B-B14F-4D97-AF65-F5344CB8AC3E}">
        <p14:creationId xmlns:p14="http://schemas.microsoft.com/office/powerpoint/2010/main" val="18081025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A4654551-0327-4A4B-B91D-3BDC83FF32C1}"/>
              </a:ext>
            </a:extLst>
          </p:cNvPr>
          <p:cNvPicPr>
            <a:picLocks noGrp="1" noChangeAspect="1"/>
          </p:cNvPicPr>
          <p:nvPr>
            <p:ph idx="1"/>
          </p:nvPr>
        </p:nvPicPr>
        <p:blipFill>
          <a:blip r:embed="rId2"/>
          <a:stretch>
            <a:fillRect/>
          </a:stretch>
        </p:blipFill>
        <p:spPr>
          <a:xfrm>
            <a:off x="2526627" y="787992"/>
            <a:ext cx="7735526" cy="5282016"/>
          </a:xfrm>
          <a:prstGeom prst="rect">
            <a:avLst/>
          </a:prstGeom>
        </p:spPr>
      </p:pic>
      <p:sp>
        <p:nvSpPr>
          <p:cNvPr id="2" name="Footer Placeholder 1">
            <a:extLst>
              <a:ext uri="{FF2B5EF4-FFF2-40B4-BE49-F238E27FC236}">
                <a16:creationId xmlns:a16="http://schemas.microsoft.com/office/drawing/2014/main" id="{44138340-7F84-447E-AAF9-F026C8C58333}"/>
              </a:ext>
            </a:extLst>
          </p:cNvPr>
          <p:cNvSpPr>
            <a:spLocks noGrp="1"/>
          </p:cNvSpPr>
          <p:nvPr>
            <p:ph type="ftr" sz="quarter" idx="11"/>
          </p:nvPr>
        </p:nvSpPr>
        <p:spPr/>
        <p:txBody>
          <a:bodyPr/>
          <a:lstStyle/>
          <a:p>
            <a:r>
              <a:rPr lang="en-US"/>
              <a:t>Umut Öneş AÜ SBF İktisat Teorisi ABD </a:t>
            </a:r>
          </a:p>
        </p:txBody>
      </p:sp>
    </p:spTree>
    <p:extLst>
      <p:ext uri="{BB962C8B-B14F-4D97-AF65-F5344CB8AC3E}">
        <p14:creationId xmlns:p14="http://schemas.microsoft.com/office/powerpoint/2010/main" val="30394519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1B718-05A7-449A-B98D-6AFC54560333}"/>
              </a:ext>
            </a:extLst>
          </p:cNvPr>
          <p:cNvSpPr>
            <a:spLocks noGrp="1"/>
          </p:cNvSpPr>
          <p:nvPr>
            <p:ph type="title"/>
          </p:nvPr>
        </p:nvSpPr>
        <p:spPr/>
        <p:txBody>
          <a:bodyPr/>
          <a:lstStyle/>
          <a:p>
            <a:r>
              <a:rPr lang="tr-TR" dirty="0"/>
              <a:t>Örnek 1</a:t>
            </a:r>
            <a:endParaRPr lang="en-US" dirty="0"/>
          </a:p>
        </p:txBody>
      </p:sp>
      <p:sp>
        <p:nvSpPr>
          <p:cNvPr id="3" name="Content Placeholder 2">
            <a:extLst>
              <a:ext uri="{FF2B5EF4-FFF2-40B4-BE49-F238E27FC236}">
                <a16:creationId xmlns:a16="http://schemas.microsoft.com/office/drawing/2014/main" id="{38A6DF13-FE31-4AE8-9910-4EB2D363F32B}"/>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98F32743-A1E5-468A-B1C6-D03F289D85F6}"/>
              </a:ext>
            </a:extLst>
          </p:cNvPr>
          <p:cNvPicPr>
            <a:picLocks noChangeAspect="1"/>
          </p:cNvPicPr>
          <p:nvPr/>
        </p:nvPicPr>
        <p:blipFill>
          <a:blip r:embed="rId2"/>
          <a:stretch>
            <a:fillRect/>
          </a:stretch>
        </p:blipFill>
        <p:spPr>
          <a:xfrm>
            <a:off x="2208603" y="1424608"/>
            <a:ext cx="8265912" cy="3581400"/>
          </a:xfrm>
          <a:prstGeom prst="rect">
            <a:avLst/>
          </a:prstGeom>
        </p:spPr>
      </p:pic>
      <p:sp>
        <p:nvSpPr>
          <p:cNvPr id="5" name="Footer Placeholder 4">
            <a:extLst>
              <a:ext uri="{FF2B5EF4-FFF2-40B4-BE49-F238E27FC236}">
                <a16:creationId xmlns:a16="http://schemas.microsoft.com/office/drawing/2014/main" id="{6950CA4D-0FB8-4827-9A6B-229C3E2CCABE}"/>
              </a:ext>
            </a:extLst>
          </p:cNvPr>
          <p:cNvSpPr>
            <a:spLocks noGrp="1"/>
          </p:cNvSpPr>
          <p:nvPr>
            <p:ph type="ftr" sz="quarter" idx="11"/>
          </p:nvPr>
        </p:nvSpPr>
        <p:spPr/>
        <p:txBody>
          <a:bodyPr/>
          <a:lstStyle/>
          <a:p>
            <a:r>
              <a:rPr lang="en-US"/>
              <a:t>Umut Öneş AÜ SBF İktisat Teorisi ABD </a:t>
            </a:r>
          </a:p>
        </p:txBody>
      </p:sp>
    </p:spTree>
    <p:extLst>
      <p:ext uri="{BB962C8B-B14F-4D97-AF65-F5344CB8AC3E}">
        <p14:creationId xmlns:p14="http://schemas.microsoft.com/office/powerpoint/2010/main" val="34360828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89190-1845-4EEE-9339-9627A0BA3550}"/>
              </a:ext>
            </a:extLst>
          </p:cNvPr>
          <p:cNvSpPr>
            <a:spLocks noGrp="1"/>
          </p:cNvSpPr>
          <p:nvPr>
            <p:ph type="title"/>
          </p:nvPr>
        </p:nvSpPr>
        <p:spPr/>
        <p:txBody>
          <a:bodyPr/>
          <a:lstStyle/>
          <a:p>
            <a:r>
              <a:rPr lang="tr-TR" dirty="0"/>
              <a:t>Tırtıl oyunu</a:t>
            </a:r>
            <a:endParaRPr lang="en-US" dirty="0"/>
          </a:p>
        </p:txBody>
      </p:sp>
      <p:pic>
        <p:nvPicPr>
          <p:cNvPr id="4" name="Content Placeholder 3">
            <a:extLst>
              <a:ext uri="{FF2B5EF4-FFF2-40B4-BE49-F238E27FC236}">
                <a16:creationId xmlns:a16="http://schemas.microsoft.com/office/drawing/2014/main" id="{D207C139-3D3D-4205-A44E-5C0ED43C3B9B}"/>
              </a:ext>
            </a:extLst>
          </p:cNvPr>
          <p:cNvPicPr>
            <a:picLocks noGrp="1" noChangeAspect="1"/>
          </p:cNvPicPr>
          <p:nvPr>
            <p:ph idx="1"/>
          </p:nvPr>
        </p:nvPicPr>
        <p:blipFill>
          <a:blip r:embed="rId2"/>
          <a:stretch>
            <a:fillRect/>
          </a:stretch>
        </p:blipFill>
        <p:spPr>
          <a:xfrm>
            <a:off x="1246994" y="2405476"/>
            <a:ext cx="10183213" cy="2280825"/>
          </a:xfrm>
          <a:prstGeom prst="rect">
            <a:avLst/>
          </a:prstGeom>
        </p:spPr>
      </p:pic>
      <p:sp>
        <p:nvSpPr>
          <p:cNvPr id="3" name="Footer Placeholder 2">
            <a:extLst>
              <a:ext uri="{FF2B5EF4-FFF2-40B4-BE49-F238E27FC236}">
                <a16:creationId xmlns:a16="http://schemas.microsoft.com/office/drawing/2014/main" id="{63641CF2-1C6E-4B10-BB18-42A5FB99ED08}"/>
              </a:ext>
            </a:extLst>
          </p:cNvPr>
          <p:cNvSpPr>
            <a:spLocks noGrp="1"/>
          </p:cNvSpPr>
          <p:nvPr>
            <p:ph type="ftr" sz="quarter" idx="11"/>
          </p:nvPr>
        </p:nvSpPr>
        <p:spPr/>
        <p:txBody>
          <a:bodyPr/>
          <a:lstStyle/>
          <a:p>
            <a:r>
              <a:rPr lang="en-US"/>
              <a:t>Umut Öneş AÜ SBF İktisat Teorisi ABD </a:t>
            </a:r>
          </a:p>
        </p:txBody>
      </p:sp>
    </p:spTree>
    <p:extLst>
      <p:ext uri="{BB962C8B-B14F-4D97-AF65-F5344CB8AC3E}">
        <p14:creationId xmlns:p14="http://schemas.microsoft.com/office/powerpoint/2010/main" val="3652494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28713-2667-4A20-8755-A4ADE02DEE67}"/>
              </a:ext>
            </a:extLst>
          </p:cNvPr>
          <p:cNvSpPr>
            <a:spLocks noGrp="1"/>
          </p:cNvSpPr>
          <p:nvPr>
            <p:ph type="title"/>
          </p:nvPr>
        </p:nvSpPr>
        <p:spPr/>
        <p:txBody>
          <a:bodyPr/>
          <a:lstStyle/>
          <a:p>
            <a:r>
              <a:rPr lang="tr-TR" dirty="0"/>
              <a:t>Sıralı oyunlar: Bağıtlık ve Hile</a:t>
            </a:r>
            <a:endParaRPr lang="en-US" dirty="0"/>
          </a:p>
        </p:txBody>
      </p:sp>
      <p:sp>
        <p:nvSpPr>
          <p:cNvPr id="3" name="Content Placeholder 2">
            <a:extLst>
              <a:ext uri="{FF2B5EF4-FFF2-40B4-BE49-F238E27FC236}">
                <a16:creationId xmlns:a16="http://schemas.microsoft.com/office/drawing/2014/main" id="{E8B84CCE-17E8-4070-8F4A-5D29E78D5D6D}"/>
              </a:ext>
            </a:extLst>
          </p:cNvPr>
          <p:cNvSpPr>
            <a:spLocks noGrp="1"/>
          </p:cNvSpPr>
          <p:nvPr>
            <p:ph idx="1"/>
          </p:nvPr>
        </p:nvSpPr>
        <p:spPr/>
        <p:txBody>
          <a:bodyPr>
            <a:normAutofit/>
          </a:bodyPr>
          <a:lstStyle/>
          <a:p>
            <a:r>
              <a:rPr lang="tr-TR" dirty="0"/>
              <a:t>Daha önce, eş zamanlı hamle varsayımının geçerli olduğu koşulları belirttik. Ama taraflar birbirinin hamlelerini görüp de karar aldıklarında farklı denge kavramlarına ihtiyaç duyulur.</a:t>
            </a:r>
          </a:p>
          <a:p>
            <a:r>
              <a:rPr lang="tr-TR" dirty="0"/>
              <a:t>Örneğin, tek bir firmanın hakim olduğu bir piyasada potansiyel bir rakip piyasaya girip girmeme kararı verirken monopol firmanın stratejisini gözlemleyerek karar verir. Saldırgan fiyatlandırma seçildiyse girmekten vazgeçebilir. Burada giriş yapanın kararı tekelin kararının bir fonksiyonu olacaktır. </a:t>
            </a:r>
          </a:p>
          <a:p>
            <a:r>
              <a:rPr lang="tr-TR" dirty="0"/>
              <a:t>Bu durumu sıralı bir oyun formatında modellemek daha doğru seçim olacaktır. Önce tekel sonra da potansiyel rakip karar verecektir.</a:t>
            </a:r>
            <a:endParaRPr lang="en-US" dirty="0"/>
          </a:p>
        </p:txBody>
      </p:sp>
      <p:sp>
        <p:nvSpPr>
          <p:cNvPr id="4" name="Footer Placeholder 3">
            <a:extLst>
              <a:ext uri="{FF2B5EF4-FFF2-40B4-BE49-F238E27FC236}">
                <a16:creationId xmlns:a16="http://schemas.microsoft.com/office/drawing/2014/main" id="{47656CB4-CE5A-4163-B3E5-BA3FE1C37C39}"/>
              </a:ext>
            </a:extLst>
          </p:cNvPr>
          <p:cNvSpPr>
            <a:spLocks noGrp="1"/>
          </p:cNvSpPr>
          <p:nvPr>
            <p:ph type="ftr" sz="quarter" idx="11"/>
          </p:nvPr>
        </p:nvSpPr>
        <p:spPr/>
        <p:txBody>
          <a:bodyPr/>
          <a:lstStyle/>
          <a:p>
            <a:r>
              <a:rPr lang="en-US"/>
              <a:t>Umut Öneş AÜ SBF İktisat Teorisi ABD </a:t>
            </a:r>
          </a:p>
        </p:txBody>
      </p:sp>
    </p:spTree>
    <p:extLst>
      <p:ext uri="{BB962C8B-B14F-4D97-AF65-F5344CB8AC3E}">
        <p14:creationId xmlns:p14="http://schemas.microsoft.com/office/powerpoint/2010/main" val="31570390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1D772-884A-4C19-821C-218E198A133D}"/>
              </a:ext>
            </a:extLst>
          </p:cNvPr>
          <p:cNvSpPr>
            <a:spLocks noGrp="1"/>
          </p:cNvSpPr>
          <p:nvPr>
            <p:ph type="title"/>
          </p:nvPr>
        </p:nvSpPr>
        <p:spPr/>
        <p:txBody>
          <a:bodyPr/>
          <a:lstStyle/>
          <a:p>
            <a:endParaRPr lang="en-US"/>
          </a:p>
        </p:txBody>
      </p:sp>
      <p:pic>
        <p:nvPicPr>
          <p:cNvPr id="4" name="Content Placeholder 3">
            <a:extLst>
              <a:ext uri="{FF2B5EF4-FFF2-40B4-BE49-F238E27FC236}">
                <a16:creationId xmlns:a16="http://schemas.microsoft.com/office/drawing/2014/main" id="{F9DC5DF1-B76C-4DCA-8F14-AD157F20CAE2}"/>
              </a:ext>
            </a:extLst>
          </p:cNvPr>
          <p:cNvPicPr>
            <a:picLocks noGrp="1" noChangeAspect="1"/>
          </p:cNvPicPr>
          <p:nvPr>
            <p:ph idx="1"/>
          </p:nvPr>
        </p:nvPicPr>
        <p:blipFill>
          <a:blip r:embed="rId2"/>
          <a:stretch>
            <a:fillRect/>
          </a:stretch>
        </p:blipFill>
        <p:spPr>
          <a:xfrm>
            <a:off x="1577162" y="685800"/>
            <a:ext cx="9037676" cy="5494981"/>
          </a:xfrm>
          <a:prstGeom prst="rect">
            <a:avLst/>
          </a:prstGeom>
        </p:spPr>
      </p:pic>
      <p:sp>
        <p:nvSpPr>
          <p:cNvPr id="3" name="Footer Placeholder 2">
            <a:extLst>
              <a:ext uri="{FF2B5EF4-FFF2-40B4-BE49-F238E27FC236}">
                <a16:creationId xmlns:a16="http://schemas.microsoft.com/office/drawing/2014/main" id="{31D2430E-19A2-4236-82F4-FE2E2053F1C9}"/>
              </a:ext>
            </a:extLst>
          </p:cNvPr>
          <p:cNvSpPr>
            <a:spLocks noGrp="1"/>
          </p:cNvSpPr>
          <p:nvPr>
            <p:ph type="ftr" sz="quarter" idx="11"/>
          </p:nvPr>
        </p:nvSpPr>
        <p:spPr/>
        <p:txBody>
          <a:bodyPr/>
          <a:lstStyle/>
          <a:p>
            <a:r>
              <a:rPr lang="en-US"/>
              <a:t>Umut Öneş AÜ SBF İktisat Teorisi ABD </a:t>
            </a:r>
          </a:p>
        </p:txBody>
      </p:sp>
    </p:spTree>
    <p:extLst>
      <p:ext uri="{BB962C8B-B14F-4D97-AF65-F5344CB8AC3E}">
        <p14:creationId xmlns:p14="http://schemas.microsoft.com/office/powerpoint/2010/main" val="337678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3017B-B5BD-4A21-90E1-DAC922AD091C}"/>
              </a:ext>
            </a:extLst>
          </p:cNvPr>
          <p:cNvSpPr>
            <a:spLocks noGrp="1"/>
          </p:cNvSpPr>
          <p:nvPr>
            <p:ph type="title"/>
          </p:nvPr>
        </p:nvSpPr>
        <p:spPr/>
        <p:txBody>
          <a:bodyPr/>
          <a:lstStyle/>
          <a:p>
            <a:r>
              <a:rPr lang="tr-TR" dirty="0"/>
              <a:t>Giriş oyunu (genişletilmiş form)</a:t>
            </a:r>
            <a:endParaRPr lang="en-US" dirty="0"/>
          </a:p>
        </p:txBody>
      </p:sp>
      <p:pic>
        <p:nvPicPr>
          <p:cNvPr id="4" name="Content Placeholder 3">
            <a:extLst>
              <a:ext uri="{FF2B5EF4-FFF2-40B4-BE49-F238E27FC236}">
                <a16:creationId xmlns:a16="http://schemas.microsoft.com/office/drawing/2014/main" id="{4A1F5CB0-BA36-4204-9DF7-4B60AF90CFBE}"/>
              </a:ext>
            </a:extLst>
          </p:cNvPr>
          <p:cNvPicPr>
            <a:picLocks noGrp="1" noChangeAspect="1"/>
          </p:cNvPicPr>
          <p:nvPr>
            <p:ph idx="1"/>
          </p:nvPr>
        </p:nvPicPr>
        <p:blipFill>
          <a:blip r:embed="rId2"/>
          <a:stretch>
            <a:fillRect/>
          </a:stretch>
        </p:blipFill>
        <p:spPr>
          <a:xfrm>
            <a:off x="3132221" y="2171700"/>
            <a:ext cx="6079958" cy="4592131"/>
          </a:xfrm>
          <a:prstGeom prst="rect">
            <a:avLst/>
          </a:prstGeom>
        </p:spPr>
      </p:pic>
      <p:sp>
        <p:nvSpPr>
          <p:cNvPr id="3" name="Footer Placeholder 2">
            <a:extLst>
              <a:ext uri="{FF2B5EF4-FFF2-40B4-BE49-F238E27FC236}">
                <a16:creationId xmlns:a16="http://schemas.microsoft.com/office/drawing/2014/main" id="{A23E2FA7-03E2-4367-BAAD-0A92B2EE32EC}"/>
              </a:ext>
            </a:extLst>
          </p:cNvPr>
          <p:cNvSpPr>
            <a:spLocks noGrp="1"/>
          </p:cNvSpPr>
          <p:nvPr>
            <p:ph type="ftr" sz="quarter" idx="11"/>
          </p:nvPr>
        </p:nvSpPr>
        <p:spPr/>
        <p:txBody>
          <a:bodyPr/>
          <a:lstStyle/>
          <a:p>
            <a:r>
              <a:rPr lang="en-US"/>
              <a:t>Umut Öneş AÜ SBF İktisat Teorisi ABD </a:t>
            </a:r>
          </a:p>
        </p:txBody>
      </p:sp>
    </p:spTree>
    <p:extLst>
      <p:ext uri="{BB962C8B-B14F-4D97-AF65-F5344CB8AC3E}">
        <p14:creationId xmlns:p14="http://schemas.microsoft.com/office/powerpoint/2010/main" val="3450009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A80CC-C6BA-492D-B775-A846FE066DA1}"/>
              </a:ext>
            </a:extLst>
          </p:cNvPr>
          <p:cNvSpPr>
            <a:spLocks noGrp="1"/>
          </p:cNvSpPr>
          <p:nvPr>
            <p:ph type="title"/>
          </p:nvPr>
        </p:nvSpPr>
        <p:spPr/>
        <p:txBody>
          <a:bodyPr/>
          <a:lstStyle/>
          <a:p>
            <a:r>
              <a:rPr lang="tr-TR" dirty="0"/>
              <a:t>Formlar hakkında bir not</a:t>
            </a:r>
            <a:endParaRPr lang="en-US" dirty="0"/>
          </a:p>
        </p:txBody>
      </p:sp>
      <p:sp>
        <p:nvSpPr>
          <p:cNvPr id="3" name="Content Placeholder 2">
            <a:extLst>
              <a:ext uri="{FF2B5EF4-FFF2-40B4-BE49-F238E27FC236}">
                <a16:creationId xmlns:a16="http://schemas.microsoft.com/office/drawing/2014/main" id="{FFE05269-1105-42A3-8C68-C2864C9E6C40}"/>
              </a:ext>
            </a:extLst>
          </p:cNvPr>
          <p:cNvSpPr>
            <a:spLocks noGrp="1"/>
          </p:cNvSpPr>
          <p:nvPr>
            <p:ph idx="1"/>
          </p:nvPr>
        </p:nvSpPr>
        <p:spPr/>
        <p:txBody>
          <a:bodyPr/>
          <a:lstStyle/>
          <a:p>
            <a:r>
              <a:rPr lang="tr-TR" dirty="0"/>
              <a:t>Statik oyunları genişletilmiş formda, sıralı oyunları ise normal formda yazmak da mümkündür.</a:t>
            </a:r>
          </a:p>
          <a:p>
            <a:r>
              <a:rPr lang="tr-TR" dirty="0"/>
              <a:t>Nasıl?</a:t>
            </a:r>
            <a:endParaRPr lang="en-US" dirty="0"/>
          </a:p>
        </p:txBody>
      </p:sp>
      <p:sp>
        <p:nvSpPr>
          <p:cNvPr id="4" name="Footer Placeholder 3">
            <a:extLst>
              <a:ext uri="{FF2B5EF4-FFF2-40B4-BE49-F238E27FC236}">
                <a16:creationId xmlns:a16="http://schemas.microsoft.com/office/drawing/2014/main" id="{EB5D20E6-570B-4631-BD91-8F16A24B1B68}"/>
              </a:ext>
            </a:extLst>
          </p:cNvPr>
          <p:cNvSpPr>
            <a:spLocks noGrp="1"/>
          </p:cNvSpPr>
          <p:nvPr>
            <p:ph type="ftr" sz="quarter" idx="11"/>
          </p:nvPr>
        </p:nvSpPr>
        <p:spPr/>
        <p:txBody>
          <a:bodyPr/>
          <a:lstStyle/>
          <a:p>
            <a:r>
              <a:rPr lang="en-US"/>
              <a:t>Umut Öneş AÜ SBF İktisat Teorisi ABD </a:t>
            </a:r>
          </a:p>
        </p:txBody>
      </p:sp>
    </p:spTree>
    <p:extLst>
      <p:ext uri="{BB962C8B-B14F-4D97-AF65-F5344CB8AC3E}">
        <p14:creationId xmlns:p14="http://schemas.microsoft.com/office/powerpoint/2010/main" val="1933085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153968-77E9-4FF4-B4B3-9EE2B8CE41FB}"/>
              </a:ext>
            </a:extLst>
          </p:cNvPr>
          <p:cNvSpPr>
            <a:spLocks noGrp="1"/>
          </p:cNvSpPr>
          <p:nvPr>
            <p:ph idx="1"/>
          </p:nvPr>
        </p:nvSpPr>
        <p:spPr>
          <a:xfrm>
            <a:off x="1371600" y="401053"/>
            <a:ext cx="4219933" cy="5466347"/>
          </a:xfrm>
        </p:spPr>
        <p:txBody>
          <a:bodyPr>
            <a:normAutofit fontScale="92500"/>
          </a:bodyPr>
          <a:lstStyle/>
          <a:p>
            <a:r>
              <a:rPr lang="tr-TR" dirty="0"/>
              <a:t>Bu oyunun iki Nash dengesi var (e , </a:t>
            </a:r>
            <a:r>
              <a:rPr lang="tr-TR" u="sng" dirty="0"/>
              <a:t>r </a:t>
            </a:r>
            <a:r>
              <a:rPr lang="tr-TR" dirty="0"/>
              <a:t>ve </a:t>
            </a:r>
            <a:r>
              <a:rPr lang="tr-TR" u="sng" dirty="0"/>
              <a:t>e</a:t>
            </a:r>
            <a:r>
              <a:rPr lang="tr-TR" dirty="0"/>
              <a:t> , r)</a:t>
            </a:r>
            <a:endParaRPr lang="tr-TR" u="sng" dirty="0"/>
          </a:p>
          <a:p>
            <a:endParaRPr lang="tr-TR" dirty="0"/>
          </a:p>
          <a:p>
            <a:r>
              <a:rPr lang="tr-TR" dirty="0"/>
              <a:t>Ancak ikinci denge anlamsız! 1. oyuncu 2. oyuncunun karşılık verme tehditi sonucu vazgeçiyor. Ama bu tehdit inandırıcı değil. Eğer 1 girme kararı verirse 2 karşılık vermeyecektir. </a:t>
            </a:r>
          </a:p>
          <a:p>
            <a:r>
              <a:rPr lang="tr-TR" dirty="0"/>
              <a:t>2. oyuncu karşılık verdiğinde -10 karşılık vermediğinde ise 20 kazanır. </a:t>
            </a:r>
            <a:endParaRPr lang="en-US" dirty="0"/>
          </a:p>
        </p:txBody>
      </p:sp>
      <p:pic>
        <p:nvPicPr>
          <p:cNvPr id="4" name="Picture 3">
            <a:extLst>
              <a:ext uri="{FF2B5EF4-FFF2-40B4-BE49-F238E27FC236}">
                <a16:creationId xmlns:a16="http://schemas.microsoft.com/office/drawing/2014/main" id="{6FC1FF23-DE6C-4932-9584-73E45D97B413}"/>
              </a:ext>
            </a:extLst>
          </p:cNvPr>
          <p:cNvPicPr>
            <a:picLocks noChangeAspect="1"/>
          </p:cNvPicPr>
          <p:nvPr/>
        </p:nvPicPr>
        <p:blipFill>
          <a:blip r:embed="rId2"/>
          <a:stretch>
            <a:fillRect/>
          </a:stretch>
        </p:blipFill>
        <p:spPr>
          <a:xfrm>
            <a:off x="5591533" y="1270618"/>
            <a:ext cx="6078239" cy="4596782"/>
          </a:xfrm>
          <a:prstGeom prst="rect">
            <a:avLst/>
          </a:prstGeom>
        </p:spPr>
      </p:pic>
      <p:sp>
        <p:nvSpPr>
          <p:cNvPr id="2" name="Footer Placeholder 1">
            <a:extLst>
              <a:ext uri="{FF2B5EF4-FFF2-40B4-BE49-F238E27FC236}">
                <a16:creationId xmlns:a16="http://schemas.microsoft.com/office/drawing/2014/main" id="{AF75088B-6CEE-4AC3-8EEF-9B192C0C3929}"/>
              </a:ext>
            </a:extLst>
          </p:cNvPr>
          <p:cNvSpPr>
            <a:spLocks noGrp="1"/>
          </p:cNvSpPr>
          <p:nvPr>
            <p:ph type="ftr" sz="quarter" idx="11"/>
          </p:nvPr>
        </p:nvSpPr>
        <p:spPr/>
        <p:txBody>
          <a:bodyPr/>
          <a:lstStyle/>
          <a:p>
            <a:r>
              <a:rPr lang="en-US"/>
              <a:t>Umut Öneş AÜ SBF İktisat Teorisi ABD </a:t>
            </a:r>
          </a:p>
        </p:txBody>
      </p:sp>
    </p:spTree>
    <p:extLst>
      <p:ext uri="{BB962C8B-B14F-4D97-AF65-F5344CB8AC3E}">
        <p14:creationId xmlns:p14="http://schemas.microsoft.com/office/powerpoint/2010/main" val="1486151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2FAFE-0232-4ED7-8EC7-4C3C5C0C05BA}"/>
              </a:ext>
            </a:extLst>
          </p:cNvPr>
          <p:cNvSpPr>
            <a:spLocks noGrp="1"/>
          </p:cNvSpPr>
          <p:nvPr>
            <p:ph type="title"/>
          </p:nvPr>
        </p:nvSpPr>
        <p:spPr/>
        <p:txBody>
          <a:bodyPr/>
          <a:lstStyle/>
          <a:p>
            <a:r>
              <a:rPr lang="tr-TR" dirty="0"/>
              <a:t>Geriye doğru akıl yürütme ve alt oyun dengesi</a:t>
            </a:r>
            <a:endParaRPr lang="en-US" dirty="0"/>
          </a:p>
        </p:txBody>
      </p:sp>
      <p:sp>
        <p:nvSpPr>
          <p:cNvPr id="3" name="Content Placeholder 2">
            <a:extLst>
              <a:ext uri="{FF2B5EF4-FFF2-40B4-BE49-F238E27FC236}">
                <a16:creationId xmlns:a16="http://schemas.microsoft.com/office/drawing/2014/main" id="{160BD53C-831C-413C-9CD9-ABB044E1EEE1}"/>
              </a:ext>
            </a:extLst>
          </p:cNvPr>
          <p:cNvSpPr>
            <a:spLocks noGrp="1"/>
          </p:cNvSpPr>
          <p:nvPr>
            <p:ph idx="1"/>
          </p:nvPr>
        </p:nvSpPr>
        <p:spPr/>
        <p:txBody>
          <a:bodyPr>
            <a:normAutofit/>
          </a:bodyPr>
          <a:lstStyle/>
          <a:p>
            <a:r>
              <a:rPr lang="tr-TR" dirty="0"/>
              <a:t>Girme ve karşılık ver stratejileri teknik olarak Nash dengesi olsalar da gerçek hayatta gözlemlenmeyecek bir durumu ortaya koyar. </a:t>
            </a:r>
          </a:p>
          <a:p>
            <a:r>
              <a:rPr lang="tr-TR" dirty="0"/>
              <a:t>Bu tarz mantıksız dengelerden kurtulmanın bir yolu geriye doğru akıl yürüterek oyunu çözmektir.</a:t>
            </a:r>
          </a:p>
          <a:p>
            <a:r>
              <a:rPr lang="tr-TR" dirty="0"/>
              <a:t>Bir başka yaklaşım oyunun dengelerinin her alt-oyunda da bir denge ifade etmesi koşulunu uygulamaktır: </a:t>
            </a:r>
            <a:r>
              <a:rPr lang="tr-TR" b="1" dirty="0"/>
              <a:t>alt-oyun dengesi</a:t>
            </a:r>
            <a:endParaRPr lang="en-US" b="1" dirty="0"/>
          </a:p>
        </p:txBody>
      </p:sp>
      <p:sp>
        <p:nvSpPr>
          <p:cNvPr id="4" name="Footer Placeholder 3">
            <a:extLst>
              <a:ext uri="{FF2B5EF4-FFF2-40B4-BE49-F238E27FC236}">
                <a16:creationId xmlns:a16="http://schemas.microsoft.com/office/drawing/2014/main" id="{FAC31DBA-F3D5-4B93-8D13-A8401D6C2D60}"/>
              </a:ext>
            </a:extLst>
          </p:cNvPr>
          <p:cNvSpPr>
            <a:spLocks noGrp="1"/>
          </p:cNvSpPr>
          <p:nvPr>
            <p:ph type="ftr" sz="quarter" idx="11"/>
          </p:nvPr>
        </p:nvSpPr>
        <p:spPr/>
        <p:txBody>
          <a:bodyPr/>
          <a:lstStyle/>
          <a:p>
            <a:r>
              <a:rPr lang="en-US"/>
              <a:t>Umut Öneş AÜ SBF İktisat Teorisi ABD </a:t>
            </a:r>
          </a:p>
        </p:txBody>
      </p:sp>
    </p:spTree>
    <p:extLst>
      <p:ext uri="{BB962C8B-B14F-4D97-AF65-F5344CB8AC3E}">
        <p14:creationId xmlns:p14="http://schemas.microsoft.com/office/powerpoint/2010/main" val="244483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F446C-70A5-4DD1-8391-44EA4B6BE965}"/>
              </a:ext>
            </a:extLst>
          </p:cNvPr>
          <p:cNvSpPr>
            <a:spLocks noGrp="1"/>
          </p:cNvSpPr>
          <p:nvPr>
            <p:ph type="title"/>
          </p:nvPr>
        </p:nvSpPr>
        <p:spPr/>
        <p:txBody>
          <a:bodyPr/>
          <a:lstStyle/>
          <a:p>
            <a:r>
              <a:rPr lang="tr-TR" dirty="0"/>
              <a:t>İnandırıcı ve inandırıcı olmayan bağıtlıklar</a:t>
            </a:r>
            <a:endParaRPr lang="en-US" dirty="0"/>
          </a:p>
        </p:txBody>
      </p:sp>
      <p:sp>
        <p:nvSpPr>
          <p:cNvPr id="3" name="Content Placeholder 2">
            <a:extLst>
              <a:ext uri="{FF2B5EF4-FFF2-40B4-BE49-F238E27FC236}">
                <a16:creationId xmlns:a16="http://schemas.microsoft.com/office/drawing/2014/main" id="{44B5E903-0C15-427A-9AAF-930E66349ED4}"/>
              </a:ext>
            </a:extLst>
          </p:cNvPr>
          <p:cNvSpPr>
            <a:spLocks noGrp="1"/>
          </p:cNvSpPr>
          <p:nvPr>
            <p:ph idx="1"/>
          </p:nvPr>
        </p:nvSpPr>
        <p:spPr/>
        <p:txBody>
          <a:bodyPr/>
          <a:lstStyle/>
          <a:p>
            <a:r>
              <a:rPr lang="tr-TR" dirty="0"/>
              <a:t>(girme, karşılık ver) sonucu 2. oyuncunun tehdidinin inandırıcı olmaması nedeniyle elenmişti. Çünkü giriş olduğunda karşılık vermenin maliyeti 2. oyuncu için -40 idi</a:t>
            </a:r>
            <a:endParaRPr lang="en-US" dirty="0"/>
          </a:p>
        </p:txBody>
      </p:sp>
      <p:sp>
        <p:nvSpPr>
          <p:cNvPr id="4" name="Footer Placeholder 3">
            <a:extLst>
              <a:ext uri="{FF2B5EF4-FFF2-40B4-BE49-F238E27FC236}">
                <a16:creationId xmlns:a16="http://schemas.microsoft.com/office/drawing/2014/main" id="{0D32C39E-031C-46D1-B445-A64E4819EB75}"/>
              </a:ext>
            </a:extLst>
          </p:cNvPr>
          <p:cNvSpPr>
            <a:spLocks noGrp="1"/>
          </p:cNvSpPr>
          <p:nvPr>
            <p:ph type="ftr" sz="quarter" idx="11"/>
          </p:nvPr>
        </p:nvSpPr>
        <p:spPr/>
        <p:txBody>
          <a:bodyPr/>
          <a:lstStyle/>
          <a:p>
            <a:r>
              <a:rPr lang="en-US"/>
              <a:t>Umut Öneş AÜ SBF İktisat Teorisi ABD </a:t>
            </a:r>
          </a:p>
        </p:txBody>
      </p:sp>
    </p:spTree>
    <p:extLst>
      <p:ext uri="{BB962C8B-B14F-4D97-AF65-F5344CB8AC3E}">
        <p14:creationId xmlns:p14="http://schemas.microsoft.com/office/powerpoint/2010/main" val="3958850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36700-B384-4FA4-B950-E35C06F805D0}"/>
              </a:ext>
            </a:extLst>
          </p:cNvPr>
          <p:cNvSpPr>
            <a:spLocks noGrp="1"/>
          </p:cNvSpPr>
          <p:nvPr>
            <p:ph type="title"/>
          </p:nvPr>
        </p:nvSpPr>
        <p:spPr/>
        <p:txBody>
          <a:bodyPr/>
          <a:lstStyle/>
          <a:p>
            <a:endParaRPr lang="en-US"/>
          </a:p>
        </p:txBody>
      </p:sp>
      <p:sp>
        <p:nvSpPr>
          <p:cNvPr id="6" name="Content Placeholder 5">
            <a:extLst>
              <a:ext uri="{FF2B5EF4-FFF2-40B4-BE49-F238E27FC236}">
                <a16:creationId xmlns:a16="http://schemas.microsoft.com/office/drawing/2014/main" id="{D5010D85-8213-41E1-8103-CAE4E4331C92}"/>
              </a:ext>
            </a:extLst>
          </p:cNvPr>
          <p:cNvSpPr>
            <a:spLocks noGrp="1"/>
          </p:cNvSpPr>
          <p:nvPr>
            <p:ph idx="1"/>
          </p:nvPr>
        </p:nvSpPr>
        <p:spPr/>
        <p:txBody>
          <a:bodyPr/>
          <a:lstStyle/>
          <a:p>
            <a:endParaRPr lang="en-US"/>
          </a:p>
        </p:txBody>
      </p:sp>
      <p:pic>
        <p:nvPicPr>
          <p:cNvPr id="7" name="Picture 6">
            <a:extLst>
              <a:ext uri="{FF2B5EF4-FFF2-40B4-BE49-F238E27FC236}">
                <a16:creationId xmlns:a16="http://schemas.microsoft.com/office/drawing/2014/main" id="{335DCB06-707E-4A34-91C2-0F6032F68DB9}"/>
              </a:ext>
            </a:extLst>
          </p:cNvPr>
          <p:cNvPicPr>
            <a:picLocks noChangeAspect="1"/>
          </p:cNvPicPr>
          <p:nvPr/>
        </p:nvPicPr>
        <p:blipFill>
          <a:blip r:embed="rId2"/>
          <a:stretch>
            <a:fillRect/>
          </a:stretch>
        </p:blipFill>
        <p:spPr>
          <a:xfrm>
            <a:off x="1134035" y="1150269"/>
            <a:ext cx="9923929" cy="4717131"/>
          </a:xfrm>
          <a:prstGeom prst="rect">
            <a:avLst/>
          </a:prstGeom>
        </p:spPr>
      </p:pic>
      <p:sp>
        <p:nvSpPr>
          <p:cNvPr id="3" name="Footer Placeholder 2">
            <a:extLst>
              <a:ext uri="{FF2B5EF4-FFF2-40B4-BE49-F238E27FC236}">
                <a16:creationId xmlns:a16="http://schemas.microsoft.com/office/drawing/2014/main" id="{98FF7D92-D6FD-47B4-A237-75AD6FA24728}"/>
              </a:ext>
            </a:extLst>
          </p:cNvPr>
          <p:cNvSpPr>
            <a:spLocks noGrp="1"/>
          </p:cNvSpPr>
          <p:nvPr>
            <p:ph type="ftr" sz="quarter" idx="11"/>
          </p:nvPr>
        </p:nvSpPr>
        <p:spPr/>
        <p:txBody>
          <a:bodyPr/>
          <a:lstStyle/>
          <a:p>
            <a:r>
              <a:rPr lang="en-US"/>
              <a:t>Umut Öneş AÜ SBF İktisat Teorisi ABD </a:t>
            </a:r>
          </a:p>
        </p:txBody>
      </p:sp>
    </p:spTree>
    <p:extLst>
      <p:ext uri="{BB962C8B-B14F-4D97-AF65-F5344CB8AC3E}">
        <p14:creationId xmlns:p14="http://schemas.microsoft.com/office/powerpoint/2010/main" val="2005904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BAFAF-08F9-474C-88B2-EF18F50AEDE3}"/>
              </a:ext>
            </a:extLst>
          </p:cNvPr>
          <p:cNvSpPr>
            <a:spLocks noGrp="1"/>
          </p:cNvSpPr>
          <p:nvPr>
            <p:ph type="title"/>
          </p:nvPr>
        </p:nvSpPr>
        <p:spPr/>
        <p:txBody>
          <a:bodyPr/>
          <a:lstStyle/>
          <a:p>
            <a:r>
              <a:rPr lang="tr-TR" dirty="0"/>
              <a:t>Oyunun sonucu...</a:t>
            </a:r>
            <a:endParaRPr lang="en-US" dirty="0"/>
          </a:p>
        </p:txBody>
      </p:sp>
      <p:sp>
        <p:nvSpPr>
          <p:cNvPr id="3" name="Content Placeholder 2">
            <a:extLst>
              <a:ext uri="{FF2B5EF4-FFF2-40B4-BE49-F238E27FC236}">
                <a16:creationId xmlns:a16="http://schemas.microsoft.com/office/drawing/2014/main" id="{424DBD0C-14DC-4EB6-80BE-C7B2ACCC3677}"/>
              </a:ext>
            </a:extLst>
          </p:cNvPr>
          <p:cNvSpPr>
            <a:spLocks noGrp="1"/>
          </p:cNvSpPr>
          <p:nvPr>
            <p:ph idx="1"/>
          </p:nvPr>
        </p:nvSpPr>
        <p:spPr/>
        <p:txBody>
          <a:bodyPr>
            <a:normAutofit/>
          </a:bodyPr>
          <a:lstStyle/>
          <a:p>
            <a:r>
              <a:rPr lang="tr-TR" dirty="0"/>
              <a:t>2: 50, 1: 0.</a:t>
            </a:r>
          </a:p>
          <a:p>
            <a:r>
              <a:rPr lang="tr-TR" dirty="0"/>
              <a:t>Demek ki inandırıcı bir bağıtlık ciddi kar artışı sağlayabilir.</a:t>
            </a:r>
          </a:p>
          <a:p>
            <a:r>
              <a:rPr lang="tr-TR" dirty="0"/>
              <a:t>Karşılık vermeme durumuna ciddi bir ceza getiren bir bağıtlığa sahip olmak</a:t>
            </a:r>
            <a:r>
              <a:rPr lang="en-US" dirty="0"/>
              <a:t>, </a:t>
            </a:r>
            <a:r>
              <a:rPr lang="tr-TR" dirty="0"/>
              <a:t>2. oyuncunun her zaman karşılık verme stratejisiyle sonuçlanıyor.</a:t>
            </a:r>
          </a:p>
          <a:p>
            <a:r>
              <a:rPr lang="tr-TR" dirty="0"/>
              <a:t>Burada bu bağıtlığın değeri 30 diyebiliriz</a:t>
            </a:r>
            <a:r>
              <a:rPr lang="en-US" dirty="0"/>
              <a:t>.</a:t>
            </a:r>
          </a:p>
        </p:txBody>
      </p:sp>
      <p:sp>
        <p:nvSpPr>
          <p:cNvPr id="4" name="Footer Placeholder 3">
            <a:extLst>
              <a:ext uri="{FF2B5EF4-FFF2-40B4-BE49-F238E27FC236}">
                <a16:creationId xmlns:a16="http://schemas.microsoft.com/office/drawing/2014/main" id="{09296981-D31F-448A-870F-04AED412E6D6}"/>
              </a:ext>
            </a:extLst>
          </p:cNvPr>
          <p:cNvSpPr>
            <a:spLocks noGrp="1"/>
          </p:cNvSpPr>
          <p:nvPr>
            <p:ph type="ftr" sz="quarter" idx="11"/>
          </p:nvPr>
        </p:nvSpPr>
        <p:spPr/>
        <p:txBody>
          <a:bodyPr/>
          <a:lstStyle/>
          <a:p>
            <a:r>
              <a:rPr lang="en-US"/>
              <a:t>Umut Öneş AÜ SBF İktisat Teorisi ABD </a:t>
            </a:r>
          </a:p>
        </p:txBody>
      </p:sp>
    </p:spTree>
    <p:extLst>
      <p:ext uri="{BB962C8B-B14F-4D97-AF65-F5344CB8AC3E}">
        <p14:creationId xmlns:p14="http://schemas.microsoft.com/office/powerpoint/2010/main" val="32710477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631</Words>
  <Application>Microsoft Office PowerPoint</Application>
  <PresentationFormat>Widescreen</PresentationFormat>
  <Paragraphs>62</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Sıralı Oyunlar</vt:lpstr>
      <vt:lpstr>Sıralı oyunlar: Bağıtlık ve Hile</vt:lpstr>
      <vt:lpstr>Giriş oyunu (genişletilmiş form)</vt:lpstr>
      <vt:lpstr>Formlar hakkında bir not</vt:lpstr>
      <vt:lpstr>PowerPoint Presentation</vt:lpstr>
      <vt:lpstr>Geriye doğru akıl yürütme ve alt oyun dengesi</vt:lpstr>
      <vt:lpstr>İnandırıcı ve inandırıcı olmayan bağıtlıklar</vt:lpstr>
      <vt:lpstr>PowerPoint Presentation</vt:lpstr>
      <vt:lpstr>Oyunun sonucu...</vt:lpstr>
      <vt:lpstr>PowerPoint Presentation</vt:lpstr>
      <vt:lpstr>Uzun ve kısa dönemde strateji seçimi</vt:lpstr>
      <vt:lpstr>Tekrarlanan oyunlar</vt:lpstr>
      <vt:lpstr>Tekrarlanan oyunlarda strateji tanımlamak</vt:lpstr>
      <vt:lpstr>Tekrarlanan oyunlarda strateji tanımlamak</vt:lpstr>
      <vt:lpstr>PowerPoint Presentation</vt:lpstr>
      <vt:lpstr>Tekrarlanan oyunlarda strateji tanımlamak</vt:lpstr>
      <vt:lpstr>PowerPoint Presentation</vt:lpstr>
      <vt:lpstr>Örnek 1</vt:lpstr>
      <vt:lpstr>Tırtıl oyunu</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Sıralı Oyunlar</dc:title>
  <dc:creator>Umut Öneş</dc:creator>
  <cp:lastModifiedBy>Umut Öneş</cp:lastModifiedBy>
  <cp:revision>4</cp:revision>
  <dcterms:created xsi:type="dcterms:W3CDTF">2020-01-20T09:35:24Z</dcterms:created>
  <dcterms:modified xsi:type="dcterms:W3CDTF">2020-01-20T10:04:17Z</dcterms:modified>
</cp:coreProperties>
</file>