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71" r:id="rId2"/>
    <p:sldId id="258" r:id="rId3"/>
    <p:sldId id="259" r:id="rId4"/>
    <p:sldId id="260" r:id="rId5"/>
    <p:sldId id="261" r:id="rId6"/>
    <p:sldId id="262" r:id="rId7"/>
    <p:sldId id="263" r:id="rId8"/>
    <p:sldId id="264" r:id="rId9"/>
    <p:sldId id="265" r:id="rId10"/>
    <p:sldId id="266" r:id="rId11"/>
    <p:sldId id="268" r:id="rId12"/>
    <p:sldId id="269" r:id="rId13"/>
    <p:sldId id="270"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8" d="100"/>
          <a:sy n="98" d="100"/>
        </p:scale>
        <p:origin x="-27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83068B9B-74A8-4172-BED0-DBF6B07C862F}" type="datetimeFigureOut">
              <a:rPr lang="tr-TR" smtClean="0"/>
              <a:pPr/>
              <a:t>13.02.2018</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6045503E-2AEB-4E09-81B7-E6ABD196929D}"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3068B9B-74A8-4172-BED0-DBF6B07C862F}"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45503E-2AEB-4E09-81B7-E6ABD196929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3068B9B-74A8-4172-BED0-DBF6B07C862F}"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45503E-2AEB-4E09-81B7-E6ABD196929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3068B9B-74A8-4172-BED0-DBF6B07C862F}"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45503E-2AEB-4E09-81B7-E6ABD196929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83068B9B-74A8-4172-BED0-DBF6B07C862F}"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45503E-2AEB-4E09-81B7-E6ABD196929D}"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83068B9B-74A8-4172-BED0-DBF6B07C862F}"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45503E-2AEB-4E09-81B7-E6ABD196929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83068B9B-74A8-4172-BED0-DBF6B07C862F}" type="datetimeFigureOut">
              <a:rPr lang="tr-TR" smtClean="0"/>
              <a:pPr/>
              <a:t>13.02.2018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045503E-2AEB-4E09-81B7-E6ABD196929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83068B9B-74A8-4172-BED0-DBF6B07C862F}" type="datetimeFigureOut">
              <a:rPr lang="tr-TR" smtClean="0"/>
              <a:pPr/>
              <a:t>13.02.2018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045503E-2AEB-4E09-81B7-E6ABD196929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068B9B-74A8-4172-BED0-DBF6B07C862F}" type="datetimeFigureOut">
              <a:rPr lang="tr-TR" smtClean="0"/>
              <a:pPr/>
              <a:t>13.02.2018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045503E-2AEB-4E09-81B7-E6ABD196929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83068B9B-74A8-4172-BED0-DBF6B07C862F}"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45503E-2AEB-4E09-81B7-E6ABD196929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83068B9B-74A8-4172-BED0-DBF6B07C862F}"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6045503E-2AEB-4E09-81B7-E6ABD196929D}"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3068B9B-74A8-4172-BED0-DBF6B07C862F}" type="datetimeFigureOut">
              <a:rPr lang="tr-TR" smtClean="0"/>
              <a:pPr/>
              <a:t>13.02.2018</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045503E-2AEB-4E09-81B7-E6ABD196929D}"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13447" y="714356"/>
            <a:ext cx="8229600" cy="3125778"/>
          </a:xfrm>
        </p:spPr>
        <p:txBody>
          <a:bodyPr>
            <a:normAutofit fontScale="90000"/>
          </a:bodyPr>
          <a:lstStyle/>
          <a:p>
            <a:pPr indent="0" algn="ctr" eaLnBrk="1" fontAlgn="auto" hangingPunct="1">
              <a:spcAft>
                <a:spcPts val="0"/>
              </a:spcAft>
              <a:defRPr/>
            </a:pP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ZTM321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MAKİNE ELEMANLARI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7.hafta</a:t>
            </a:r>
            <a:endParaRPr lang="tr-TR" dirty="0">
              <a:solidFill>
                <a:schemeClr val="tx2">
                  <a:tint val="100000"/>
                  <a:shade val="90000"/>
                  <a:satMod val="250000"/>
                  <a:alpha val="100000"/>
                </a:schemeClr>
              </a:solidFill>
              <a:effectLst>
                <a:outerShdw blurRad="38100" dist="38100" dir="2700000" algn="tl">
                  <a:srgbClr val="000000">
                    <a:alpha val="43137"/>
                  </a:srgbClr>
                </a:outerShdw>
              </a:effectLst>
            </a:endParaRPr>
          </a:p>
        </p:txBody>
      </p:sp>
      <p:sp>
        <p:nvSpPr>
          <p:cNvPr id="50179" name="Rectangle 3"/>
          <p:cNvSpPr>
            <a:spLocks noGrp="1" noChangeArrowheads="1"/>
          </p:cNvSpPr>
          <p:nvPr>
            <p:ph type="subTitle" idx="1"/>
          </p:nvPr>
        </p:nvSpPr>
        <p:spPr>
          <a:xfrm>
            <a:off x="1857356" y="4286256"/>
            <a:ext cx="5334000" cy="1752600"/>
          </a:xfrm>
        </p:spPr>
        <p:txBody>
          <a:bodyPr/>
          <a:lstStyle/>
          <a:p>
            <a:pPr algn="l" eaLnBrk="1" hangingPunct="1">
              <a:spcBef>
                <a:spcPct val="0"/>
              </a:spcBef>
            </a:pPr>
            <a:endParaRPr lang="tr-TR" sz="3000" dirty="0" smtClean="0"/>
          </a:p>
          <a:p>
            <a:pPr eaLnBrk="1" hangingPunct="1">
              <a:spcBef>
                <a:spcPct val="0"/>
              </a:spcBef>
            </a:pPr>
            <a:r>
              <a:rPr lang="tr-TR" sz="3000" dirty="0" smtClean="0"/>
              <a:t>Prof. Dr. Ramazan ÖZTÜRK</a:t>
            </a:r>
          </a:p>
          <a:p>
            <a:pPr algn="l" eaLnBrk="1" hangingPunct="1">
              <a:spcBef>
                <a:spcPct val="0"/>
              </a:spcBef>
            </a:pPr>
            <a:endParaRPr lang="tr-TR" dirty="0" smtClean="0"/>
          </a:p>
        </p:txBody>
      </p:sp>
      <p:sp>
        <p:nvSpPr>
          <p:cNvPr id="6" name="Rectangle 10"/>
          <p:cNvSpPr>
            <a:spLocks noGrp="1" noChangeArrowheads="1"/>
          </p:cNvSpPr>
          <p:nvPr>
            <p:ph type="sldNum" sz="quarter" idx="12"/>
          </p:nvPr>
        </p:nvSpPr>
        <p:spPr/>
        <p:txBody>
          <a:bodyPr/>
          <a:lstStyle/>
          <a:p>
            <a:pPr>
              <a:defRPr/>
            </a:pPr>
            <a:fld id="{8AA78AA4-A817-45CB-9250-D1581B4C0EAA}" type="slidenum">
              <a:rPr lang="tr-TR"/>
              <a:pPr>
                <a:defRPr/>
              </a:pPr>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3"/>
          <p:cNvSpPr>
            <a:spLocks noGrp="1" noChangeArrowheads="1"/>
          </p:cNvSpPr>
          <p:nvPr>
            <p:ph idx="1"/>
          </p:nvPr>
        </p:nvSpPr>
        <p:spPr>
          <a:xfrm>
            <a:off x="533400" y="836613"/>
            <a:ext cx="8153400" cy="5113337"/>
          </a:xfrm>
        </p:spPr>
        <p:txBody>
          <a:bodyPr>
            <a:normAutofit lnSpcReduction="10000"/>
          </a:bodyPr>
          <a:lstStyle/>
          <a:p>
            <a:pPr marL="0" indent="0" eaLnBrk="1" hangingPunct="1">
              <a:lnSpc>
                <a:spcPct val="90000"/>
              </a:lnSpc>
              <a:buNone/>
            </a:pPr>
            <a:r>
              <a:rPr lang="tr-TR" sz="2000" dirty="0" smtClean="0"/>
              <a:t>Pratikte çok rastlanan eğilme zorlanması (M</a:t>
            </a:r>
            <a:r>
              <a:rPr lang="tr-TR" sz="2000" baseline="-25000" dirty="0" smtClean="0"/>
              <a:t>e</a:t>
            </a:r>
            <a:r>
              <a:rPr lang="tr-TR" sz="2000" dirty="0" smtClean="0"/>
              <a:t>, </a:t>
            </a:r>
            <a:r>
              <a:rPr lang="tr-TR" sz="2000" dirty="0" err="1" smtClean="0"/>
              <a:t>σ</a:t>
            </a:r>
            <a:r>
              <a:rPr lang="tr-TR" sz="2000" baseline="-25000" dirty="0" err="1" smtClean="0"/>
              <a:t>e</a:t>
            </a:r>
            <a:r>
              <a:rPr lang="tr-TR" sz="2000" dirty="0" smtClean="0"/>
              <a:t>) tam değişken ve burulma zorlanması (</a:t>
            </a:r>
            <a:r>
              <a:rPr lang="tr-TR" sz="2000" dirty="0" err="1" smtClean="0"/>
              <a:t>M</a:t>
            </a:r>
            <a:r>
              <a:rPr lang="tr-TR" sz="2000" baseline="-25000" dirty="0" err="1" smtClean="0"/>
              <a:t>b</a:t>
            </a:r>
            <a:r>
              <a:rPr lang="tr-TR" sz="2000" dirty="0" smtClean="0"/>
              <a:t>, τ ) statik durum için,</a:t>
            </a:r>
            <a:endParaRPr lang="tr-TR" sz="2000" dirty="0" smtClean="0">
              <a:latin typeface="Arial" charset="0"/>
            </a:endParaRPr>
          </a:p>
          <a:p>
            <a:pPr eaLnBrk="1" hangingPunct="1">
              <a:lnSpc>
                <a:spcPct val="90000"/>
              </a:lnSpc>
            </a:pPr>
            <a:endParaRPr lang="tr-TR" sz="2000" dirty="0" smtClean="0">
              <a:latin typeface="Arial" charset="0"/>
            </a:endParaRPr>
          </a:p>
          <a:p>
            <a:pPr eaLnBrk="1" hangingPunct="1">
              <a:lnSpc>
                <a:spcPct val="90000"/>
              </a:lnSpc>
              <a:buFont typeface="Wingdings 2" pitchFamily="18" charset="2"/>
              <a:buNone/>
            </a:pPr>
            <a:r>
              <a:rPr lang="tr-TR" sz="2000" dirty="0" smtClean="0">
                <a:latin typeface="Arial" charset="0"/>
              </a:rPr>
              <a:t>     </a:t>
            </a:r>
            <a:r>
              <a:rPr lang="tr-TR" sz="2000" dirty="0" err="1" smtClean="0"/>
              <a:t>σo</a:t>
            </a:r>
            <a:r>
              <a:rPr lang="tr-TR" sz="2000" dirty="0" smtClean="0"/>
              <a:t>=0	; </a:t>
            </a:r>
            <a:r>
              <a:rPr lang="tr-TR" sz="2000" dirty="0" err="1" smtClean="0"/>
              <a:t>Meo</a:t>
            </a:r>
            <a:r>
              <a:rPr lang="tr-TR" sz="2000" dirty="0" smtClean="0"/>
              <a:t>=0 ve </a:t>
            </a:r>
            <a:r>
              <a:rPr lang="tr-TR" sz="2000" dirty="0" err="1" smtClean="0"/>
              <a:t>τg</a:t>
            </a:r>
            <a:r>
              <a:rPr lang="tr-TR" sz="2000" dirty="0" smtClean="0"/>
              <a:t>=0;	</a:t>
            </a:r>
            <a:r>
              <a:rPr lang="tr-TR" sz="2000" dirty="0" err="1" smtClean="0"/>
              <a:t>Mbg</a:t>
            </a:r>
            <a:r>
              <a:rPr lang="tr-TR" sz="2000" dirty="0" smtClean="0"/>
              <a:t>=0</a:t>
            </a:r>
          </a:p>
          <a:p>
            <a:pPr eaLnBrk="1" hangingPunct="1">
              <a:lnSpc>
                <a:spcPct val="90000"/>
              </a:lnSpc>
            </a:pPr>
            <a:endParaRPr lang="tr-TR" sz="2000" dirty="0" smtClean="0"/>
          </a:p>
          <a:p>
            <a:pPr eaLnBrk="1" hangingPunct="1">
              <a:lnSpc>
                <a:spcPct val="90000"/>
              </a:lnSpc>
              <a:buFont typeface="Wingdings" pitchFamily="2" charset="2"/>
              <a:buNone/>
            </a:pPr>
            <a:r>
              <a:rPr lang="tr-TR" sz="2000" dirty="0" smtClean="0"/>
              <a:t>     değerleri göz önüne alınarak;</a:t>
            </a:r>
          </a:p>
          <a:p>
            <a:pPr eaLnBrk="1" hangingPunct="1">
              <a:lnSpc>
                <a:spcPct val="90000"/>
              </a:lnSpc>
              <a:buFont typeface="Wingdings" pitchFamily="2" charset="2"/>
              <a:buNone/>
            </a:pPr>
            <a:endParaRPr lang="tr-TR" sz="2000" dirty="0" smtClean="0"/>
          </a:p>
          <a:p>
            <a:pPr eaLnBrk="1" hangingPunct="1">
              <a:lnSpc>
                <a:spcPct val="90000"/>
              </a:lnSpc>
              <a:buFont typeface="Wingdings 2" pitchFamily="18" charset="2"/>
              <a:buNone/>
            </a:pPr>
            <a:r>
              <a:rPr lang="tr-TR" sz="2000" dirty="0" smtClean="0">
                <a:latin typeface="Arial" charset="0"/>
              </a:rPr>
              <a:t>      </a:t>
            </a:r>
            <a:r>
              <a:rPr lang="tr-TR" sz="2000" dirty="0" err="1" smtClean="0"/>
              <a:t>σ</a:t>
            </a:r>
            <a:r>
              <a:rPr lang="tr-TR" sz="2000" baseline="-25000" dirty="0" err="1" smtClean="0"/>
              <a:t>gd</a:t>
            </a:r>
            <a:r>
              <a:rPr lang="tr-TR" sz="2000" dirty="0" smtClean="0"/>
              <a:t>= (</a:t>
            </a:r>
            <a:r>
              <a:rPr lang="tr-TR" sz="2000" dirty="0" err="1" smtClean="0"/>
              <a:t>σ</a:t>
            </a:r>
            <a:r>
              <a:rPr lang="tr-TR" sz="2000" baseline="-25000" dirty="0" err="1" smtClean="0"/>
              <a:t>AK</a:t>
            </a:r>
            <a:r>
              <a:rPr lang="tr-TR" sz="2000" dirty="0" smtClean="0"/>
              <a:t>/σ*</a:t>
            </a:r>
            <a:r>
              <a:rPr lang="tr-TR" sz="2000" baseline="-25000" dirty="0" smtClean="0"/>
              <a:t>D</a:t>
            </a:r>
            <a:r>
              <a:rPr lang="tr-TR" sz="2000" dirty="0" smtClean="0"/>
              <a:t>). </a:t>
            </a:r>
            <a:r>
              <a:rPr lang="tr-TR" sz="2000" dirty="0" err="1" smtClean="0"/>
              <a:t>σ</a:t>
            </a:r>
            <a:r>
              <a:rPr lang="tr-TR" sz="2000" baseline="-25000" dirty="0" err="1" smtClean="0"/>
              <a:t>g</a:t>
            </a:r>
            <a:r>
              <a:rPr lang="tr-TR" sz="2000" dirty="0" smtClean="0"/>
              <a:t>		</a:t>
            </a:r>
            <a:r>
              <a:rPr lang="tr-TR" sz="2000" dirty="0" err="1" smtClean="0"/>
              <a:t>τ</a:t>
            </a:r>
            <a:r>
              <a:rPr lang="tr-TR" sz="2000" baseline="-25000" dirty="0" err="1" smtClean="0"/>
              <a:t>gd</a:t>
            </a:r>
            <a:r>
              <a:rPr lang="tr-TR" sz="2000" dirty="0" smtClean="0"/>
              <a:t>=τ</a:t>
            </a:r>
          </a:p>
          <a:p>
            <a:pPr eaLnBrk="1" hangingPunct="1">
              <a:lnSpc>
                <a:spcPct val="90000"/>
              </a:lnSpc>
            </a:pPr>
            <a:endParaRPr lang="tr-TR" sz="2000" dirty="0" smtClean="0"/>
          </a:p>
          <a:p>
            <a:pPr eaLnBrk="1" hangingPunct="1">
              <a:lnSpc>
                <a:spcPct val="90000"/>
              </a:lnSpc>
              <a:buFont typeface="Wingdings 2" pitchFamily="18" charset="2"/>
              <a:buNone/>
            </a:pPr>
            <a:r>
              <a:rPr lang="tr-TR" sz="2000" dirty="0" smtClean="0">
                <a:latin typeface="Arial" charset="0"/>
              </a:rPr>
              <a:t>      </a:t>
            </a:r>
            <a:r>
              <a:rPr lang="tr-TR" sz="2000" dirty="0" err="1" smtClean="0"/>
              <a:t>M</a:t>
            </a:r>
            <a:r>
              <a:rPr lang="tr-TR" sz="2000" baseline="-25000" dirty="0" err="1" smtClean="0"/>
              <a:t>egd</a:t>
            </a:r>
            <a:r>
              <a:rPr lang="tr-TR" sz="2000" dirty="0" smtClean="0"/>
              <a:t>= (</a:t>
            </a:r>
            <a:r>
              <a:rPr lang="tr-TR" sz="2000" dirty="0" err="1" smtClean="0"/>
              <a:t>σ</a:t>
            </a:r>
            <a:r>
              <a:rPr lang="tr-TR" sz="2000" baseline="-25000" dirty="0" err="1" smtClean="0"/>
              <a:t>AK</a:t>
            </a:r>
            <a:r>
              <a:rPr lang="tr-TR" sz="2000" dirty="0" smtClean="0"/>
              <a:t>/σ*</a:t>
            </a:r>
            <a:r>
              <a:rPr lang="tr-TR" sz="2000" baseline="-25000" dirty="0" smtClean="0"/>
              <a:t>D</a:t>
            </a:r>
            <a:r>
              <a:rPr lang="tr-TR" sz="2000" dirty="0" smtClean="0"/>
              <a:t>).</a:t>
            </a:r>
            <a:r>
              <a:rPr lang="tr-TR" sz="2000" dirty="0" err="1" smtClean="0"/>
              <a:t>M</a:t>
            </a:r>
            <a:r>
              <a:rPr lang="tr-TR" sz="2000" baseline="-25000" dirty="0" err="1" smtClean="0"/>
              <a:t>eg</a:t>
            </a:r>
            <a:r>
              <a:rPr lang="tr-TR" sz="2000" dirty="0" smtClean="0"/>
              <a:t>	;	</a:t>
            </a:r>
            <a:r>
              <a:rPr lang="tr-TR" sz="2000" dirty="0" err="1" smtClean="0"/>
              <a:t>M</a:t>
            </a:r>
            <a:r>
              <a:rPr lang="tr-TR" sz="2000" baseline="-25000" dirty="0" err="1" smtClean="0"/>
              <a:t>bgd</a:t>
            </a:r>
            <a:r>
              <a:rPr lang="tr-TR" sz="2000" dirty="0" smtClean="0"/>
              <a:t>=</a:t>
            </a:r>
            <a:r>
              <a:rPr lang="tr-TR" sz="2000" dirty="0" err="1" smtClean="0"/>
              <a:t>M</a:t>
            </a:r>
            <a:r>
              <a:rPr lang="tr-TR" sz="2000" baseline="-25000" dirty="0" err="1" smtClean="0"/>
              <a:t>b</a:t>
            </a:r>
            <a:endParaRPr lang="tr-TR" sz="2000" baseline="-25000" dirty="0" smtClean="0"/>
          </a:p>
          <a:p>
            <a:pPr eaLnBrk="1" hangingPunct="1">
              <a:lnSpc>
                <a:spcPct val="90000"/>
              </a:lnSpc>
            </a:pPr>
            <a:endParaRPr lang="tr-TR" sz="2000" baseline="-25000" dirty="0" smtClean="0"/>
          </a:p>
          <a:p>
            <a:pPr eaLnBrk="1" hangingPunct="1">
              <a:lnSpc>
                <a:spcPct val="90000"/>
              </a:lnSpc>
              <a:buFont typeface="Wingdings" pitchFamily="2" charset="2"/>
              <a:buNone/>
            </a:pPr>
            <a:r>
              <a:rPr lang="tr-TR" sz="2000" dirty="0" smtClean="0"/>
              <a:t>    bağıntıları yazılarak,</a:t>
            </a:r>
          </a:p>
          <a:p>
            <a:pPr eaLnBrk="1" hangingPunct="1">
              <a:lnSpc>
                <a:spcPct val="90000"/>
              </a:lnSpc>
            </a:pPr>
            <a:endParaRPr lang="tr-TR" sz="2000" dirty="0" smtClean="0"/>
          </a:p>
          <a:p>
            <a:pPr eaLnBrk="1" hangingPunct="1">
              <a:lnSpc>
                <a:spcPct val="90000"/>
              </a:lnSpc>
              <a:buFont typeface="Wingdings 2" pitchFamily="18" charset="2"/>
              <a:buNone/>
            </a:pPr>
            <a:r>
              <a:rPr lang="tr-TR" sz="2000" dirty="0" smtClean="0">
                <a:latin typeface="Arial" charset="0"/>
              </a:rPr>
              <a:t>    </a:t>
            </a:r>
            <a:r>
              <a:rPr lang="tr-TR" sz="2000" dirty="0" smtClean="0"/>
              <a:t>M</a:t>
            </a:r>
            <a:r>
              <a:rPr lang="tr-TR" sz="2000" baseline="-25000" dirty="0" smtClean="0"/>
              <a:t>B</a:t>
            </a:r>
            <a:r>
              <a:rPr lang="tr-TR" sz="2000" dirty="0" smtClean="0"/>
              <a:t>=√ [(σ</a:t>
            </a:r>
            <a:r>
              <a:rPr lang="tr-TR" sz="2000" baseline="-25000" dirty="0" smtClean="0"/>
              <a:t>AK</a:t>
            </a:r>
            <a:r>
              <a:rPr lang="tr-TR" sz="2000" dirty="0" smtClean="0"/>
              <a:t>/σ*</a:t>
            </a:r>
            <a:r>
              <a:rPr lang="tr-TR" sz="2000" baseline="-25000" dirty="0" smtClean="0"/>
              <a:t>D</a:t>
            </a:r>
            <a:r>
              <a:rPr lang="tr-TR" sz="2000" dirty="0" smtClean="0"/>
              <a:t>).</a:t>
            </a:r>
            <a:r>
              <a:rPr lang="tr-TR" sz="2000" dirty="0" err="1" smtClean="0"/>
              <a:t>M</a:t>
            </a:r>
            <a:r>
              <a:rPr lang="tr-TR" sz="2000" baseline="-25000" dirty="0" err="1" smtClean="0"/>
              <a:t>eg</a:t>
            </a:r>
            <a:r>
              <a:rPr lang="tr-TR" sz="2000" dirty="0" smtClean="0"/>
              <a:t>] 2+0.75 M</a:t>
            </a:r>
            <a:r>
              <a:rPr lang="tr-TR" sz="2000" baseline="30000" dirty="0" smtClean="0"/>
              <a:t>2</a:t>
            </a:r>
            <a:r>
              <a:rPr lang="tr-TR" sz="2000" baseline="-25000" dirty="0" smtClean="0"/>
              <a:t>b</a:t>
            </a:r>
            <a:r>
              <a:rPr lang="tr-TR" sz="2000" dirty="0" smtClean="0"/>
              <a:t>  ; σ</a:t>
            </a:r>
            <a:r>
              <a:rPr lang="tr-TR" sz="2000" baseline="-25000" dirty="0" smtClean="0"/>
              <a:t>B</a:t>
            </a:r>
            <a:r>
              <a:rPr lang="tr-TR" sz="2000" dirty="0" smtClean="0"/>
              <a:t>=√ [(σ</a:t>
            </a:r>
            <a:r>
              <a:rPr lang="tr-TR" sz="2000" baseline="-25000" dirty="0" smtClean="0"/>
              <a:t>AK</a:t>
            </a:r>
            <a:r>
              <a:rPr lang="tr-TR" sz="2000" dirty="0" smtClean="0"/>
              <a:t>/σ*</a:t>
            </a:r>
            <a:r>
              <a:rPr lang="tr-TR" sz="2000" baseline="-25000" dirty="0" smtClean="0"/>
              <a:t>D</a:t>
            </a:r>
            <a:r>
              <a:rPr lang="tr-TR" sz="2000" dirty="0" smtClean="0"/>
              <a:t>).</a:t>
            </a:r>
            <a:r>
              <a:rPr lang="tr-TR" sz="2000" dirty="0" err="1" smtClean="0"/>
              <a:t>σ</a:t>
            </a:r>
            <a:r>
              <a:rPr lang="tr-TR" sz="2000" baseline="-25000" dirty="0" err="1" smtClean="0"/>
              <a:t>g</a:t>
            </a:r>
            <a:r>
              <a:rPr lang="tr-TR" sz="2000" dirty="0" smtClean="0"/>
              <a:t>] </a:t>
            </a:r>
            <a:r>
              <a:rPr lang="tr-TR" sz="2000" baseline="30000" dirty="0" smtClean="0"/>
              <a:t>2</a:t>
            </a:r>
            <a:r>
              <a:rPr lang="tr-TR" sz="2000" dirty="0" smtClean="0"/>
              <a:t>+3 τ</a:t>
            </a:r>
            <a:r>
              <a:rPr lang="tr-TR" sz="2000" baseline="30000" dirty="0" smtClean="0"/>
              <a:t>2</a:t>
            </a:r>
            <a:endParaRPr lang="tr-TR" sz="2000" dirty="0" smtClean="0"/>
          </a:p>
          <a:p>
            <a:pPr eaLnBrk="1" hangingPunct="1">
              <a:lnSpc>
                <a:spcPct val="90000"/>
              </a:lnSpc>
              <a:buFont typeface="Wingdings" pitchFamily="2" charset="2"/>
              <a:buNone/>
            </a:pPr>
            <a:r>
              <a:rPr lang="tr-TR" sz="2000" dirty="0" smtClean="0"/>
              <a:t>                                                                          </a:t>
            </a:r>
          </a:p>
          <a:p>
            <a:pPr eaLnBrk="1" hangingPunct="1">
              <a:lnSpc>
                <a:spcPct val="90000"/>
              </a:lnSpc>
              <a:buFont typeface="Wingdings" pitchFamily="2" charset="2"/>
              <a:buNone/>
            </a:pPr>
            <a:r>
              <a:rPr lang="tr-TR" sz="2000" dirty="0" smtClean="0"/>
              <a:t>     bulunur. </a:t>
            </a:r>
          </a:p>
        </p:txBody>
      </p:sp>
      <p:sp>
        <p:nvSpPr>
          <p:cNvPr id="5" name="5 Slayt Numarası Yer Tutucusu"/>
          <p:cNvSpPr>
            <a:spLocks noGrp="1"/>
          </p:cNvSpPr>
          <p:nvPr>
            <p:ph type="sldNum" sz="quarter" idx="12"/>
          </p:nvPr>
        </p:nvSpPr>
        <p:spPr/>
        <p:txBody>
          <a:bodyPr/>
          <a:lstStyle/>
          <a:p>
            <a:pPr>
              <a:defRPr/>
            </a:pPr>
            <a:fld id="{2E049328-1EE3-4F79-B7F2-7E5E362B2A3F}" type="slidenum">
              <a:rPr lang="tr-TR"/>
              <a:pPr>
                <a:defRPr/>
              </a:pPr>
              <a:t>10</a:t>
            </a:fld>
            <a:endParaRPr lang="tr-TR"/>
          </a:p>
        </p:txBody>
      </p:sp>
    </p:spTree>
    <p:extLst>
      <p:ext uri="{BB962C8B-B14F-4D97-AF65-F5344CB8AC3E}">
        <p14:creationId xmlns="" xmlns:p14="http://schemas.microsoft.com/office/powerpoint/2010/main" val="1633931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457200" y="253536"/>
            <a:ext cx="8229600" cy="1143000"/>
          </a:xfrm>
        </p:spPr>
        <p:txBody>
          <a:bodyPr/>
          <a:lstStyle/>
          <a:p>
            <a:pPr marL="54864" indent="0" eaLnBrk="1" fontAlgn="auto" hangingPunct="1">
              <a:spcAft>
                <a:spcPts val="0"/>
              </a:spcAft>
              <a:defRPr/>
            </a:pPr>
            <a:r>
              <a:rPr lang="tr-TR" sz="2200" b="1" dirty="0" err="1">
                <a:solidFill>
                  <a:schemeClr val="tx2">
                    <a:tint val="100000"/>
                    <a:shade val="90000"/>
                    <a:satMod val="250000"/>
                    <a:alpha val="100000"/>
                  </a:schemeClr>
                </a:solidFill>
              </a:rPr>
              <a:t>Makina</a:t>
            </a:r>
            <a:r>
              <a:rPr lang="tr-TR" sz="2200" b="1" dirty="0">
                <a:solidFill>
                  <a:schemeClr val="tx2">
                    <a:tint val="100000"/>
                    <a:shade val="90000"/>
                    <a:satMod val="250000"/>
                    <a:alpha val="100000"/>
                  </a:schemeClr>
                </a:solidFill>
              </a:rPr>
              <a:t> </a:t>
            </a:r>
            <a:r>
              <a:rPr lang="tr-TR" sz="2200" b="1" dirty="0" smtClean="0">
                <a:solidFill>
                  <a:schemeClr val="tx2">
                    <a:tint val="100000"/>
                    <a:shade val="90000"/>
                    <a:satMod val="250000"/>
                    <a:alpha val="100000"/>
                  </a:schemeClr>
                </a:solidFill>
              </a:rPr>
              <a:t>Tasarımında  Yöntem</a:t>
            </a:r>
            <a:endParaRPr lang="tr-TR" sz="2200" dirty="0">
              <a:solidFill>
                <a:schemeClr val="tx2">
                  <a:tint val="100000"/>
                  <a:shade val="90000"/>
                  <a:satMod val="250000"/>
                  <a:alpha val="100000"/>
                </a:schemeClr>
              </a:solidFill>
            </a:endParaRPr>
          </a:p>
        </p:txBody>
      </p:sp>
      <p:sp>
        <p:nvSpPr>
          <p:cNvPr id="146435" name="Rectangle 3"/>
          <p:cNvSpPr>
            <a:spLocks noGrp="1" noChangeArrowheads="1"/>
          </p:cNvSpPr>
          <p:nvPr>
            <p:ph idx="1"/>
          </p:nvPr>
        </p:nvSpPr>
        <p:spPr>
          <a:xfrm>
            <a:off x="457200" y="2222500"/>
            <a:ext cx="8229600" cy="3151188"/>
          </a:xfrm>
        </p:spPr>
        <p:txBody>
          <a:bodyPr/>
          <a:lstStyle/>
          <a:p>
            <a:pPr marL="0" indent="0" eaLnBrk="1" hangingPunct="1">
              <a:lnSpc>
                <a:spcPct val="90000"/>
              </a:lnSpc>
              <a:buNone/>
            </a:pPr>
            <a:r>
              <a:rPr lang="tr-TR" sz="2000" dirty="0" smtClean="0"/>
              <a:t>Hesap genelden ayrıntılara doğru yapılır. Gerekirse geriye dönüşler yapılabilir. Yöntem şöyle olmalı:</a:t>
            </a:r>
          </a:p>
          <a:p>
            <a:pPr eaLnBrk="1" hangingPunct="1">
              <a:lnSpc>
                <a:spcPct val="90000"/>
              </a:lnSpc>
            </a:pPr>
            <a:endParaRPr lang="tr-TR" sz="2000" dirty="0" smtClean="0"/>
          </a:p>
          <a:p>
            <a:pPr eaLnBrk="1" hangingPunct="1">
              <a:lnSpc>
                <a:spcPct val="90000"/>
              </a:lnSpc>
              <a:buFont typeface="Wingdings 2" pitchFamily="18" charset="2"/>
              <a:buNone/>
            </a:pPr>
            <a:r>
              <a:rPr lang="tr-TR" sz="2000" dirty="0" smtClean="0"/>
              <a:t>a)Genel anlamda </a:t>
            </a:r>
            <a:r>
              <a:rPr lang="tr-TR" sz="2000" dirty="0" err="1" smtClean="0"/>
              <a:t>matamatiksel</a:t>
            </a:r>
            <a:r>
              <a:rPr lang="tr-TR" sz="2000" dirty="0" smtClean="0"/>
              <a:t> model kurulur ve elemanlar hesaplanır.</a:t>
            </a:r>
          </a:p>
          <a:p>
            <a:pPr eaLnBrk="1" hangingPunct="1">
              <a:lnSpc>
                <a:spcPct val="90000"/>
              </a:lnSpc>
            </a:pPr>
            <a:endParaRPr lang="tr-TR" sz="2000" dirty="0" smtClean="0"/>
          </a:p>
          <a:p>
            <a:pPr eaLnBrk="1" hangingPunct="1">
              <a:lnSpc>
                <a:spcPct val="90000"/>
              </a:lnSpc>
              <a:buFont typeface="Wingdings 2" pitchFamily="18" charset="2"/>
              <a:buNone/>
            </a:pPr>
            <a:r>
              <a:rPr lang="tr-TR" sz="2000" dirty="0" smtClean="0"/>
              <a:t>b)Elde edilen sonuçlara göre şekillendirme yapılır.</a:t>
            </a:r>
          </a:p>
          <a:p>
            <a:pPr eaLnBrk="1" hangingPunct="1">
              <a:lnSpc>
                <a:spcPct val="90000"/>
              </a:lnSpc>
            </a:pPr>
            <a:endParaRPr lang="tr-TR" sz="2000" dirty="0" smtClean="0"/>
          </a:p>
          <a:p>
            <a:pPr eaLnBrk="1" hangingPunct="1">
              <a:lnSpc>
                <a:spcPct val="90000"/>
              </a:lnSpc>
              <a:buFont typeface="Wingdings 2" pitchFamily="18" charset="2"/>
              <a:buNone/>
            </a:pPr>
            <a:r>
              <a:rPr lang="tr-TR" sz="2000" dirty="0" smtClean="0"/>
              <a:t>c)Şekli tamamlanan eleman üzerinde, yorulma, şekil değiştirme, titreşim gibi ayrıntılı hesaplara geçilir. </a:t>
            </a:r>
          </a:p>
        </p:txBody>
      </p:sp>
      <p:sp>
        <p:nvSpPr>
          <p:cNvPr id="6" name="5 Slayt Numarası Yer Tutucusu"/>
          <p:cNvSpPr>
            <a:spLocks noGrp="1"/>
          </p:cNvSpPr>
          <p:nvPr>
            <p:ph type="sldNum" sz="quarter" idx="12"/>
          </p:nvPr>
        </p:nvSpPr>
        <p:spPr/>
        <p:txBody>
          <a:bodyPr/>
          <a:lstStyle/>
          <a:p>
            <a:pPr>
              <a:defRPr/>
            </a:pPr>
            <a:fld id="{2DC1474D-1E1C-4CF6-920D-3E34F6A7DA0A}" type="slidenum">
              <a:rPr lang="tr-TR"/>
              <a:pPr>
                <a:defRPr/>
              </a:pPr>
              <a:t>11</a:t>
            </a:fld>
            <a:endParaRPr lang="tr-TR"/>
          </a:p>
        </p:txBody>
      </p:sp>
    </p:spTree>
    <p:extLst>
      <p:ext uri="{BB962C8B-B14F-4D97-AF65-F5344CB8AC3E}">
        <p14:creationId xmlns="" xmlns:p14="http://schemas.microsoft.com/office/powerpoint/2010/main" val="3008143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idx="1"/>
          </p:nvPr>
        </p:nvSpPr>
        <p:spPr>
          <a:xfrm>
            <a:off x="457200" y="2149475"/>
            <a:ext cx="8229600" cy="2719388"/>
          </a:xfrm>
        </p:spPr>
        <p:txBody>
          <a:bodyPr/>
          <a:lstStyle/>
          <a:p>
            <a:pPr marL="0" indent="0" eaLnBrk="1" hangingPunct="1">
              <a:lnSpc>
                <a:spcPct val="90000"/>
              </a:lnSpc>
              <a:buNone/>
            </a:pPr>
            <a:r>
              <a:rPr lang="tr-TR" sz="2000" b="1" dirty="0" err="1" smtClean="0"/>
              <a:t>Konstrüktör</a:t>
            </a:r>
            <a:r>
              <a:rPr lang="tr-TR" sz="2000" b="1" dirty="0" smtClean="0"/>
              <a:t> aşağıdaki ilkelere göre çalışmalı:</a:t>
            </a:r>
          </a:p>
          <a:p>
            <a:pPr eaLnBrk="1" hangingPunct="1">
              <a:lnSpc>
                <a:spcPct val="90000"/>
              </a:lnSpc>
            </a:pPr>
            <a:endParaRPr lang="tr-TR" sz="2000" b="1" dirty="0" smtClean="0"/>
          </a:p>
          <a:p>
            <a:pPr eaLnBrk="1" hangingPunct="1">
              <a:lnSpc>
                <a:spcPct val="90000"/>
              </a:lnSpc>
            </a:pPr>
            <a:r>
              <a:rPr lang="tr-TR" sz="2000" dirty="0" smtClean="0"/>
              <a:t>Hesap şekli herkes tarafından takip edilebilmeli,</a:t>
            </a:r>
          </a:p>
          <a:p>
            <a:pPr eaLnBrk="1" hangingPunct="1">
              <a:lnSpc>
                <a:spcPct val="90000"/>
              </a:lnSpc>
            </a:pPr>
            <a:endParaRPr lang="tr-TR" sz="2000" dirty="0" smtClean="0"/>
          </a:p>
          <a:p>
            <a:pPr eaLnBrk="1" hangingPunct="1">
              <a:lnSpc>
                <a:spcPct val="90000"/>
              </a:lnSpc>
            </a:pPr>
            <a:r>
              <a:rPr lang="tr-TR" sz="2000" dirty="0" smtClean="0"/>
              <a:t>Hesap tarzı, fiziksel ve matematiksel kabulleri açıkça ortaya koymalı.</a:t>
            </a:r>
          </a:p>
          <a:p>
            <a:pPr eaLnBrk="1" hangingPunct="1">
              <a:lnSpc>
                <a:spcPct val="90000"/>
              </a:lnSpc>
            </a:pPr>
            <a:endParaRPr lang="tr-TR" sz="2000" dirty="0" smtClean="0"/>
          </a:p>
          <a:p>
            <a:pPr eaLnBrk="1" hangingPunct="1">
              <a:lnSpc>
                <a:spcPct val="90000"/>
              </a:lnSpc>
            </a:pPr>
            <a:r>
              <a:rPr lang="tr-TR" sz="2000" dirty="0" smtClean="0"/>
              <a:t>Kademelerdeki hesaplar arasında ilişki kurulmalıdır. </a:t>
            </a:r>
          </a:p>
        </p:txBody>
      </p:sp>
      <p:sp>
        <p:nvSpPr>
          <p:cNvPr id="5" name="5 Slayt Numarası Yer Tutucusu"/>
          <p:cNvSpPr>
            <a:spLocks noGrp="1"/>
          </p:cNvSpPr>
          <p:nvPr>
            <p:ph type="sldNum" sz="quarter" idx="12"/>
          </p:nvPr>
        </p:nvSpPr>
        <p:spPr/>
        <p:txBody>
          <a:bodyPr/>
          <a:lstStyle/>
          <a:p>
            <a:pPr>
              <a:defRPr/>
            </a:pPr>
            <a:fld id="{CE51AE4D-B253-4942-B541-3C3DF708BAA6}" type="slidenum">
              <a:rPr lang="tr-TR"/>
              <a:pPr>
                <a:defRPr/>
              </a:pPr>
              <a:t>12</a:t>
            </a:fld>
            <a:endParaRPr lang="tr-TR"/>
          </a:p>
        </p:txBody>
      </p:sp>
    </p:spTree>
    <p:extLst>
      <p:ext uri="{BB962C8B-B14F-4D97-AF65-F5344CB8AC3E}">
        <p14:creationId xmlns="" xmlns:p14="http://schemas.microsoft.com/office/powerpoint/2010/main" val="3973702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3"/>
          <p:cNvSpPr>
            <a:spLocks noGrp="1" noChangeArrowheads="1"/>
          </p:cNvSpPr>
          <p:nvPr>
            <p:ph idx="1"/>
          </p:nvPr>
        </p:nvSpPr>
        <p:spPr>
          <a:xfrm>
            <a:off x="457200" y="1935163"/>
            <a:ext cx="8229600" cy="3222625"/>
          </a:xfrm>
        </p:spPr>
        <p:txBody>
          <a:bodyPr>
            <a:normAutofit lnSpcReduction="10000"/>
          </a:bodyPr>
          <a:lstStyle/>
          <a:p>
            <a:pPr marL="0" indent="0" eaLnBrk="1" hangingPunct="1">
              <a:lnSpc>
                <a:spcPct val="90000"/>
              </a:lnSpc>
              <a:buNone/>
            </a:pPr>
            <a:r>
              <a:rPr lang="tr-TR" sz="2000" b="1" smtClean="0"/>
              <a:t>Bu ilkelere göre hesap aşağıdaki gibi yapılır:</a:t>
            </a:r>
          </a:p>
          <a:p>
            <a:pPr eaLnBrk="1" hangingPunct="1">
              <a:lnSpc>
                <a:spcPct val="90000"/>
              </a:lnSpc>
            </a:pPr>
            <a:endParaRPr lang="tr-TR" sz="2000" b="1" dirty="0" smtClean="0"/>
          </a:p>
          <a:p>
            <a:pPr eaLnBrk="1" hangingPunct="1">
              <a:lnSpc>
                <a:spcPct val="90000"/>
              </a:lnSpc>
            </a:pPr>
            <a:r>
              <a:rPr lang="tr-TR" sz="2000" dirty="0" smtClean="0"/>
              <a:t>Hesap için, elemanın boyut ve uzaklıklarını içeren bir şema çizilmelidir.</a:t>
            </a:r>
          </a:p>
          <a:p>
            <a:pPr eaLnBrk="1" hangingPunct="1">
              <a:lnSpc>
                <a:spcPct val="90000"/>
              </a:lnSpc>
            </a:pPr>
            <a:endParaRPr lang="tr-TR" sz="2000" dirty="0" smtClean="0"/>
          </a:p>
          <a:p>
            <a:pPr eaLnBrk="1" hangingPunct="1">
              <a:lnSpc>
                <a:spcPct val="90000"/>
              </a:lnSpc>
            </a:pPr>
            <a:r>
              <a:rPr lang="tr-TR" sz="2000" dirty="0" smtClean="0"/>
              <a:t>Şemaya ve hesap yöntemine ilişkin kaynaklar açıkça gösterilmelidir.</a:t>
            </a:r>
          </a:p>
          <a:p>
            <a:pPr eaLnBrk="1" hangingPunct="1">
              <a:lnSpc>
                <a:spcPct val="90000"/>
              </a:lnSpc>
            </a:pPr>
            <a:endParaRPr lang="tr-TR" sz="2000" dirty="0" smtClean="0"/>
          </a:p>
          <a:p>
            <a:pPr eaLnBrk="1" hangingPunct="1">
              <a:lnSpc>
                <a:spcPct val="90000"/>
              </a:lnSpc>
            </a:pPr>
            <a:r>
              <a:rPr lang="tr-TR" sz="2000" dirty="0" smtClean="0"/>
              <a:t>Bütün faktörler için aynı boyut sistemi kullanılmalıdır.</a:t>
            </a:r>
          </a:p>
          <a:p>
            <a:pPr eaLnBrk="1" hangingPunct="1">
              <a:lnSpc>
                <a:spcPct val="90000"/>
              </a:lnSpc>
            </a:pPr>
            <a:endParaRPr lang="tr-TR" sz="2000" dirty="0" smtClean="0"/>
          </a:p>
          <a:p>
            <a:pPr eaLnBrk="1" hangingPunct="1">
              <a:lnSpc>
                <a:spcPct val="90000"/>
              </a:lnSpc>
            </a:pPr>
            <a:r>
              <a:rPr lang="tr-TR" sz="2000" dirty="0" smtClean="0"/>
              <a:t>Bütün sonuçlar mantık süzgecinden geçirilmelidir.</a:t>
            </a:r>
          </a:p>
        </p:txBody>
      </p:sp>
      <p:sp>
        <p:nvSpPr>
          <p:cNvPr id="5" name="5 Slayt Numarası Yer Tutucusu"/>
          <p:cNvSpPr>
            <a:spLocks noGrp="1"/>
          </p:cNvSpPr>
          <p:nvPr>
            <p:ph type="sldNum" sz="quarter" idx="12"/>
          </p:nvPr>
        </p:nvSpPr>
        <p:spPr/>
        <p:txBody>
          <a:bodyPr/>
          <a:lstStyle/>
          <a:p>
            <a:pPr>
              <a:defRPr/>
            </a:pPr>
            <a:fld id="{F7EB36FB-F6BD-4685-944C-DC20BBF1A71D}" type="slidenum">
              <a:rPr lang="tr-TR"/>
              <a:pPr>
                <a:defRPr/>
              </a:pPr>
              <a:t>13</a:t>
            </a:fld>
            <a:endParaRPr lang="tr-TR"/>
          </a:p>
        </p:txBody>
      </p:sp>
    </p:spTree>
    <p:extLst>
      <p:ext uri="{BB962C8B-B14F-4D97-AF65-F5344CB8AC3E}">
        <p14:creationId xmlns="" xmlns:p14="http://schemas.microsoft.com/office/powerpoint/2010/main" val="2208211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457200" y="253536"/>
            <a:ext cx="8229600" cy="1143000"/>
          </a:xfrm>
        </p:spPr>
        <p:txBody>
          <a:bodyPr/>
          <a:lstStyle/>
          <a:p>
            <a:pPr marL="54864" indent="0" eaLnBrk="1" fontAlgn="auto" hangingPunct="1">
              <a:spcAft>
                <a:spcPts val="0"/>
              </a:spcAft>
              <a:defRPr/>
            </a:pPr>
            <a:r>
              <a:rPr lang="tr-TR" sz="2200" b="1" dirty="0">
                <a:solidFill>
                  <a:schemeClr val="tx2">
                    <a:tint val="100000"/>
                    <a:shade val="90000"/>
                    <a:satMod val="250000"/>
                    <a:alpha val="100000"/>
                  </a:schemeClr>
                </a:solidFill>
              </a:rPr>
              <a:t>Makine Elemanında Mukavemet Hesabının Esasları</a:t>
            </a:r>
            <a:r>
              <a:rPr lang="tr-TR" sz="2200" dirty="0">
                <a:solidFill>
                  <a:schemeClr val="tx2">
                    <a:tint val="100000"/>
                    <a:shade val="90000"/>
                    <a:satMod val="250000"/>
                    <a:alpha val="100000"/>
                  </a:schemeClr>
                </a:solidFill>
              </a:rPr>
              <a:t> </a:t>
            </a:r>
          </a:p>
        </p:txBody>
      </p:sp>
      <p:sp>
        <p:nvSpPr>
          <p:cNvPr id="136195" name="Rectangle 3"/>
          <p:cNvSpPr>
            <a:spLocks noGrp="1" noChangeArrowheads="1"/>
          </p:cNvSpPr>
          <p:nvPr>
            <p:ph idx="1"/>
          </p:nvPr>
        </p:nvSpPr>
        <p:spPr>
          <a:xfrm>
            <a:off x="457200" y="2078038"/>
            <a:ext cx="8229600" cy="3798887"/>
          </a:xfrm>
        </p:spPr>
        <p:txBody>
          <a:bodyPr/>
          <a:lstStyle/>
          <a:p>
            <a:pPr marL="0" indent="0" eaLnBrk="1" hangingPunct="1">
              <a:lnSpc>
                <a:spcPct val="80000"/>
              </a:lnSpc>
              <a:buNone/>
            </a:pPr>
            <a:r>
              <a:rPr lang="tr-TR" sz="2000" dirty="0" smtClean="0"/>
              <a:t>Makina  elemanı hesabı boyutlandırma, kontrol ve yük taşıma yeteneğinin belirlenmesi  amaçlarında birine dönük olarak yapılmaktadır. </a:t>
            </a:r>
          </a:p>
          <a:p>
            <a:pPr eaLnBrk="1" hangingPunct="1">
              <a:lnSpc>
                <a:spcPct val="80000"/>
              </a:lnSpc>
            </a:pPr>
            <a:endParaRPr lang="tr-TR" sz="2000" dirty="0" smtClean="0"/>
          </a:p>
          <a:p>
            <a:pPr marL="0" indent="0" eaLnBrk="1" hangingPunct="1">
              <a:lnSpc>
                <a:spcPct val="80000"/>
              </a:lnSpc>
              <a:buNone/>
            </a:pPr>
            <a:r>
              <a:rPr lang="tr-TR" sz="2000" dirty="0" smtClean="0"/>
              <a:t>Boyutlandırmada dış kuvvet (F) ya da moment (M) bilinir. Malzeme ve elemanın şekli, malzemeye bağlı mukavemet sınırları ve emniyet katsayısı belirlenerek boyut hesapları yapılmaktadır. Kontrol hesabında ise malzeme ve elemana ait bilgiler ve yükler bilinmektedir. Elemanın bu koşullar için yeterli olup olmadığı kontrol edilmektedir. Bu işlem emniyet katsayısının yeterli olup olmadığı içinde yapılabilir. Bu durumda seçilen emniyet katsayısı (S</a:t>
            </a:r>
            <a:r>
              <a:rPr lang="tr-TR" sz="2000" baseline="-25000" dirty="0" smtClean="0"/>
              <a:t>S</a:t>
            </a:r>
            <a:r>
              <a:rPr lang="tr-TR" sz="2000" dirty="0" smtClean="0"/>
              <a:t>) hesaplanandan küçük olmalıdır.</a:t>
            </a:r>
          </a:p>
          <a:p>
            <a:pPr eaLnBrk="1" hangingPunct="1">
              <a:lnSpc>
                <a:spcPct val="80000"/>
              </a:lnSpc>
            </a:pPr>
            <a:endParaRPr lang="tr-TR" sz="2000" dirty="0" smtClean="0"/>
          </a:p>
          <a:p>
            <a:pPr eaLnBrk="1" hangingPunct="1">
              <a:lnSpc>
                <a:spcPct val="80000"/>
              </a:lnSpc>
              <a:buFont typeface="Wingdings 2" pitchFamily="18" charset="2"/>
              <a:buNone/>
            </a:pPr>
            <a:r>
              <a:rPr lang="tr-TR" sz="2000" dirty="0" smtClean="0">
                <a:latin typeface="Arial" charset="0"/>
              </a:rPr>
              <a:t> </a:t>
            </a:r>
            <a:r>
              <a:rPr lang="tr-TR" sz="2000" dirty="0" smtClean="0"/>
              <a:t>    S = σ*/σ </a:t>
            </a:r>
            <a:r>
              <a:rPr lang="tr-TR" sz="2000" u="sng" dirty="0" smtClean="0"/>
              <a:t>&gt;</a:t>
            </a:r>
            <a:r>
              <a:rPr lang="tr-TR" sz="2000" dirty="0" smtClean="0"/>
              <a:t> S</a:t>
            </a:r>
            <a:r>
              <a:rPr lang="tr-TR" sz="2000" baseline="-25000" dirty="0" smtClean="0"/>
              <a:t>S</a:t>
            </a:r>
            <a:endParaRPr lang="tr-TR" sz="2000" dirty="0" smtClean="0"/>
          </a:p>
        </p:txBody>
      </p:sp>
      <p:sp>
        <p:nvSpPr>
          <p:cNvPr id="6" name="5 Slayt Numarası Yer Tutucusu"/>
          <p:cNvSpPr>
            <a:spLocks noGrp="1"/>
          </p:cNvSpPr>
          <p:nvPr>
            <p:ph type="sldNum" sz="quarter" idx="12"/>
          </p:nvPr>
        </p:nvSpPr>
        <p:spPr/>
        <p:txBody>
          <a:bodyPr/>
          <a:lstStyle/>
          <a:p>
            <a:pPr>
              <a:defRPr/>
            </a:pPr>
            <a:fld id="{8036F373-F2E8-4BD9-AF93-25D614BCEFEE}" type="slidenum">
              <a:rPr lang="tr-TR"/>
              <a:pPr>
                <a:defRPr/>
              </a:pPr>
              <a:t>2</a:t>
            </a:fld>
            <a:endParaRPr lang="tr-TR"/>
          </a:p>
        </p:txBody>
      </p:sp>
    </p:spTree>
    <p:extLst>
      <p:ext uri="{BB962C8B-B14F-4D97-AF65-F5344CB8AC3E}">
        <p14:creationId xmlns="" xmlns:p14="http://schemas.microsoft.com/office/powerpoint/2010/main" val="3476260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3"/>
          <p:cNvSpPr>
            <a:spLocks noGrp="1" noChangeArrowheads="1"/>
          </p:cNvSpPr>
          <p:nvPr>
            <p:ph idx="1"/>
          </p:nvPr>
        </p:nvSpPr>
        <p:spPr>
          <a:xfrm>
            <a:off x="457200" y="2205038"/>
            <a:ext cx="8229600" cy="2359025"/>
          </a:xfrm>
        </p:spPr>
        <p:txBody>
          <a:bodyPr/>
          <a:lstStyle/>
          <a:p>
            <a:pPr marL="0" indent="0" eaLnBrk="1" hangingPunct="1">
              <a:buNone/>
            </a:pPr>
            <a:r>
              <a:rPr lang="tr-TR" sz="2000" dirty="0" smtClean="0"/>
              <a:t>Yük taşıma yeteneğinin hesabında, elemanın boyutları ve malzemesi bilinir. Mukavemet  sınırı ve emniyet katsayısı saptanarak,</a:t>
            </a:r>
          </a:p>
          <a:p>
            <a:pPr eaLnBrk="1" hangingPunct="1"/>
            <a:endParaRPr lang="tr-TR" sz="2000" dirty="0" smtClean="0"/>
          </a:p>
          <a:p>
            <a:pPr marL="0" indent="0" eaLnBrk="1" hangingPunct="1">
              <a:buNone/>
            </a:pPr>
            <a:r>
              <a:rPr lang="tr-TR" sz="2000" dirty="0" smtClean="0"/>
              <a:t>F = A.(σ*/S) ile yük hesabı yapılır. Bu genel kurallar göz önüne </a:t>
            </a:r>
            <a:r>
              <a:rPr lang="tr-TR" sz="2000" dirty="0" err="1" smtClean="0"/>
              <a:t>alınarak,değişik</a:t>
            </a:r>
            <a:r>
              <a:rPr lang="tr-TR" sz="2000" dirty="0" smtClean="0"/>
              <a:t> zorlanma koşulları için</a:t>
            </a:r>
            <a:r>
              <a:rPr lang="tr-TR" sz="2000" dirty="0" smtClean="0">
                <a:latin typeface="Arial" charset="0"/>
              </a:rPr>
              <a:t> </a:t>
            </a:r>
            <a:r>
              <a:rPr lang="tr-TR" sz="2000" dirty="0" smtClean="0"/>
              <a:t>aşağıdaki şekilde hareket edilir.</a:t>
            </a:r>
          </a:p>
        </p:txBody>
      </p:sp>
      <p:sp>
        <p:nvSpPr>
          <p:cNvPr id="5" name="5 Slayt Numarası Yer Tutucusu"/>
          <p:cNvSpPr>
            <a:spLocks noGrp="1"/>
          </p:cNvSpPr>
          <p:nvPr>
            <p:ph type="sldNum" sz="quarter" idx="12"/>
          </p:nvPr>
        </p:nvSpPr>
        <p:spPr/>
        <p:txBody>
          <a:bodyPr/>
          <a:lstStyle/>
          <a:p>
            <a:pPr>
              <a:defRPr/>
            </a:pPr>
            <a:fld id="{0F254D89-6B14-42D9-AC4F-B3476CA63426}" type="slidenum">
              <a:rPr lang="tr-TR"/>
              <a:pPr>
                <a:defRPr/>
              </a:pPr>
              <a:t>3</a:t>
            </a:fld>
            <a:endParaRPr lang="tr-TR"/>
          </a:p>
        </p:txBody>
      </p:sp>
    </p:spTree>
    <p:extLst>
      <p:ext uri="{BB962C8B-B14F-4D97-AF65-F5344CB8AC3E}">
        <p14:creationId xmlns="" xmlns:p14="http://schemas.microsoft.com/office/powerpoint/2010/main" val="2676915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3"/>
          <p:cNvSpPr>
            <a:spLocks noGrp="1" noChangeArrowheads="1"/>
          </p:cNvSpPr>
          <p:nvPr>
            <p:ph idx="1"/>
          </p:nvPr>
        </p:nvSpPr>
        <p:spPr>
          <a:xfrm>
            <a:off x="468313" y="1052513"/>
            <a:ext cx="8153400" cy="5040312"/>
          </a:xfrm>
        </p:spPr>
        <p:txBody>
          <a:bodyPr>
            <a:normAutofit lnSpcReduction="10000"/>
          </a:bodyPr>
          <a:lstStyle/>
          <a:p>
            <a:pPr eaLnBrk="1" hangingPunct="1">
              <a:lnSpc>
                <a:spcPct val="80000"/>
              </a:lnSpc>
              <a:buFont typeface="Wingdings 2" pitchFamily="18" charset="2"/>
              <a:buNone/>
            </a:pPr>
            <a:r>
              <a:rPr lang="tr-TR" sz="2000" b="1" dirty="0" smtClean="0">
                <a:latin typeface="Arial" charset="0"/>
              </a:rPr>
              <a:t>    </a:t>
            </a:r>
            <a:r>
              <a:rPr lang="tr-TR" sz="2000" b="1" dirty="0" smtClean="0"/>
              <a:t>Basit Gerilme Durumu</a:t>
            </a:r>
          </a:p>
          <a:p>
            <a:pPr eaLnBrk="1" hangingPunct="1">
              <a:lnSpc>
                <a:spcPct val="80000"/>
              </a:lnSpc>
              <a:buFont typeface="Wingdings 2" pitchFamily="18" charset="2"/>
              <a:buNone/>
            </a:pPr>
            <a:endParaRPr lang="tr-TR" sz="2000" dirty="0" smtClean="0">
              <a:latin typeface="Arial" charset="0"/>
            </a:endParaRPr>
          </a:p>
          <a:p>
            <a:pPr eaLnBrk="1" hangingPunct="1">
              <a:lnSpc>
                <a:spcPct val="80000"/>
              </a:lnSpc>
              <a:buFont typeface="Wingdings 2" pitchFamily="18" charset="2"/>
              <a:buNone/>
            </a:pPr>
            <a:r>
              <a:rPr lang="tr-TR" sz="2000" dirty="0" smtClean="0">
                <a:latin typeface="Arial" charset="0"/>
              </a:rPr>
              <a:t>  </a:t>
            </a:r>
            <a:r>
              <a:rPr lang="tr-TR" sz="2000" dirty="0" smtClean="0"/>
              <a:t> </a:t>
            </a:r>
            <a:r>
              <a:rPr lang="tr-TR" sz="2000" dirty="0" smtClean="0">
                <a:latin typeface="Arial" charset="0"/>
              </a:rPr>
              <a:t> </a:t>
            </a:r>
            <a:r>
              <a:rPr lang="tr-TR" sz="2000" b="1" dirty="0" smtClean="0"/>
              <a:t>Çekme zorlanmasında:</a:t>
            </a:r>
          </a:p>
          <a:p>
            <a:pPr eaLnBrk="1" hangingPunct="1">
              <a:lnSpc>
                <a:spcPct val="80000"/>
              </a:lnSpc>
            </a:pPr>
            <a:endParaRPr lang="tr-TR" sz="2000" dirty="0" smtClean="0"/>
          </a:p>
          <a:p>
            <a:pPr marL="0" indent="0" eaLnBrk="1" hangingPunct="1">
              <a:lnSpc>
                <a:spcPct val="80000"/>
              </a:lnSpc>
              <a:buNone/>
            </a:pPr>
            <a:r>
              <a:rPr lang="tr-TR" sz="2000" dirty="0" smtClean="0"/>
              <a:t>A</a:t>
            </a:r>
            <a:r>
              <a:rPr lang="tr-TR" sz="2000" u="sng" dirty="0" smtClean="0"/>
              <a:t>&gt;</a:t>
            </a:r>
            <a:r>
              <a:rPr lang="tr-TR" sz="2000" dirty="0" smtClean="0"/>
              <a:t>F/ (σ*/S) ;       </a:t>
            </a:r>
            <a:r>
              <a:rPr lang="tr-TR" sz="2000" dirty="0" err="1" smtClean="0"/>
              <a:t>σç</a:t>
            </a:r>
            <a:r>
              <a:rPr lang="tr-TR" sz="2000" dirty="0" smtClean="0"/>
              <a:t> =  F/ A </a:t>
            </a:r>
            <a:r>
              <a:rPr lang="tr-TR" sz="2000" u="sng" dirty="0" smtClean="0"/>
              <a:t>&lt;</a:t>
            </a:r>
            <a:r>
              <a:rPr lang="tr-TR" sz="2000" dirty="0" smtClean="0"/>
              <a:t> σ*/S;       S = σ* / </a:t>
            </a:r>
            <a:r>
              <a:rPr lang="tr-TR" sz="2000" dirty="0" err="1" smtClean="0"/>
              <a:t>σ</a:t>
            </a:r>
            <a:r>
              <a:rPr lang="tr-TR" sz="2000" baseline="-25000" dirty="0" err="1" smtClean="0"/>
              <a:t>ç</a:t>
            </a:r>
            <a:r>
              <a:rPr lang="tr-TR" sz="2000" dirty="0" smtClean="0"/>
              <a:t>  </a:t>
            </a:r>
            <a:r>
              <a:rPr lang="tr-TR" sz="2000" u="sng" dirty="0" smtClean="0"/>
              <a:t>&gt;</a:t>
            </a:r>
            <a:r>
              <a:rPr lang="tr-TR" sz="2000" dirty="0" smtClean="0"/>
              <a:t> S</a:t>
            </a:r>
            <a:r>
              <a:rPr lang="tr-TR" sz="2000" baseline="-25000" dirty="0" smtClean="0"/>
              <a:t>S</a:t>
            </a:r>
            <a:endParaRPr lang="tr-TR" sz="2000" dirty="0" smtClean="0"/>
          </a:p>
          <a:p>
            <a:pPr eaLnBrk="1" hangingPunct="1">
              <a:lnSpc>
                <a:spcPct val="80000"/>
              </a:lnSpc>
            </a:pPr>
            <a:endParaRPr lang="tr-TR" sz="2000" dirty="0" smtClean="0"/>
          </a:p>
          <a:p>
            <a:pPr eaLnBrk="1" hangingPunct="1">
              <a:lnSpc>
                <a:spcPct val="80000"/>
              </a:lnSpc>
              <a:buFont typeface="Wingdings 2" pitchFamily="18" charset="2"/>
              <a:buNone/>
            </a:pPr>
            <a:r>
              <a:rPr lang="tr-TR" sz="2000" dirty="0" smtClean="0"/>
              <a:t>    </a:t>
            </a:r>
            <a:r>
              <a:rPr lang="tr-TR" sz="2000" b="1" dirty="0" smtClean="0"/>
              <a:t>Eğilme zorlanmasında:</a:t>
            </a:r>
          </a:p>
          <a:p>
            <a:pPr eaLnBrk="1" hangingPunct="1">
              <a:lnSpc>
                <a:spcPct val="80000"/>
              </a:lnSpc>
            </a:pPr>
            <a:endParaRPr lang="tr-TR" sz="2000" b="1" dirty="0" smtClean="0"/>
          </a:p>
          <a:p>
            <a:pPr marL="0" indent="0" eaLnBrk="1" hangingPunct="1">
              <a:lnSpc>
                <a:spcPct val="80000"/>
              </a:lnSpc>
              <a:buNone/>
            </a:pPr>
            <a:r>
              <a:rPr lang="tr-TR" sz="2000" dirty="0" smtClean="0"/>
              <a:t>W </a:t>
            </a:r>
            <a:r>
              <a:rPr lang="tr-TR" sz="2000" u="sng" dirty="0" smtClean="0"/>
              <a:t>&gt;</a:t>
            </a:r>
            <a:r>
              <a:rPr lang="tr-TR" sz="2000" dirty="0" smtClean="0"/>
              <a:t> M</a:t>
            </a:r>
            <a:r>
              <a:rPr lang="tr-TR" sz="2000" baseline="-25000" dirty="0" smtClean="0"/>
              <a:t>e</a:t>
            </a:r>
            <a:r>
              <a:rPr lang="tr-TR" sz="2000" dirty="0" smtClean="0"/>
              <a:t>  / (σ*/S) ;   </a:t>
            </a:r>
            <a:r>
              <a:rPr lang="tr-TR" sz="2000" dirty="0" err="1" smtClean="0"/>
              <a:t>σ</a:t>
            </a:r>
            <a:r>
              <a:rPr lang="tr-TR" sz="2000" baseline="-25000" dirty="0" err="1" smtClean="0"/>
              <a:t>e</a:t>
            </a:r>
            <a:r>
              <a:rPr lang="tr-TR" sz="2000" dirty="0" smtClean="0"/>
              <a:t> = M</a:t>
            </a:r>
            <a:r>
              <a:rPr lang="tr-TR" sz="2000" baseline="-25000" dirty="0" smtClean="0"/>
              <a:t>e</a:t>
            </a:r>
            <a:r>
              <a:rPr lang="tr-TR" sz="2000" dirty="0" smtClean="0"/>
              <a:t> / W </a:t>
            </a:r>
            <a:r>
              <a:rPr lang="tr-TR" sz="2000" u="sng" dirty="0" smtClean="0"/>
              <a:t>&lt;</a:t>
            </a:r>
            <a:r>
              <a:rPr lang="tr-TR" sz="2000" dirty="0" smtClean="0"/>
              <a:t> σ*/S ;  S = σ* / </a:t>
            </a:r>
            <a:r>
              <a:rPr lang="tr-TR" sz="2000" dirty="0" err="1" smtClean="0"/>
              <a:t>σ</a:t>
            </a:r>
            <a:r>
              <a:rPr lang="tr-TR" sz="2000" baseline="-25000" dirty="0" err="1" smtClean="0"/>
              <a:t>e</a:t>
            </a:r>
            <a:r>
              <a:rPr lang="tr-TR" sz="2000" dirty="0" smtClean="0"/>
              <a:t>  </a:t>
            </a:r>
            <a:r>
              <a:rPr lang="tr-TR" sz="2000" u="sng" dirty="0" smtClean="0"/>
              <a:t>&gt;</a:t>
            </a:r>
            <a:r>
              <a:rPr lang="tr-TR" sz="2000" dirty="0" smtClean="0"/>
              <a:t> S</a:t>
            </a:r>
            <a:r>
              <a:rPr lang="tr-TR" sz="2000" baseline="-25000" dirty="0" smtClean="0"/>
              <a:t>S</a:t>
            </a:r>
            <a:endParaRPr lang="tr-TR" sz="2000" dirty="0" smtClean="0"/>
          </a:p>
          <a:p>
            <a:pPr eaLnBrk="1" hangingPunct="1">
              <a:lnSpc>
                <a:spcPct val="80000"/>
              </a:lnSpc>
            </a:pPr>
            <a:endParaRPr lang="tr-TR" sz="2000" b="1" dirty="0" smtClean="0">
              <a:latin typeface="Arial" charset="0"/>
            </a:endParaRPr>
          </a:p>
          <a:p>
            <a:pPr eaLnBrk="1" hangingPunct="1">
              <a:lnSpc>
                <a:spcPct val="80000"/>
              </a:lnSpc>
              <a:buFont typeface="Wingdings 2" pitchFamily="18" charset="2"/>
              <a:buNone/>
            </a:pPr>
            <a:r>
              <a:rPr lang="tr-TR" sz="2000" b="1" dirty="0" smtClean="0">
                <a:latin typeface="Arial" charset="0"/>
              </a:rPr>
              <a:t>    </a:t>
            </a:r>
            <a:r>
              <a:rPr lang="tr-TR" sz="2000" b="1" dirty="0" smtClean="0"/>
              <a:t>Burulma zorlanmasında:</a:t>
            </a:r>
          </a:p>
          <a:p>
            <a:pPr eaLnBrk="1" hangingPunct="1">
              <a:lnSpc>
                <a:spcPct val="80000"/>
              </a:lnSpc>
            </a:pPr>
            <a:endParaRPr lang="tr-TR" sz="2000" b="1" dirty="0" smtClean="0"/>
          </a:p>
          <a:p>
            <a:pPr marL="0" indent="0" eaLnBrk="1" hangingPunct="1">
              <a:lnSpc>
                <a:spcPct val="80000"/>
              </a:lnSpc>
              <a:buNone/>
            </a:pPr>
            <a:r>
              <a:rPr lang="tr-TR" sz="2000" dirty="0" err="1" smtClean="0"/>
              <a:t>W</a:t>
            </a:r>
            <a:r>
              <a:rPr lang="tr-TR" sz="2000" baseline="-25000" dirty="0" err="1" smtClean="0"/>
              <a:t>p</a:t>
            </a:r>
            <a:r>
              <a:rPr lang="tr-TR" sz="2000" dirty="0" smtClean="0"/>
              <a:t> = </a:t>
            </a:r>
            <a:r>
              <a:rPr lang="tr-TR" sz="2000" dirty="0" err="1" smtClean="0"/>
              <a:t>M</a:t>
            </a:r>
            <a:r>
              <a:rPr lang="tr-TR" sz="2000" baseline="-25000" dirty="0" err="1" smtClean="0"/>
              <a:t>b</a:t>
            </a:r>
            <a:r>
              <a:rPr lang="tr-TR" sz="2000" dirty="0" smtClean="0"/>
              <a:t> / ( τ*  / S ); τ = </a:t>
            </a:r>
            <a:r>
              <a:rPr lang="tr-TR" sz="2000" dirty="0" err="1" smtClean="0"/>
              <a:t>M</a:t>
            </a:r>
            <a:r>
              <a:rPr lang="tr-TR" sz="2000" baseline="-25000" dirty="0" err="1" smtClean="0"/>
              <a:t>b</a:t>
            </a:r>
            <a:r>
              <a:rPr lang="tr-TR" sz="2000" dirty="0" smtClean="0"/>
              <a:t> / </a:t>
            </a:r>
            <a:r>
              <a:rPr lang="tr-TR" sz="2000" dirty="0" err="1" smtClean="0"/>
              <a:t>W</a:t>
            </a:r>
            <a:r>
              <a:rPr lang="tr-TR" sz="2000" baseline="-25000" dirty="0" err="1" smtClean="0"/>
              <a:t>p</a:t>
            </a:r>
            <a:r>
              <a:rPr lang="tr-TR" sz="2000" dirty="0" smtClean="0"/>
              <a:t>  </a:t>
            </a:r>
            <a:r>
              <a:rPr lang="tr-TR" sz="2000" u="sng" dirty="0" smtClean="0"/>
              <a:t>&lt;</a:t>
            </a:r>
            <a:r>
              <a:rPr lang="tr-TR" sz="2000" dirty="0" smtClean="0"/>
              <a:t>  τ* / S ; S = τ*  /  τ </a:t>
            </a:r>
            <a:r>
              <a:rPr lang="tr-TR" sz="2000" u="sng" dirty="0" smtClean="0"/>
              <a:t>&gt;</a:t>
            </a:r>
            <a:r>
              <a:rPr lang="tr-TR" sz="2000" dirty="0" smtClean="0"/>
              <a:t>  S</a:t>
            </a:r>
            <a:r>
              <a:rPr lang="tr-TR" sz="2000" baseline="-25000" dirty="0" smtClean="0"/>
              <a:t>S</a:t>
            </a:r>
            <a:endParaRPr lang="tr-TR" sz="2000" dirty="0" smtClean="0"/>
          </a:p>
          <a:p>
            <a:pPr eaLnBrk="1" hangingPunct="1">
              <a:lnSpc>
                <a:spcPct val="80000"/>
              </a:lnSpc>
            </a:pPr>
            <a:endParaRPr lang="tr-TR" sz="2000" dirty="0" smtClean="0"/>
          </a:p>
          <a:p>
            <a:pPr>
              <a:lnSpc>
                <a:spcPct val="80000"/>
              </a:lnSpc>
              <a:buNone/>
            </a:pPr>
            <a:r>
              <a:rPr lang="tr-TR" sz="2000" dirty="0" smtClean="0">
                <a:latin typeface="Arial" charset="0"/>
              </a:rPr>
              <a:t>    </a:t>
            </a:r>
            <a:r>
              <a:rPr lang="tr-TR" sz="2000" dirty="0" smtClean="0"/>
              <a:t>bağlantılarından yararlanılarak hesaplama </a:t>
            </a:r>
            <a:r>
              <a:rPr lang="tr-TR" sz="2000" dirty="0" err="1" smtClean="0"/>
              <a:t>yapılırYaklaşık</a:t>
            </a:r>
            <a:r>
              <a:rPr lang="tr-TR" sz="2000" dirty="0" smtClean="0"/>
              <a:t> hesaplarda ;  </a:t>
            </a:r>
            <a:r>
              <a:rPr lang="tr-TR" sz="2000" dirty="0" err="1" smtClean="0"/>
              <a:t>sünek</a:t>
            </a:r>
            <a:r>
              <a:rPr lang="tr-TR" sz="2000" dirty="0" smtClean="0"/>
              <a:t> malzemeler için   σ* = </a:t>
            </a:r>
            <a:r>
              <a:rPr lang="tr-TR" sz="2000" dirty="0" err="1" smtClean="0"/>
              <a:t>σ</a:t>
            </a:r>
            <a:r>
              <a:rPr lang="tr-TR" sz="2000" baseline="-25000" dirty="0" err="1" smtClean="0"/>
              <a:t>Ak</a:t>
            </a:r>
            <a:r>
              <a:rPr lang="tr-TR" sz="2000" dirty="0" smtClean="0"/>
              <a:t>  ; τ*   = τ</a:t>
            </a:r>
            <a:r>
              <a:rPr lang="tr-TR" sz="2000" baseline="-25000" dirty="0" smtClean="0"/>
              <a:t>AK</a:t>
            </a:r>
            <a:r>
              <a:rPr lang="tr-TR" sz="2000" dirty="0" smtClean="0"/>
              <a:t>  ve kırılgan malzemeler için σ* = </a:t>
            </a:r>
            <a:r>
              <a:rPr lang="tr-TR" sz="2000" dirty="0" err="1" smtClean="0"/>
              <a:t>σ</a:t>
            </a:r>
            <a:r>
              <a:rPr lang="tr-TR" sz="2000" baseline="-25000" dirty="0" err="1" smtClean="0"/>
              <a:t>k</a:t>
            </a:r>
            <a:r>
              <a:rPr lang="tr-TR" sz="2000" dirty="0" smtClean="0"/>
              <a:t> ; τ*    = τ </a:t>
            </a:r>
            <a:r>
              <a:rPr lang="tr-TR" sz="2000" baseline="-25000" dirty="0" smtClean="0"/>
              <a:t>K</a:t>
            </a:r>
            <a:r>
              <a:rPr lang="tr-TR" sz="2000" dirty="0" smtClean="0"/>
              <a:t> alınabilir. </a:t>
            </a:r>
          </a:p>
        </p:txBody>
      </p:sp>
      <p:sp>
        <p:nvSpPr>
          <p:cNvPr id="5" name="5 Slayt Numarası Yer Tutucusu"/>
          <p:cNvSpPr>
            <a:spLocks noGrp="1"/>
          </p:cNvSpPr>
          <p:nvPr>
            <p:ph type="sldNum" sz="quarter" idx="12"/>
          </p:nvPr>
        </p:nvSpPr>
        <p:spPr/>
        <p:txBody>
          <a:bodyPr/>
          <a:lstStyle/>
          <a:p>
            <a:pPr>
              <a:defRPr/>
            </a:pPr>
            <a:fld id="{7B85E6C3-4420-4061-AF46-E55435CF6026}" type="slidenum">
              <a:rPr lang="tr-TR"/>
              <a:pPr>
                <a:defRPr/>
              </a:pPr>
              <a:t>4</a:t>
            </a:fld>
            <a:endParaRPr lang="tr-TR"/>
          </a:p>
        </p:txBody>
      </p:sp>
    </p:spTree>
    <p:extLst>
      <p:ext uri="{BB962C8B-B14F-4D97-AF65-F5344CB8AC3E}">
        <p14:creationId xmlns="" xmlns:p14="http://schemas.microsoft.com/office/powerpoint/2010/main" val="3509587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3"/>
          <p:cNvSpPr>
            <a:spLocks noGrp="1" noChangeArrowheads="1"/>
          </p:cNvSpPr>
          <p:nvPr>
            <p:ph idx="1"/>
          </p:nvPr>
        </p:nvSpPr>
        <p:spPr>
          <a:xfrm>
            <a:off x="468313" y="1700213"/>
            <a:ext cx="8229600" cy="3671887"/>
          </a:xfrm>
        </p:spPr>
        <p:txBody>
          <a:bodyPr>
            <a:normAutofit lnSpcReduction="10000"/>
          </a:bodyPr>
          <a:lstStyle/>
          <a:p>
            <a:pPr marL="590550" indent="-590550" eaLnBrk="1" hangingPunct="1">
              <a:lnSpc>
                <a:spcPct val="90000"/>
              </a:lnSpc>
              <a:buFont typeface="Wingdings 2" pitchFamily="18" charset="2"/>
              <a:buNone/>
            </a:pPr>
            <a:r>
              <a:rPr lang="tr-TR" sz="2000" dirty="0" smtClean="0">
                <a:latin typeface="Arial" charset="0"/>
              </a:rPr>
              <a:t>      </a:t>
            </a:r>
            <a:r>
              <a:rPr lang="tr-TR" sz="2000" dirty="0" smtClean="0"/>
              <a:t>Tam Değişken Zorlanmada;</a:t>
            </a:r>
          </a:p>
          <a:p>
            <a:pPr marL="590550" indent="-590550" eaLnBrk="1" hangingPunct="1">
              <a:lnSpc>
                <a:spcPct val="90000"/>
              </a:lnSpc>
            </a:pPr>
            <a:endParaRPr lang="tr-TR" sz="2000" dirty="0" smtClean="0"/>
          </a:p>
          <a:p>
            <a:pPr marL="0" indent="0" eaLnBrk="1" hangingPunct="1">
              <a:lnSpc>
                <a:spcPct val="90000"/>
              </a:lnSpc>
              <a:buNone/>
            </a:pPr>
            <a:r>
              <a:rPr lang="tr-TR" sz="2000" dirty="0" smtClean="0"/>
              <a:t>	F=</a:t>
            </a:r>
            <a:r>
              <a:rPr lang="tr-TR" sz="2000" dirty="0" err="1" smtClean="0"/>
              <a:t>F</a:t>
            </a:r>
            <a:r>
              <a:rPr lang="tr-TR" sz="2000" baseline="-25000" dirty="0" err="1" smtClean="0"/>
              <a:t>g</a:t>
            </a:r>
            <a:r>
              <a:rPr lang="tr-TR" sz="2000" dirty="0" smtClean="0"/>
              <a:t>=</a:t>
            </a:r>
            <a:r>
              <a:rPr lang="tr-TR" sz="2000" dirty="0" err="1" smtClean="0"/>
              <a:t>F</a:t>
            </a:r>
            <a:r>
              <a:rPr lang="tr-TR" sz="2000" baseline="-25000" dirty="0" err="1" smtClean="0"/>
              <a:t>max</a:t>
            </a:r>
            <a:endParaRPr lang="tr-TR" sz="2000" baseline="-25000" dirty="0" smtClean="0">
              <a:latin typeface="Arial" charset="0"/>
            </a:endParaRPr>
          </a:p>
          <a:p>
            <a:pPr marL="590550" indent="-590550" eaLnBrk="1" hangingPunct="1">
              <a:lnSpc>
                <a:spcPct val="90000"/>
              </a:lnSpc>
            </a:pPr>
            <a:endParaRPr lang="tr-TR" sz="2000" baseline="-25000" dirty="0" smtClean="0">
              <a:latin typeface="Arial" charset="0"/>
            </a:endParaRPr>
          </a:p>
          <a:p>
            <a:pPr marL="0" indent="0" eaLnBrk="1" hangingPunct="1">
              <a:lnSpc>
                <a:spcPct val="90000"/>
              </a:lnSpc>
              <a:buNone/>
            </a:pPr>
            <a:r>
              <a:rPr lang="tr-TR" sz="2000" dirty="0" smtClean="0"/>
              <a:t>	M</a:t>
            </a:r>
            <a:r>
              <a:rPr lang="tr-TR" sz="2000" baseline="-25000" dirty="0" smtClean="0"/>
              <a:t>e</a:t>
            </a:r>
            <a:r>
              <a:rPr lang="tr-TR" sz="2000" dirty="0" smtClean="0"/>
              <a:t>=</a:t>
            </a:r>
            <a:r>
              <a:rPr lang="tr-TR" sz="2000" dirty="0" err="1" smtClean="0"/>
              <a:t>M</a:t>
            </a:r>
            <a:r>
              <a:rPr lang="tr-TR" sz="2000" baseline="-25000" dirty="0" err="1" smtClean="0"/>
              <a:t>eg</a:t>
            </a:r>
            <a:r>
              <a:rPr lang="tr-TR" sz="2000" dirty="0" smtClean="0"/>
              <a:t>=</a:t>
            </a:r>
            <a:r>
              <a:rPr lang="tr-TR" sz="2000" dirty="0" err="1" smtClean="0"/>
              <a:t>M</a:t>
            </a:r>
            <a:r>
              <a:rPr lang="tr-TR" sz="2000" baseline="-25000" dirty="0" err="1" smtClean="0"/>
              <a:t>emax</a:t>
            </a:r>
            <a:endParaRPr lang="tr-TR" sz="2000" baseline="-25000" dirty="0" smtClean="0">
              <a:latin typeface="Arial" charset="0"/>
            </a:endParaRPr>
          </a:p>
          <a:p>
            <a:pPr marL="590550" indent="-590550" eaLnBrk="1" hangingPunct="1">
              <a:lnSpc>
                <a:spcPct val="90000"/>
              </a:lnSpc>
            </a:pPr>
            <a:endParaRPr lang="tr-TR" sz="2000" baseline="-25000" dirty="0" smtClean="0">
              <a:latin typeface="Arial" charset="0"/>
            </a:endParaRPr>
          </a:p>
          <a:p>
            <a:pPr marL="0" indent="0" eaLnBrk="1" hangingPunct="1">
              <a:lnSpc>
                <a:spcPct val="90000"/>
              </a:lnSpc>
              <a:buNone/>
            </a:pPr>
            <a:r>
              <a:rPr lang="tr-TR" sz="2000" dirty="0" smtClean="0"/>
              <a:t>	</a:t>
            </a:r>
            <a:r>
              <a:rPr lang="tr-TR" sz="2000" dirty="0" err="1" smtClean="0"/>
              <a:t>M</a:t>
            </a:r>
            <a:r>
              <a:rPr lang="tr-TR" sz="2000" baseline="-25000" dirty="0" err="1" smtClean="0"/>
              <a:t>b</a:t>
            </a:r>
            <a:r>
              <a:rPr lang="tr-TR" sz="2000" dirty="0" smtClean="0"/>
              <a:t>=</a:t>
            </a:r>
            <a:r>
              <a:rPr lang="tr-TR" sz="2000" dirty="0" err="1" smtClean="0"/>
              <a:t>M</a:t>
            </a:r>
            <a:r>
              <a:rPr lang="tr-TR" sz="2000" baseline="-25000" dirty="0" err="1" smtClean="0"/>
              <a:t>bg</a:t>
            </a:r>
            <a:r>
              <a:rPr lang="tr-TR" sz="2000" baseline="-25000" dirty="0" smtClean="0"/>
              <a:t> </a:t>
            </a:r>
            <a:r>
              <a:rPr lang="tr-TR" sz="2000" dirty="0" smtClean="0"/>
              <a:t>=</a:t>
            </a:r>
            <a:r>
              <a:rPr lang="tr-TR" sz="2000" dirty="0" err="1" smtClean="0"/>
              <a:t>M</a:t>
            </a:r>
            <a:r>
              <a:rPr lang="tr-TR" sz="2000" baseline="-25000" dirty="0" err="1" smtClean="0"/>
              <a:t>bmax</a:t>
            </a:r>
            <a:endParaRPr lang="tr-TR" sz="2000" baseline="-25000" dirty="0" smtClean="0"/>
          </a:p>
          <a:p>
            <a:pPr marL="590550" indent="-590550" eaLnBrk="1" hangingPunct="1">
              <a:lnSpc>
                <a:spcPct val="90000"/>
              </a:lnSpc>
            </a:pPr>
            <a:endParaRPr lang="tr-TR" sz="2000" dirty="0" smtClean="0"/>
          </a:p>
          <a:p>
            <a:pPr marL="590550" indent="-590550" eaLnBrk="1" hangingPunct="1">
              <a:lnSpc>
                <a:spcPct val="90000"/>
              </a:lnSpc>
              <a:buFont typeface="Wingdings" pitchFamily="2" charset="2"/>
              <a:buNone/>
            </a:pPr>
            <a:r>
              <a:rPr lang="tr-TR" sz="2000" dirty="0" smtClean="0"/>
              <a:t>        olarak alınır. Ayrıca σ* ve τ* değerleri aşağıda verilen bağıntılarla tayin edilir.</a:t>
            </a:r>
          </a:p>
          <a:p>
            <a:pPr marL="590550" indent="-590550" eaLnBrk="1" hangingPunct="1">
              <a:lnSpc>
                <a:spcPct val="90000"/>
              </a:lnSpc>
              <a:buFont typeface="Wingdings" pitchFamily="2" charset="2"/>
              <a:buNone/>
            </a:pPr>
            <a:r>
              <a:rPr lang="tr-TR" sz="2000" dirty="0" smtClean="0"/>
              <a:t> </a:t>
            </a:r>
          </a:p>
          <a:p>
            <a:pPr marL="0" indent="0" eaLnBrk="1" hangingPunct="1">
              <a:lnSpc>
                <a:spcPct val="90000"/>
              </a:lnSpc>
              <a:buNone/>
            </a:pPr>
            <a:r>
              <a:rPr lang="tr-TR" sz="2000" dirty="0" smtClean="0"/>
              <a:t>σ*</a:t>
            </a:r>
            <a:r>
              <a:rPr lang="tr-TR" sz="2000" baseline="-25000" dirty="0" smtClean="0"/>
              <a:t>ÇD</a:t>
            </a:r>
            <a:r>
              <a:rPr lang="tr-TR" sz="2000" dirty="0" smtClean="0"/>
              <a:t>= (</a:t>
            </a:r>
            <a:r>
              <a:rPr lang="tr-TR" sz="2000" dirty="0" err="1" smtClean="0"/>
              <a:t>K</a:t>
            </a:r>
            <a:r>
              <a:rPr lang="tr-TR" sz="2000" baseline="-25000" dirty="0" err="1" smtClean="0"/>
              <a:t>y</a:t>
            </a:r>
            <a:r>
              <a:rPr lang="tr-TR" sz="2000" dirty="0" err="1" smtClean="0"/>
              <a:t>.K</a:t>
            </a:r>
            <a:r>
              <a:rPr lang="tr-TR" sz="2000" baseline="-25000" dirty="0" err="1" smtClean="0"/>
              <a:t>b</a:t>
            </a:r>
            <a:r>
              <a:rPr lang="tr-TR" sz="2000" dirty="0" smtClean="0"/>
              <a:t>)/</a:t>
            </a:r>
            <a:r>
              <a:rPr lang="tr-TR" sz="2000" dirty="0" err="1" smtClean="0"/>
              <a:t>K</a:t>
            </a:r>
            <a:r>
              <a:rPr lang="tr-TR" sz="2000" baseline="-25000" dirty="0" err="1" smtClean="0"/>
              <a:t>ç</a:t>
            </a:r>
            <a:r>
              <a:rPr lang="tr-TR" sz="2000" dirty="0" smtClean="0"/>
              <a:t>. σ*</a:t>
            </a:r>
            <a:r>
              <a:rPr lang="tr-TR" sz="2000" baseline="-25000" dirty="0" smtClean="0"/>
              <a:t>ÇD</a:t>
            </a:r>
            <a:r>
              <a:rPr lang="tr-TR" sz="2000" dirty="0" smtClean="0"/>
              <a:t> ;    σ*</a:t>
            </a:r>
            <a:r>
              <a:rPr lang="tr-TR" sz="2000" baseline="-25000" dirty="0" err="1" smtClean="0"/>
              <a:t>ed</a:t>
            </a:r>
            <a:r>
              <a:rPr lang="tr-TR" sz="2000" dirty="0" smtClean="0"/>
              <a:t>=(</a:t>
            </a:r>
            <a:r>
              <a:rPr lang="tr-TR" sz="2000" dirty="0" err="1" smtClean="0"/>
              <a:t>K</a:t>
            </a:r>
            <a:r>
              <a:rPr lang="tr-TR" sz="2000" baseline="-25000" dirty="0" err="1" smtClean="0"/>
              <a:t>y</a:t>
            </a:r>
            <a:r>
              <a:rPr lang="tr-TR" sz="2000" dirty="0" err="1" smtClean="0"/>
              <a:t>.K</a:t>
            </a:r>
            <a:r>
              <a:rPr lang="tr-TR" sz="2000" baseline="-25000" dirty="0" err="1" smtClean="0"/>
              <a:t>b</a:t>
            </a:r>
            <a:r>
              <a:rPr lang="tr-TR" sz="2000" dirty="0" smtClean="0"/>
              <a:t>)/</a:t>
            </a:r>
            <a:r>
              <a:rPr lang="tr-TR" sz="2000" dirty="0" err="1" smtClean="0"/>
              <a:t>K</a:t>
            </a:r>
            <a:r>
              <a:rPr lang="tr-TR" sz="2000" baseline="-25000" dirty="0" err="1" smtClean="0"/>
              <a:t>ç</a:t>
            </a:r>
            <a:r>
              <a:rPr lang="tr-TR" sz="2000" dirty="0" smtClean="0"/>
              <a:t> . σ*</a:t>
            </a:r>
            <a:r>
              <a:rPr lang="tr-TR" sz="2000" baseline="-25000" dirty="0" err="1" smtClean="0"/>
              <a:t>ed</a:t>
            </a:r>
            <a:r>
              <a:rPr lang="tr-TR" sz="2000" dirty="0" smtClean="0"/>
              <a:t>;   τ*</a:t>
            </a:r>
            <a:r>
              <a:rPr lang="tr-TR" sz="2000" baseline="-25000" dirty="0" smtClean="0"/>
              <a:t>D</a:t>
            </a:r>
            <a:r>
              <a:rPr lang="tr-TR" sz="2000" dirty="0" smtClean="0"/>
              <a:t>==(</a:t>
            </a:r>
            <a:r>
              <a:rPr lang="tr-TR" sz="2000" dirty="0" err="1" smtClean="0"/>
              <a:t>K</a:t>
            </a:r>
            <a:r>
              <a:rPr lang="tr-TR" sz="2000" baseline="-25000" dirty="0" err="1" smtClean="0"/>
              <a:t>y</a:t>
            </a:r>
            <a:r>
              <a:rPr lang="tr-TR" sz="2000" dirty="0" err="1" smtClean="0"/>
              <a:t>.K</a:t>
            </a:r>
            <a:r>
              <a:rPr lang="tr-TR" sz="2000" baseline="-25000" dirty="0" err="1" smtClean="0"/>
              <a:t>b</a:t>
            </a:r>
            <a:r>
              <a:rPr lang="tr-TR" sz="2000" dirty="0" smtClean="0"/>
              <a:t>)/</a:t>
            </a:r>
            <a:r>
              <a:rPr lang="tr-TR" sz="2000" dirty="0" err="1" smtClean="0"/>
              <a:t>K</a:t>
            </a:r>
            <a:r>
              <a:rPr lang="tr-TR" sz="2000" baseline="-25000" dirty="0" err="1" smtClean="0"/>
              <a:t>ç</a:t>
            </a:r>
            <a:r>
              <a:rPr lang="tr-TR" sz="2000" dirty="0" smtClean="0"/>
              <a:t>. </a:t>
            </a:r>
            <a:r>
              <a:rPr lang="tr-TR" sz="2000" dirty="0" err="1" smtClean="0"/>
              <a:t>τ</a:t>
            </a:r>
            <a:r>
              <a:rPr lang="tr-TR" sz="2000" baseline="-25000" dirty="0" err="1" smtClean="0"/>
              <a:t>D</a:t>
            </a:r>
            <a:endParaRPr lang="tr-TR" sz="2000" baseline="-25000" dirty="0" smtClean="0"/>
          </a:p>
        </p:txBody>
      </p:sp>
      <p:sp>
        <p:nvSpPr>
          <p:cNvPr id="5" name="5 Slayt Numarası Yer Tutucusu"/>
          <p:cNvSpPr>
            <a:spLocks noGrp="1"/>
          </p:cNvSpPr>
          <p:nvPr>
            <p:ph type="sldNum" sz="quarter" idx="12"/>
          </p:nvPr>
        </p:nvSpPr>
        <p:spPr/>
        <p:txBody>
          <a:bodyPr/>
          <a:lstStyle/>
          <a:p>
            <a:pPr>
              <a:defRPr/>
            </a:pPr>
            <a:fld id="{B6FBA48C-9A36-4E24-8564-525C64C936CA}" type="slidenum">
              <a:rPr lang="tr-TR"/>
              <a:pPr>
                <a:defRPr/>
              </a:pPr>
              <a:t>5</a:t>
            </a:fld>
            <a:endParaRPr lang="tr-TR"/>
          </a:p>
        </p:txBody>
      </p:sp>
    </p:spTree>
    <p:extLst>
      <p:ext uri="{BB962C8B-B14F-4D97-AF65-F5344CB8AC3E}">
        <p14:creationId xmlns="" xmlns:p14="http://schemas.microsoft.com/office/powerpoint/2010/main" val="1422639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3"/>
          <p:cNvSpPr>
            <a:spLocks noGrp="1" noChangeArrowheads="1"/>
          </p:cNvSpPr>
          <p:nvPr>
            <p:ph idx="1"/>
          </p:nvPr>
        </p:nvSpPr>
        <p:spPr>
          <a:xfrm>
            <a:off x="533400" y="836613"/>
            <a:ext cx="8153400" cy="5400675"/>
          </a:xfrm>
        </p:spPr>
        <p:txBody>
          <a:bodyPr>
            <a:normAutofit/>
          </a:bodyPr>
          <a:lstStyle/>
          <a:p>
            <a:pPr marL="590550" indent="-590550" eaLnBrk="1" hangingPunct="1">
              <a:lnSpc>
                <a:spcPct val="80000"/>
              </a:lnSpc>
              <a:buFont typeface="Wingdings 2" pitchFamily="18" charset="2"/>
              <a:buNone/>
            </a:pPr>
            <a:r>
              <a:rPr lang="tr-TR" sz="2000" dirty="0" smtClean="0">
                <a:latin typeface="Arial" charset="0"/>
              </a:rPr>
              <a:t>        </a:t>
            </a:r>
            <a:r>
              <a:rPr lang="tr-TR" sz="2000" dirty="0" smtClean="0"/>
              <a:t>Genel Değişken Zorlanmada;</a:t>
            </a:r>
          </a:p>
          <a:p>
            <a:pPr marL="590550" indent="-590550" eaLnBrk="1" hangingPunct="1">
              <a:lnSpc>
                <a:spcPct val="80000"/>
              </a:lnSpc>
            </a:pPr>
            <a:endParaRPr lang="tr-TR" sz="2000" dirty="0" smtClean="0"/>
          </a:p>
          <a:p>
            <a:pPr marL="590550" indent="-590550" eaLnBrk="1" hangingPunct="1">
              <a:lnSpc>
                <a:spcPct val="80000"/>
              </a:lnSpc>
            </a:pPr>
            <a:endParaRPr lang="tr-TR" sz="2000" dirty="0" smtClean="0"/>
          </a:p>
          <a:p>
            <a:pPr marL="590550" indent="-590550" eaLnBrk="1" hangingPunct="1">
              <a:lnSpc>
                <a:spcPct val="80000"/>
              </a:lnSpc>
              <a:buFont typeface="Wingdings 2" pitchFamily="18" charset="2"/>
              <a:buNone/>
            </a:pPr>
            <a:r>
              <a:rPr lang="tr-TR" sz="2000" dirty="0" smtClean="0">
                <a:latin typeface="Arial" charset="0"/>
              </a:rPr>
              <a:t>         </a:t>
            </a:r>
            <a:r>
              <a:rPr lang="tr-TR" sz="2000" dirty="0" err="1" smtClean="0"/>
              <a:t>Soderberg</a:t>
            </a:r>
            <a:r>
              <a:rPr lang="tr-TR" sz="2000" dirty="0" smtClean="0"/>
              <a:t> yöntemi kullanılırsa;</a:t>
            </a:r>
          </a:p>
          <a:p>
            <a:pPr marL="590550" indent="-590550" eaLnBrk="1" hangingPunct="1">
              <a:lnSpc>
                <a:spcPct val="80000"/>
              </a:lnSpc>
            </a:pPr>
            <a:endParaRPr lang="tr-TR" sz="2000" dirty="0" smtClean="0"/>
          </a:p>
          <a:p>
            <a:pPr marL="0" indent="0" eaLnBrk="1" hangingPunct="1">
              <a:lnSpc>
                <a:spcPct val="80000"/>
              </a:lnSpc>
              <a:buNone/>
            </a:pPr>
            <a:r>
              <a:rPr lang="tr-TR" sz="2000" dirty="0" err="1" smtClean="0"/>
              <a:t>σ</a:t>
            </a:r>
            <a:r>
              <a:rPr lang="tr-TR" sz="2000" baseline="-25000" dirty="0" err="1" smtClean="0"/>
              <a:t>gd</a:t>
            </a:r>
            <a:r>
              <a:rPr lang="tr-TR" sz="2000" dirty="0" smtClean="0"/>
              <a:t>=</a:t>
            </a:r>
            <a:r>
              <a:rPr lang="tr-TR" sz="2000" dirty="0" err="1" smtClean="0"/>
              <a:t>σ</a:t>
            </a:r>
            <a:r>
              <a:rPr lang="tr-TR" sz="2000" baseline="-25000" dirty="0" err="1" smtClean="0"/>
              <a:t>o</a:t>
            </a:r>
            <a:r>
              <a:rPr lang="tr-TR" sz="2000" dirty="0" smtClean="0"/>
              <a:t>+( </a:t>
            </a:r>
            <a:r>
              <a:rPr lang="tr-TR" sz="2000" dirty="0" err="1" smtClean="0"/>
              <a:t>σ</a:t>
            </a:r>
            <a:r>
              <a:rPr lang="tr-TR" sz="2000" baseline="-25000" dirty="0" err="1" smtClean="0"/>
              <a:t>AK</a:t>
            </a:r>
            <a:r>
              <a:rPr lang="tr-TR" sz="2000" dirty="0" smtClean="0"/>
              <a:t>/ σ*</a:t>
            </a:r>
            <a:r>
              <a:rPr lang="tr-TR" sz="2000" baseline="-25000" dirty="0" smtClean="0"/>
              <a:t>d</a:t>
            </a:r>
            <a:r>
              <a:rPr lang="tr-TR" sz="2000" dirty="0" smtClean="0"/>
              <a:t>). </a:t>
            </a:r>
            <a:r>
              <a:rPr lang="tr-TR" sz="2000" dirty="0" err="1" smtClean="0"/>
              <a:t>σ</a:t>
            </a:r>
            <a:r>
              <a:rPr lang="tr-TR" sz="2000" baseline="-25000" dirty="0" err="1" smtClean="0"/>
              <a:t>g</a:t>
            </a:r>
            <a:r>
              <a:rPr lang="tr-TR" sz="2000" dirty="0" smtClean="0"/>
              <a:t>;    </a:t>
            </a:r>
            <a:r>
              <a:rPr lang="tr-TR" sz="2000" dirty="0" err="1" smtClean="0"/>
              <a:t>τ</a:t>
            </a:r>
            <a:r>
              <a:rPr lang="tr-TR" sz="2000" baseline="-25000" dirty="0" err="1" smtClean="0"/>
              <a:t>gd</a:t>
            </a:r>
            <a:r>
              <a:rPr lang="tr-TR" sz="2000" dirty="0" smtClean="0"/>
              <a:t>=</a:t>
            </a:r>
            <a:r>
              <a:rPr lang="tr-TR" sz="2000" dirty="0" err="1" smtClean="0"/>
              <a:t>τ</a:t>
            </a:r>
            <a:r>
              <a:rPr lang="tr-TR" sz="2000" baseline="-25000" dirty="0" err="1" smtClean="0"/>
              <a:t>o</a:t>
            </a:r>
            <a:r>
              <a:rPr lang="tr-TR" sz="2000" dirty="0" smtClean="0"/>
              <a:t>+(</a:t>
            </a:r>
            <a:r>
              <a:rPr lang="tr-TR" sz="2000" dirty="0" err="1" smtClean="0"/>
              <a:t>τ</a:t>
            </a:r>
            <a:r>
              <a:rPr lang="tr-TR" sz="2000" baseline="-25000" dirty="0" err="1" smtClean="0"/>
              <a:t>AK</a:t>
            </a:r>
            <a:r>
              <a:rPr lang="tr-TR" sz="2000" dirty="0" smtClean="0"/>
              <a:t>/τ*</a:t>
            </a:r>
            <a:r>
              <a:rPr lang="tr-TR" sz="2000" baseline="-25000" dirty="0" smtClean="0"/>
              <a:t>D</a:t>
            </a:r>
            <a:r>
              <a:rPr lang="tr-TR" sz="2000" dirty="0" smtClean="0"/>
              <a:t>) . </a:t>
            </a:r>
            <a:r>
              <a:rPr lang="tr-TR" sz="2000" dirty="0" err="1" smtClean="0"/>
              <a:t>τ</a:t>
            </a:r>
            <a:r>
              <a:rPr lang="tr-TR" sz="2000" baseline="-25000" dirty="0" err="1" smtClean="0"/>
              <a:t>g</a:t>
            </a:r>
            <a:r>
              <a:rPr lang="tr-TR" sz="2000" dirty="0" smtClean="0"/>
              <a:t>   	</a:t>
            </a:r>
          </a:p>
          <a:p>
            <a:pPr marL="590550" indent="-590550" eaLnBrk="1" hangingPunct="1">
              <a:lnSpc>
                <a:spcPct val="80000"/>
              </a:lnSpc>
            </a:pPr>
            <a:endParaRPr lang="tr-TR" sz="2000" dirty="0" smtClean="0"/>
          </a:p>
          <a:p>
            <a:pPr marL="590550" indent="-590550" eaLnBrk="1" hangingPunct="1">
              <a:lnSpc>
                <a:spcPct val="80000"/>
              </a:lnSpc>
              <a:buFont typeface="Wingdings 2" pitchFamily="18" charset="2"/>
              <a:buNone/>
            </a:pPr>
            <a:r>
              <a:rPr lang="tr-TR" sz="2000" dirty="0" smtClean="0">
                <a:latin typeface="Arial" charset="0"/>
              </a:rPr>
              <a:t>        </a:t>
            </a:r>
            <a:r>
              <a:rPr lang="tr-TR" sz="2000" dirty="0" smtClean="0"/>
              <a:t>bağıntılarından yararlanılır ve aşağıda verilen</a:t>
            </a:r>
            <a:endParaRPr lang="tr-TR" sz="2000" dirty="0" smtClean="0">
              <a:latin typeface="Arial" charset="0"/>
            </a:endParaRPr>
          </a:p>
          <a:p>
            <a:pPr marL="590550" indent="-590550" eaLnBrk="1" hangingPunct="1">
              <a:lnSpc>
                <a:spcPct val="80000"/>
              </a:lnSpc>
              <a:buFont typeface="Wingdings 2" pitchFamily="18" charset="2"/>
              <a:buNone/>
            </a:pPr>
            <a:endParaRPr lang="tr-TR" sz="2000" dirty="0" smtClean="0">
              <a:latin typeface="Arial" charset="0"/>
            </a:endParaRPr>
          </a:p>
          <a:p>
            <a:pPr marL="0" indent="0" eaLnBrk="1" hangingPunct="1">
              <a:lnSpc>
                <a:spcPct val="80000"/>
              </a:lnSpc>
              <a:buNone/>
            </a:pPr>
            <a:r>
              <a:rPr lang="tr-TR" sz="2000" dirty="0" err="1" smtClean="0"/>
              <a:t>σ</a:t>
            </a:r>
            <a:r>
              <a:rPr lang="tr-TR" sz="2000" baseline="-25000" dirty="0" err="1" smtClean="0"/>
              <a:t>o</a:t>
            </a:r>
            <a:r>
              <a:rPr lang="tr-TR" sz="2000" dirty="0" smtClean="0"/>
              <a:t>=</a:t>
            </a:r>
            <a:r>
              <a:rPr lang="tr-TR" sz="2000" dirty="0" err="1" smtClean="0"/>
              <a:t>F</a:t>
            </a:r>
            <a:r>
              <a:rPr lang="tr-TR" sz="2000" baseline="-25000" dirty="0" err="1" smtClean="0"/>
              <a:t>o</a:t>
            </a:r>
            <a:r>
              <a:rPr lang="tr-TR" sz="2000" dirty="0" smtClean="0"/>
              <a:t>/A	;</a:t>
            </a:r>
            <a:r>
              <a:rPr lang="tr-TR" sz="2000" dirty="0" err="1" smtClean="0"/>
              <a:t>σ</a:t>
            </a:r>
            <a:r>
              <a:rPr lang="tr-TR" sz="2000" baseline="-25000" dirty="0" err="1" smtClean="0"/>
              <a:t>g</a:t>
            </a:r>
            <a:r>
              <a:rPr lang="tr-TR" sz="2000" dirty="0" smtClean="0"/>
              <a:t>= </a:t>
            </a:r>
            <a:r>
              <a:rPr lang="tr-TR" sz="2000" dirty="0" err="1" smtClean="0"/>
              <a:t>F</a:t>
            </a:r>
            <a:r>
              <a:rPr lang="tr-TR" sz="2000" baseline="-25000" dirty="0" err="1" smtClean="0"/>
              <a:t>g</a:t>
            </a:r>
            <a:r>
              <a:rPr lang="tr-TR" sz="2000" dirty="0" smtClean="0"/>
              <a:t> /</a:t>
            </a:r>
            <a:r>
              <a:rPr lang="tr-TR" sz="2000" dirty="0" err="1" smtClean="0"/>
              <a:t>A;σ</a:t>
            </a:r>
            <a:r>
              <a:rPr lang="tr-TR" sz="2000" baseline="-25000" dirty="0" err="1" smtClean="0"/>
              <a:t>eg</a:t>
            </a:r>
            <a:r>
              <a:rPr lang="tr-TR" sz="2000" dirty="0" smtClean="0"/>
              <a:t>=</a:t>
            </a:r>
            <a:r>
              <a:rPr lang="tr-TR" sz="2000" dirty="0" err="1" smtClean="0"/>
              <a:t>M</a:t>
            </a:r>
            <a:r>
              <a:rPr lang="tr-TR" sz="2000" baseline="-25000" dirty="0" err="1" smtClean="0"/>
              <a:t>eg</a:t>
            </a:r>
            <a:r>
              <a:rPr lang="tr-TR" sz="2000" dirty="0" smtClean="0"/>
              <a:t>/W	;</a:t>
            </a:r>
            <a:r>
              <a:rPr lang="tr-TR" sz="2000" dirty="0" err="1" smtClean="0"/>
              <a:t>σ</a:t>
            </a:r>
            <a:r>
              <a:rPr lang="tr-TR" sz="2000" baseline="-25000" dirty="0" err="1" smtClean="0"/>
              <a:t>eo</a:t>
            </a:r>
            <a:r>
              <a:rPr lang="tr-TR" sz="2000" dirty="0" smtClean="0"/>
              <a:t>=</a:t>
            </a:r>
            <a:r>
              <a:rPr lang="tr-TR" sz="2000" dirty="0" err="1" smtClean="0"/>
              <a:t>M</a:t>
            </a:r>
            <a:r>
              <a:rPr lang="tr-TR" sz="2000" baseline="-25000" dirty="0" err="1" smtClean="0"/>
              <a:t>eo</a:t>
            </a:r>
            <a:r>
              <a:rPr lang="tr-TR" sz="2000" dirty="0" smtClean="0"/>
              <a:t>/</a:t>
            </a:r>
            <a:r>
              <a:rPr lang="tr-TR" sz="2000" dirty="0" err="1" smtClean="0"/>
              <a:t>W;τ</a:t>
            </a:r>
            <a:r>
              <a:rPr lang="tr-TR" sz="2000" baseline="-25000" dirty="0" err="1" smtClean="0"/>
              <a:t>g</a:t>
            </a:r>
            <a:r>
              <a:rPr lang="tr-TR" sz="2000" dirty="0" smtClean="0"/>
              <a:t>=</a:t>
            </a:r>
            <a:r>
              <a:rPr lang="tr-TR" sz="2000" dirty="0" err="1" smtClean="0"/>
              <a:t>M</a:t>
            </a:r>
            <a:r>
              <a:rPr lang="tr-TR" sz="2000" baseline="-25000" dirty="0" err="1" smtClean="0"/>
              <a:t>bg</a:t>
            </a:r>
            <a:r>
              <a:rPr lang="tr-TR" sz="2000" dirty="0" smtClean="0"/>
              <a:t>/</a:t>
            </a:r>
            <a:r>
              <a:rPr lang="tr-TR" sz="2000" dirty="0" err="1" smtClean="0"/>
              <a:t>W</a:t>
            </a:r>
            <a:r>
              <a:rPr lang="tr-TR" sz="2000" baseline="-25000" dirty="0" err="1" smtClean="0"/>
              <a:t>p</a:t>
            </a:r>
            <a:r>
              <a:rPr lang="tr-TR" sz="2000" dirty="0" smtClean="0"/>
              <a:t>; </a:t>
            </a:r>
            <a:r>
              <a:rPr lang="tr-TR" sz="2000" dirty="0" err="1" smtClean="0"/>
              <a:t>τ</a:t>
            </a:r>
            <a:r>
              <a:rPr lang="tr-TR" sz="2000" baseline="-25000" dirty="0" err="1" smtClean="0"/>
              <a:t>o</a:t>
            </a:r>
            <a:r>
              <a:rPr lang="tr-TR" sz="2000" dirty="0" smtClean="0"/>
              <a:t>=</a:t>
            </a:r>
            <a:r>
              <a:rPr lang="tr-TR" sz="2000" dirty="0" err="1" smtClean="0"/>
              <a:t>M</a:t>
            </a:r>
            <a:r>
              <a:rPr lang="tr-TR" sz="2000" baseline="-25000" dirty="0" err="1" smtClean="0"/>
              <a:t>bo</a:t>
            </a:r>
            <a:r>
              <a:rPr lang="tr-TR" sz="2000" dirty="0" smtClean="0"/>
              <a:t>/</a:t>
            </a:r>
            <a:r>
              <a:rPr lang="tr-TR" sz="2000" dirty="0" err="1" smtClean="0"/>
              <a:t>W</a:t>
            </a:r>
            <a:r>
              <a:rPr lang="tr-TR" sz="2000" baseline="-25000" dirty="0" err="1" smtClean="0"/>
              <a:t>p</a:t>
            </a:r>
            <a:endParaRPr lang="tr-TR" sz="2000" baseline="-25000" dirty="0" smtClean="0"/>
          </a:p>
          <a:p>
            <a:pPr marL="590550" indent="-590550" eaLnBrk="1" hangingPunct="1">
              <a:lnSpc>
                <a:spcPct val="80000"/>
              </a:lnSpc>
            </a:pPr>
            <a:endParaRPr lang="tr-TR" sz="2000" dirty="0" smtClean="0"/>
          </a:p>
          <a:p>
            <a:pPr marL="590550" indent="-590550" eaLnBrk="1" hangingPunct="1">
              <a:lnSpc>
                <a:spcPct val="80000"/>
              </a:lnSpc>
              <a:buFont typeface="Wingdings" pitchFamily="2" charset="2"/>
              <a:buNone/>
            </a:pPr>
            <a:r>
              <a:rPr lang="tr-TR" sz="2000" dirty="0" smtClean="0"/>
              <a:t>         bağıntılarından yararlanılarak, sırasıyla eşdeğer kuvvet, eşdeğer eğilme momenti ve eşdeğer burulma momenti bulunur.</a:t>
            </a:r>
          </a:p>
          <a:p>
            <a:pPr marL="590550" indent="-590550" eaLnBrk="1" hangingPunct="1">
              <a:lnSpc>
                <a:spcPct val="80000"/>
              </a:lnSpc>
              <a:buFont typeface="Wingdings" pitchFamily="2" charset="2"/>
              <a:buNone/>
            </a:pPr>
            <a:endParaRPr lang="tr-TR" sz="2000" dirty="0" smtClean="0"/>
          </a:p>
          <a:p>
            <a:pPr marL="0" indent="0" eaLnBrk="1" hangingPunct="1">
              <a:lnSpc>
                <a:spcPct val="80000"/>
              </a:lnSpc>
              <a:buNone/>
            </a:pPr>
            <a:r>
              <a:rPr lang="tr-TR" sz="2000" dirty="0" err="1" smtClean="0"/>
              <a:t>F</a:t>
            </a:r>
            <a:r>
              <a:rPr lang="tr-TR" sz="2000" baseline="-25000" dirty="0" err="1" smtClean="0"/>
              <a:t>gd</a:t>
            </a:r>
            <a:r>
              <a:rPr lang="tr-TR" sz="2000" dirty="0" smtClean="0"/>
              <a:t>=</a:t>
            </a:r>
            <a:r>
              <a:rPr lang="tr-TR" sz="2000" dirty="0" err="1" smtClean="0"/>
              <a:t>F</a:t>
            </a:r>
            <a:r>
              <a:rPr lang="tr-TR" sz="2000" baseline="-25000" dirty="0" err="1" smtClean="0"/>
              <a:t>o</a:t>
            </a:r>
            <a:r>
              <a:rPr lang="tr-TR" sz="2000" dirty="0" smtClean="0"/>
              <a:t>+ (</a:t>
            </a:r>
            <a:r>
              <a:rPr lang="tr-TR" sz="2000" dirty="0" err="1" smtClean="0"/>
              <a:t>σ</a:t>
            </a:r>
            <a:r>
              <a:rPr lang="tr-TR" sz="2000" baseline="-25000" dirty="0" err="1" smtClean="0"/>
              <a:t>AK</a:t>
            </a:r>
            <a:r>
              <a:rPr lang="tr-TR" sz="2000" dirty="0" smtClean="0"/>
              <a:t>/ σ*</a:t>
            </a:r>
            <a:r>
              <a:rPr lang="tr-TR" sz="2000" baseline="-25000" dirty="0" smtClean="0"/>
              <a:t>d</a:t>
            </a:r>
            <a:r>
              <a:rPr lang="tr-TR" sz="2000" dirty="0" smtClean="0"/>
              <a:t>).</a:t>
            </a:r>
            <a:r>
              <a:rPr lang="tr-TR" sz="2000" dirty="0" err="1" smtClean="0"/>
              <a:t>F</a:t>
            </a:r>
            <a:r>
              <a:rPr lang="tr-TR" sz="2000" baseline="-25000" dirty="0" err="1" smtClean="0"/>
              <a:t>g</a:t>
            </a:r>
            <a:r>
              <a:rPr lang="tr-TR" sz="2000" dirty="0" err="1" smtClean="0"/>
              <a:t>;M</a:t>
            </a:r>
            <a:r>
              <a:rPr lang="tr-TR" sz="2000" baseline="-25000" dirty="0" err="1" smtClean="0"/>
              <a:t>egd</a:t>
            </a:r>
            <a:r>
              <a:rPr lang="tr-TR" sz="2000" dirty="0" smtClean="0"/>
              <a:t>= </a:t>
            </a:r>
            <a:r>
              <a:rPr lang="tr-TR" sz="2000" dirty="0" err="1" smtClean="0"/>
              <a:t>M</a:t>
            </a:r>
            <a:r>
              <a:rPr lang="tr-TR" sz="2000" baseline="-25000" dirty="0" err="1" smtClean="0"/>
              <a:t>eo</a:t>
            </a:r>
            <a:r>
              <a:rPr lang="tr-TR" sz="2000" dirty="0" smtClean="0"/>
              <a:t>+(</a:t>
            </a:r>
            <a:r>
              <a:rPr lang="tr-TR" sz="2000" dirty="0" err="1" smtClean="0"/>
              <a:t>σ</a:t>
            </a:r>
            <a:r>
              <a:rPr lang="tr-TR" sz="2000" baseline="-25000" dirty="0" err="1" smtClean="0"/>
              <a:t>AK</a:t>
            </a:r>
            <a:r>
              <a:rPr lang="tr-TR" sz="2000" dirty="0" smtClean="0"/>
              <a:t>/ σ*</a:t>
            </a:r>
            <a:r>
              <a:rPr lang="tr-TR" sz="2000" baseline="-25000" dirty="0" smtClean="0"/>
              <a:t>d</a:t>
            </a:r>
            <a:r>
              <a:rPr lang="tr-TR" sz="2000" dirty="0" smtClean="0"/>
              <a:t>). </a:t>
            </a:r>
            <a:r>
              <a:rPr lang="tr-TR" sz="2000" dirty="0" err="1" smtClean="0"/>
              <a:t>M</a:t>
            </a:r>
            <a:r>
              <a:rPr lang="tr-TR" sz="2000" baseline="-25000" dirty="0" err="1" smtClean="0"/>
              <a:t>eg</a:t>
            </a:r>
            <a:r>
              <a:rPr lang="tr-TR" sz="2000" dirty="0" err="1" smtClean="0"/>
              <a:t>M</a:t>
            </a:r>
            <a:r>
              <a:rPr lang="tr-TR" sz="2000" baseline="-25000" dirty="0" err="1" smtClean="0"/>
              <a:t>bgd</a:t>
            </a:r>
            <a:r>
              <a:rPr lang="tr-TR" sz="2000" dirty="0" smtClean="0"/>
              <a:t>= </a:t>
            </a:r>
            <a:r>
              <a:rPr lang="tr-TR" sz="2000" dirty="0" err="1" smtClean="0"/>
              <a:t>M</a:t>
            </a:r>
            <a:r>
              <a:rPr lang="tr-TR" sz="2000" baseline="-25000" dirty="0" err="1" smtClean="0"/>
              <a:t>bo</a:t>
            </a:r>
            <a:r>
              <a:rPr lang="tr-TR" sz="2000" dirty="0" smtClean="0"/>
              <a:t>+(</a:t>
            </a:r>
            <a:r>
              <a:rPr lang="tr-TR" sz="2000" dirty="0" err="1" smtClean="0"/>
              <a:t>σ</a:t>
            </a:r>
            <a:r>
              <a:rPr lang="tr-TR" sz="2000" baseline="-25000" dirty="0" err="1" smtClean="0"/>
              <a:t>AK</a:t>
            </a:r>
            <a:r>
              <a:rPr lang="tr-TR" sz="2000" dirty="0" smtClean="0"/>
              <a:t>/ σ*</a:t>
            </a:r>
            <a:r>
              <a:rPr lang="tr-TR" sz="2000" baseline="-25000" dirty="0" smtClean="0"/>
              <a:t>d</a:t>
            </a:r>
            <a:r>
              <a:rPr lang="tr-TR" sz="2000" dirty="0" smtClean="0"/>
              <a:t>). </a:t>
            </a:r>
            <a:r>
              <a:rPr lang="tr-TR" sz="2000" dirty="0" err="1" smtClean="0"/>
              <a:t>M</a:t>
            </a:r>
            <a:r>
              <a:rPr lang="tr-TR" sz="2000" baseline="-25000" dirty="0" err="1" smtClean="0"/>
              <a:t>bg</a:t>
            </a:r>
            <a:r>
              <a:rPr lang="tr-TR" sz="2000" dirty="0" smtClean="0"/>
              <a:t>	</a:t>
            </a:r>
          </a:p>
        </p:txBody>
      </p:sp>
      <p:sp>
        <p:nvSpPr>
          <p:cNvPr id="5" name="5 Slayt Numarası Yer Tutucusu"/>
          <p:cNvSpPr>
            <a:spLocks noGrp="1"/>
          </p:cNvSpPr>
          <p:nvPr>
            <p:ph type="sldNum" sz="quarter" idx="12"/>
          </p:nvPr>
        </p:nvSpPr>
        <p:spPr/>
        <p:txBody>
          <a:bodyPr/>
          <a:lstStyle/>
          <a:p>
            <a:pPr>
              <a:defRPr/>
            </a:pPr>
            <a:fld id="{235D2D53-42DC-4704-B852-6D65601DCAEC}" type="slidenum">
              <a:rPr lang="tr-TR"/>
              <a:pPr>
                <a:defRPr/>
              </a:pPr>
              <a:t>6</a:t>
            </a:fld>
            <a:endParaRPr lang="tr-TR"/>
          </a:p>
        </p:txBody>
      </p:sp>
    </p:spTree>
    <p:extLst>
      <p:ext uri="{BB962C8B-B14F-4D97-AF65-F5344CB8AC3E}">
        <p14:creationId xmlns="" xmlns:p14="http://schemas.microsoft.com/office/powerpoint/2010/main" val="1507577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3"/>
          <p:cNvSpPr>
            <a:spLocks noGrp="1" noChangeArrowheads="1"/>
          </p:cNvSpPr>
          <p:nvPr>
            <p:ph idx="1"/>
          </p:nvPr>
        </p:nvSpPr>
        <p:spPr>
          <a:xfrm>
            <a:off x="533400" y="1558925"/>
            <a:ext cx="8153400" cy="4175125"/>
          </a:xfrm>
        </p:spPr>
        <p:txBody>
          <a:bodyPr>
            <a:normAutofit fontScale="92500" lnSpcReduction="10000"/>
          </a:bodyPr>
          <a:lstStyle/>
          <a:p>
            <a:pPr eaLnBrk="1" hangingPunct="1">
              <a:lnSpc>
                <a:spcPct val="90000"/>
              </a:lnSpc>
              <a:buFont typeface="Wingdings 2" pitchFamily="18" charset="2"/>
              <a:buNone/>
            </a:pPr>
            <a:r>
              <a:rPr lang="tr-TR" sz="2000" dirty="0" smtClean="0">
                <a:latin typeface="Arial" charset="0"/>
              </a:rPr>
              <a:t>     </a:t>
            </a:r>
            <a:r>
              <a:rPr lang="tr-TR" sz="2000" dirty="0" smtClean="0"/>
              <a:t>Boyutlandırma ve kontrol bağıntıları ise; </a:t>
            </a:r>
          </a:p>
          <a:p>
            <a:pPr eaLnBrk="1" hangingPunct="1">
              <a:lnSpc>
                <a:spcPct val="90000"/>
              </a:lnSpc>
            </a:pPr>
            <a:endParaRPr lang="tr-TR" sz="2000" dirty="0" smtClean="0"/>
          </a:p>
          <a:p>
            <a:pPr eaLnBrk="1" hangingPunct="1">
              <a:lnSpc>
                <a:spcPct val="90000"/>
              </a:lnSpc>
              <a:buFont typeface="Wingdings 2" pitchFamily="18" charset="2"/>
              <a:buNone/>
            </a:pPr>
            <a:r>
              <a:rPr lang="tr-TR" sz="2000" dirty="0" smtClean="0">
                <a:latin typeface="Arial" charset="0"/>
              </a:rPr>
              <a:t>     </a:t>
            </a:r>
            <a:r>
              <a:rPr lang="tr-TR" sz="2000" dirty="0" smtClean="0"/>
              <a:t>Çekme Zorlanmasında:</a:t>
            </a:r>
          </a:p>
          <a:p>
            <a:pPr eaLnBrk="1" hangingPunct="1">
              <a:lnSpc>
                <a:spcPct val="90000"/>
              </a:lnSpc>
            </a:pPr>
            <a:endParaRPr lang="tr-TR" sz="2000" dirty="0" smtClean="0"/>
          </a:p>
          <a:p>
            <a:pPr eaLnBrk="1" hangingPunct="1">
              <a:lnSpc>
                <a:spcPct val="90000"/>
              </a:lnSpc>
            </a:pPr>
            <a:r>
              <a:rPr lang="tr-TR" sz="2000" dirty="0" smtClean="0"/>
              <a:t>A</a:t>
            </a:r>
            <a:r>
              <a:rPr lang="tr-TR" sz="2000" u="sng" dirty="0" smtClean="0"/>
              <a:t>&gt;</a:t>
            </a:r>
            <a:r>
              <a:rPr lang="tr-TR" sz="2000" dirty="0" smtClean="0"/>
              <a:t> </a:t>
            </a:r>
            <a:r>
              <a:rPr lang="tr-TR" sz="2000" dirty="0" err="1" smtClean="0"/>
              <a:t>F</a:t>
            </a:r>
            <a:r>
              <a:rPr lang="tr-TR" sz="2000" baseline="-25000" dirty="0" err="1" smtClean="0"/>
              <a:t>gd</a:t>
            </a:r>
            <a:r>
              <a:rPr lang="tr-TR" sz="2000" dirty="0" smtClean="0"/>
              <a:t>/ (σ</a:t>
            </a:r>
            <a:r>
              <a:rPr lang="tr-TR" sz="2000" baseline="-25000" dirty="0" smtClean="0"/>
              <a:t>AK</a:t>
            </a:r>
            <a:r>
              <a:rPr lang="tr-TR" sz="2000" dirty="0" smtClean="0"/>
              <a:t>/S); </a:t>
            </a:r>
            <a:r>
              <a:rPr lang="tr-TR" sz="2000" dirty="0" err="1" smtClean="0"/>
              <a:t>σ</a:t>
            </a:r>
            <a:r>
              <a:rPr lang="tr-TR" sz="2000" baseline="-25000" dirty="0" err="1" smtClean="0"/>
              <a:t>egd</a:t>
            </a:r>
            <a:r>
              <a:rPr lang="tr-TR" sz="2000" u="sng" dirty="0" smtClean="0"/>
              <a:t>&lt;</a:t>
            </a:r>
            <a:r>
              <a:rPr lang="tr-TR" sz="2000" dirty="0" smtClean="0"/>
              <a:t> σ</a:t>
            </a:r>
            <a:r>
              <a:rPr lang="tr-TR" sz="2000" baseline="-25000" dirty="0" smtClean="0"/>
              <a:t>AK</a:t>
            </a:r>
            <a:r>
              <a:rPr lang="tr-TR" sz="2000" dirty="0" smtClean="0"/>
              <a:t>/S;S=(σ</a:t>
            </a:r>
            <a:r>
              <a:rPr lang="tr-TR" sz="2000" baseline="-25000" dirty="0" smtClean="0"/>
              <a:t>AK</a:t>
            </a:r>
            <a:r>
              <a:rPr lang="tr-TR" sz="2000" dirty="0" smtClean="0"/>
              <a:t>/ </a:t>
            </a:r>
            <a:r>
              <a:rPr lang="tr-TR" sz="2000" dirty="0" err="1" smtClean="0"/>
              <a:t>σ</a:t>
            </a:r>
            <a:r>
              <a:rPr lang="tr-TR" sz="2000" baseline="-25000" dirty="0" err="1" smtClean="0"/>
              <a:t>gd</a:t>
            </a:r>
            <a:r>
              <a:rPr lang="tr-TR" sz="2000" dirty="0" smtClean="0"/>
              <a:t>)</a:t>
            </a:r>
            <a:r>
              <a:rPr lang="tr-TR" sz="2000" u="sng" dirty="0" smtClean="0"/>
              <a:t>&gt;</a:t>
            </a:r>
            <a:r>
              <a:rPr lang="tr-TR" sz="2000" dirty="0" err="1" smtClean="0"/>
              <a:t>S</a:t>
            </a:r>
            <a:r>
              <a:rPr lang="tr-TR" sz="2000" baseline="-25000" dirty="0" err="1" smtClean="0"/>
              <a:t>s</a:t>
            </a:r>
            <a:endParaRPr lang="tr-TR" sz="2000" dirty="0" smtClean="0"/>
          </a:p>
          <a:p>
            <a:pPr eaLnBrk="1" hangingPunct="1">
              <a:lnSpc>
                <a:spcPct val="90000"/>
              </a:lnSpc>
            </a:pPr>
            <a:endParaRPr lang="tr-TR" sz="2000" dirty="0" smtClean="0"/>
          </a:p>
          <a:p>
            <a:pPr eaLnBrk="1" hangingPunct="1">
              <a:lnSpc>
                <a:spcPct val="90000"/>
              </a:lnSpc>
              <a:buFont typeface="Wingdings 2" pitchFamily="18" charset="2"/>
              <a:buNone/>
            </a:pPr>
            <a:r>
              <a:rPr lang="tr-TR" sz="2000" dirty="0" smtClean="0">
                <a:latin typeface="Arial" charset="0"/>
              </a:rPr>
              <a:t>    </a:t>
            </a:r>
            <a:r>
              <a:rPr lang="tr-TR" sz="2000" dirty="0" smtClean="0"/>
              <a:t>Eğilme zorlamasında:</a:t>
            </a:r>
          </a:p>
          <a:p>
            <a:pPr eaLnBrk="1" hangingPunct="1">
              <a:lnSpc>
                <a:spcPct val="90000"/>
              </a:lnSpc>
            </a:pPr>
            <a:endParaRPr lang="tr-TR" sz="2000" dirty="0" smtClean="0"/>
          </a:p>
          <a:p>
            <a:pPr eaLnBrk="1" hangingPunct="1">
              <a:lnSpc>
                <a:spcPct val="90000"/>
              </a:lnSpc>
            </a:pPr>
            <a:r>
              <a:rPr lang="tr-TR" sz="2000" dirty="0" smtClean="0"/>
              <a:t>W</a:t>
            </a:r>
            <a:r>
              <a:rPr lang="tr-TR" sz="2000" u="sng" dirty="0" smtClean="0"/>
              <a:t>&gt;</a:t>
            </a:r>
            <a:r>
              <a:rPr lang="tr-TR" sz="2000" dirty="0" err="1" smtClean="0"/>
              <a:t>M</a:t>
            </a:r>
            <a:r>
              <a:rPr lang="tr-TR" sz="2000" baseline="-25000" dirty="0" err="1" smtClean="0"/>
              <a:t>egd</a:t>
            </a:r>
            <a:r>
              <a:rPr lang="tr-TR" sz="2000" dirty="0" smtClean="0"/>
              <a:t>/( σ</a:t>
            </a:r>
            <a:r>
              <a:rPr lang="tr-TR" sz="2000" baseline="-25000" dirty="0" smtClean="0"/>
              <a:t>AK</a:t>
            </a:r>
            <a:r>
              <a:rPr lang="tr-TR" sz="2000" dirty="0" smtClean="0"/>
              <a:t>/S) ; </a:t>
            </a:r>
            <a:r>
              <a:rPr lang="tr-TR" sz="2000" dirty="0" err="1" smtClean="0"/>
              <a:t>σ</a:t>
            </a:r>
            <a:r>
              <a:rPr lang="tr-TR" sz="2000" baseline="-25000" dirty="0" err="1" smtClean="0"/>
              <a:t>egd</a:t>
            </a:r>
            <a:r>
              <a:rPr lang="tr-TR" sz="2000" dirty="0" smtClean="0"/>
              <a:t>&gt; σ</a:t>
            </a:r>
            <a:r>
              <a:rPr lang="tr-TR" sz="2000" baseline="-25000" dirty="0" smtClean="0"/>
              <a:t>AK</a:t>
            </a:r>
            <a:r>
              <a:rPr lang="tr-TR" sz="2000" dirty="0" smtClean="0"/>
              <a:t>/S	; S= σ</a:t>
            </a:r>
            <a:r>
              <a:rPr lang="tr-TR" sz="2000" baseline="-25000" dirty="0" smtClean="0"/>
              <a:t>AK</a:t>
            </a:r>
            <a:r>
              <a:rPr lang="tr-TR" sz="2000" dirty="0" smtClean="0"/>
              <a:t>/ </a:t>
            </a:r>
            <a:r>
              <a:rPr lang="tr-TR" sz="2000" dirty="0" err="1" smtClean="0"/>
              <a:t>σ</a:t>
            </a:r>
            <a:r>
              <a:rPr lang="tr-TR" sz="2000" baseline="-25000" dirty="0" err="1" smtClean="0"/>
              <a:t>gd</a:t>
            </a:r>
            <a:r>
              <a:rPr lang="tr-TR" sz="2000" dirty="0" smtClean="0"/>
              <a:t>&gt;</a:t>
            </a:r>
            <a:r>
              <a:rPr lang="tr-TR" sz="2000" dirty="0" err="1" smtClean="0"/>
              <a:t>S</a:t>
            </a:r>
            <a:r>
              <a:rPr lang="tr-TR" sz="2000" baseline="-25000" dirty="0" err="1" smtClean="0"/>
              <a:t>s</a:t>
            </a:r>
            <a:endParaRPr lang="tr-TR" sz="2000" dirty="0" smtClean="0"/>
          </a:p>
          <a:p>
            <a:pPr eaLnBrk="1" hangingPunct="1">
              <a:lnSpc>
                <a:spcPct val="90000"/>
              </a:lnSpc>
            </a:pPr>
            <a:endParaRPr lang="tr-TR" sz="2000" dirty="0" smtClean="0"/>
          </a:p>
          <a:p>
            <a:pPr eaLnBrk="1" hangingPunct="1">
              <a:lnSpc>
                <a:spcPct val="90000"/>
              </a:lnSpc>
              <a:buFont typeface="Wingdings 2" pitchFamily="18" charset="2"/>
              <a:buNone/>
            </a:pPr>
            <a:r>
              <a:rPr lang="tr-TR" sz="2000" dirty="0" smtClean="0">
                <a:latin typeface="Arial" charset="0"/>
              </a:rPr>
              <a:t>    </a:t>
            </a:r>
            <a:r>
              <a:rPr lang="tr-TR" sz="2000" dirty="0" smtClean="0"/>
              <a:t>Burulma Zorlanmasında:</a:t>
            </a:r>
          </a:p>
          <a:p>
            <a:pPr eaLnBrk="1" hangingPunct="1">
              <a:lnSpc>
                <a:spcPct val="90000"/>
              </a:lnSpc>
            </a:pPr>
            <a:endParaRPr lang="tr-TR" sz="2000" dirty="0" smtClean="0"/>
          </a:p>
          <a:p>
            <a:pPr eaLnBrk="1" hangingPunct="1">
              <a:lnSpc>
                <a:spcPct val="90000"/>
              </a:lnSpc>
            </a:pPr>
            <a:r>
              <a:rPr lang="tr-TR" sz="2000" dirty="0" err="1" smtClean="0"/>
              <a:t>W</a:t>
            </a:r>
            <a:r>
              <a:rPr lang="tr-TR" sz="2000" baseline="-25000" dirty="0" err="1" smtClean="0"/>
              <a:t>p</a:t>
            </a:r>
            <a:r>
              <a:rPr lang="tr-TR" sz="2000" dirty="0" smtClean="0"/>
              <a:t>&gt; </a:t>
            </a:r>
            <a:r>
              <a:rPr lang="tr-TR" sz="2000" dirty="0" err="1" smtClean="0"/>
              <a:t>M</a:t>
            </a:r>
            <a:r>
              <a:rPr lang="tr-TR" sz="2000" baseline="-25000" dirty="0" err="1" smtClean="0"/>
              <a:t>bgd</a:t>
            </a:r>
            <a:r>
              <a:rPr lang="tr-TR" sz="2000" dirty="0" smtClean="0"/>
              <a:t>/ (τ</a:t>
            </a:r>
            <a:r>
              <a:rPr lang="tr-TR" sz="2000" baseline="-25000" dirty="0" smtClean="0"/>
              <a:t>AK</a:t>
            </a:r>
            <a:r>
              <a:rPr lang="tr-TR" sz="2000" dirty="0" smtClean="0"/>
              <a:t>/S); </a:t>
            </a:r>
            <a:r>
              <a:rPr lang="tr-TR" sz="2000" dirty="0" err="1" smtClean="0"/>
              <a:t>τ</a:t>
            </a:r>
            <a:r>
              <a:rPr lang="tr-TR" sz="2000" baseline="-25000" dirty="0" err="1" smtClean="0"/>
              <a:t>gd</a:t>
            </a:r>
            <a:r>
              <a:rPr lang="tr-TR" sz="2000" u="sng" dirty="0" smtClean="0"/>
              <a:t>&lt;</a:t>
            </a:r>
            <a:r>
              <a:rPr lang="tr-TR" sz="2000" dirty="0" smtClean="0"/>
              <a:t> τ</a:t>
            </a:r>
            <a:r>
              <a:rPr lang="tr-TR" sz="2000" baseline="-25000" dirty="0" smtClean="0"/>
              <a:t>AK</a:t>
            </a:r>
            <a:r>
              <a:rPr lang="tr-TR" sz="2000" dirty="0" smtClean="0"/>
              <a:t>/S	;S= τ</a:t>
            </a:r>
            <a:r>
              <a:rPr lang="tr-TR" sz="2000" baseline="-25000" dirty="0" smtClean="0"/>
              <a:t>AK</a:t>
            </a:r>
            <a:r>
              <a:rPr lang="tr-TR" sz="2000" dirty="0" smtClean="0"/>
              <a:t>/ </a:t>
            </a:r>
            <a:r>
              <a:rPr lang="tr-TR" sz="2000" dirty="0" err="1" smtClean="0"/>
              <a:t>τ</a:t>
            </a:r>
            <a:r>
              <a:rPr lang="tr-TR" sz="2000" baseline="-25000" dirty="0" err="1" smtClean="0"/>
              <a:t>gd</a:t>
            </a:r>
            <a:r>
              <a:rPr lang="tr-TR" sz="2000" u="sng" dirty="0" smtClean="0"/>
              <a:t>&gt;</a:t>
            </a:r>
            <a:r>
              <a:rPr lang="tr-TR" sz="2000" dirty="0" err="1" smtClean="0"/>
              <a:t>S</a:t>
            </a:r>
            <a:r>
              <a:rPr lang="tr-TR" sz="2000" baseline="-25000" dirty="0" err="1" smtClean="0"/>
              <a:t>s</a:t>
            </a:r>
            <a:endParaRPr lang="tr-TR" sz="2000" dirty="0" smtClean="0"/>
          </a:p>
          <a:p>
            <a:pPr eaLnBrk="1" hangingPunct="1">
              <a:lnSpc>
                <a:spcPct val="90000"/>
              </a:lnSpc>
              <a:buFont typeface="Wingdings" pitchFamily="2" charset="2"/>
              <a:buNone/>
            </a:pPr>
            <a:r>
              <a:rPr lang="tr-TR" sz="2000" dirty="0" smtClean="0"/>
              <a:t>     şeklinde yazılabilir.</a:t>
            </a:r>
          </a:p>
        </p:txBody>
      </p:sp>
      <p:sp>
        <p:nvSpPr>
          <p:cNvPr id="5" name="5 Slayt Numarası Yer Tutucusu"/>
          <p:cNvSpPr>
            <a:spLocks noGrp="1"/>
          </p:cNvSpPr>
          <p:nvPr>
            <p:ph type="sldNum" sz="quarter" idx="12"/>
          </p:nvPr>
        </p:nvSpPr>
        <p:spPr/>
        <p:txBody>
          <a:bodyPr/>
          <a:lstStyle/>
          <a:p>
            <a:pPr>
              <a:defRPr/>
            </a:pPr>
            <a:fld id="{294EE728-FCCF-4D2D-853A-61B2E9A90E5F}" type="slidenum">
              <a:rPr lang="tr-TR"/>
              <a:pPr>
                <a:defRPr/>
              </a:pPr>
              <a:t>7</a:t>
            </a:fld>
            <a:endParaRPr lang="tr-TR"/>
          </a:p>
        </p:txBody>
      </p:sp>
    </p:spTree>
    <p:extLst>
      <p:ext uri="{BB962C8B-B14F-4D97-AF65-F5344CB8AC3E}">
        <p14:creationId xmlns="" xmlns:p14="http://schemas.microsoft.com/office/powerpoint/2010/main" val="3904170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3"/>
          <p:cNvSpPr>
            <a:spLocks noGrp="1" noChangeArrowheads="1"/>
          </p:cNvSpPr>
          <p:nvPr>
            <p:ph idx="1"/>
          </p:nvPr>
        </p:nvSpPr>
        <p:spPr>
          <a:xfrm>
            <a:off x="457200" y="1935163"/>
            <a:ext cx="8229600" cy="3222625"/>
          </a:xfrm>
        </p:spPr>
        <p:txBody>
          <a:bodyPr>
            <a:normAutofit lnSpcReduction="10000"/>
          </a:bodyPr>
          <a:lstStyle/>
          <a:p>
            <a:pPr marL="0" indent="0" eaLnBrk="1" hangingPunct="1">
              <a:lnSpc>
                <a:spcPct val="80000"/>
              </a:lnSpc>
              <a:buNone/>
            </a:pPr>
            <a:r>
              <a:rPr lang="tr-TR" sz="2000" b="1" dirty="0" smtClean="0"/>
              <a:t>Bileşik gerilme Durumu:</a:t>
            </a:r>
          </a:p>
          <a:p>
            <a:pPr eaLnBrk="1" hangingPunct="1">
              <a:lnSpc>
                <a:spcPct val="80000"/>
              </a:lnSpc>
            </a:pPr>
            <a:endParaRPr lang="tr-TR" sz="2000" dirty="0" smtClean="0"/>
          </a:p>
          <a:p>
            <a:pPr marL="0" indent="0" eaLnBrk="1" hangingPunct="1">
              <a:lnSpc>
                <a:spcPct val="80000"/>
              </a:lnSpc>
              <a:buNone/>
            </a:pPr>
            <a:r>
              <a:rPr lang="tr-TR" sz="2000" dirty="0" smtClean="0"/>
              <a:t>Eğilme ve burulmaya zorlanan bir elemanda bileşke zorlama M</a:t>
            </a:r>
            <a:r>
              <a:rPr lang="tr-TR" sz="2000" baseline="-25000" dirty="0" smtClean="0"/>
              <a:t>e</a:t>
            </a:r>
            <a:r>
              <a:rPr lang="tr-TR" sz="2000" dirty="0" smtClean="0"/>
              <a:t> eğilme momenti ve </a:t>
            </a:r>
            <a:r>
              <a:rPr lang="tr-TR" sz="2000" dirty="0" err="1" smtClean="0"/>
              <a:t>M</a:t>
            </a:r>
            <a:r>
              <a:rPr lang="tr-TR" sz="2000" baseline="-25000" dirty="0" err="1" smtClean="0"/>
              <a:t>b</a:t>
            </a:r>
            <a:r>
              <a:rPr lang="tr-TR" sz="2000" dirty="0" smtClean="0"/>
              <a:t> burulma momentinin değişimine bağlı olmaktadır. Her iki moment de statik ise, eşdeğer zorlanma statik demektir. Bu durumda hesaplama (enerji varsayımı)</a:t>
            </a:r>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W&lt; </a:t>
            </a:r>
            <a:r>
              <a:rPr lang="tr-TR" sz="2000" dirty="0" err="1" smtClean="0"/>
              <a:t>M</a:t>
            </a:r>
            <a:r>
              <a:rPr lang="tr-TR" sz="2000" baseline="-25000" dirty="0" err="1" smtClean="0"/>
              <a:t>b</a:t>
            </a:r>
            <a:r>
              <a:rPr lang="tr-TR" sz="2000" dirty="0" smtClean="0"/>
              <a:t>/ (σ</a:t>
            </a:r>
            <a:r>
              <a:rPr lang="tr-TR" sz="2000" baseline="-25000" dirty="0" smtClean="0"/>
              <a:t>AK</a:t>
            </a:r>
            <a:r>
              <a:rPr lang="tr-TR" sz="2000" dirty="0" smtClean="0"/>
              <a:t>/S)= √ M</a:t>
            </a:r>
            <a:r>
              <a:rPr lang="tr-TR" sz="2000" baseline="-25000" dirty="0" smtClean="0"/>
              <a:t>e</a:t>
            </a:r>
            <a:r>
              <a:rPr lang="tr-TR" sz="2000" baseline="30000" dirty="0" smtClean="0"/>
              <a:t>2</a:t>
            </a:r>
            <a:r>
              <a:rPr lang="tr-TR" sz="2000" dirty="0" smtClean="0"/>
              <a:t>+0,75M</a:t>
            </a:r>
            <a:r>
              <a:rPr lang="tr-TR" sz="2000" baseline="30000" dirty="0" smtClean="0"/>
              <a:t>2</a:t>
            </a:r>
            <a:r>
              <a:rPr lang="tr-TR" sz="2000" baseline="-25000" dirty="0" smtClean="0"/>
              <a:t>b</a:t>
            </a:r>
            <a:r>
              <a:rPr lang="tr-TR" sz="2000" dirty="0" smtClean="0"/>
              <a:t>/ (σ</a:t>
            </a:r>
            <a:r>
              <a:rPr lang="tr-TR" sz="2000" baseline="-25000" dirty="0" smtClean="0"/>
              <a:t>AK</a:t>
            </a:r>
            <a:r>
              <a:rPr lang="tr-TR" sz="2000" dirty="0" smtClean="0"/>
              <a:t>/S); σ</a:t>
            </a:r>
            <a:r>
              <a:rPr lang="tr-TR" sz="2000" baseline="-25000" dirty="0" smtClean="0"/>
              <a:t>B</a:t>
            </a:r>
            <a:r>
              <a:rPr lang="tr-TR" sz="2000" dirty="0" smtClean="0"/>
              <a:t>=√σ</a:t>
            </a:r>
            <a:r>
              <a:rPr lang="tr-TR" sz="2000" baseline="-25000" dirty="0" smtClean="0"/>
              <a:t>e</a:t>
            </a:r>
            <a:r>
              <a:rPr lang="tr-TR" sz="2000" baseline="30000" dirty="0" smtClean="0"/>
              <a:t>2</a:t>
            </a:r>
            <a:r>
              <a:rPr lang="tr-TR" sz="2000" dirty="0" smtClean="0"/>
              <a:t>+3τ</a:t>
            </a:r>
            <a:r>
              <a:rPr lang="tr-TR" sz="2000" baseline="30000" dirty="0" smtClean="0"/>
              <a:t>2</a:t>
            </a:r>
            <a:r>
              <a:rPr lang="tr-TR" sz="2000" dirty="0" smtClean="0"/>
              <a:t>&lt; σ</a:t>
            </a:r>
            <a:r>
              <a:rPr lang="tr-TR" sz="2000" baseline="-25000" dirty="0" smtClean="0"/>
              <a:t>AK</a:t>
            </a:r>
            <a:r>
              <a:rPr lang="tr-TR" sz="2000" dirty="0" smtClean="0"/>
              <a:t>/S</a:t>
            </a:r>
          </a:p>
          <a:p>
            <a:pPr eaLnBrk="1" hangingPunct="1">
              <a:lnSpc>
                <a:spcPct val="80000"/>
              </a:lnSpc>
            </a:pPr>
            <a:endParaRPr lang="tr-TR" sz="2000" dirty="0" smtClean="0"/>
          </a:p>
          <a:p>
            <a:pPr eaLnBrk="1" hangingPunct="1">
              <a:lnSpc>
                <a:spcPct val="80000"/>
              </a:lnSpc>
            </a:pPr>
            <a:r>
              <a:rPr lang="tr-TR" sz="2000" dirty="0" smtClean="0"/>
              <a:t>S= σ</a:t>
            </a:r>
            <a:r>
              <a:rPr lang="tr-TR" sz="2000" baseline="-25000" dirty="0" smtClean="0"/>
              <a:t>AK</a:t>
            </a:r>
            <a:r>
              <a:rPr lang="tr-TR" sz="2000" dirty="0" smtClean="0"/>
              <a:t>/</a:t>
            </a:r>
            <a:r>
              <a:rPr lang="tr-TR" sz="2000" dirty="0" err="1" smtClean="0"/>
              <a:t>σ</a:t>
            </a:r>
            <a:r>
              <a:rPr lang="tr-TR" sz="2000" baseline="-25000" dirty="0" err="1" smtClean="0"/>
              <a:t>b</a:t>
            </a:r>
            <a:r>
              <a:rPr lang="tr-TR" sz="2000" dirty="0" smtClean="0"/>
              <a:t>= σ</a:t>
            </a:r>
            <a:r>
              <a:rPr lang="tr-TR" sz="2000" baseline="-25000" dirty="0" smtClean="0"/>
              <a:t>AK</a:t>
            </a:r>
            <a:r>
              <a:rPr lang="tr-TR" sz="2000" dirty="0" smtClean="0"/>
              <a:t>/√σ</a:t>
            </a:r>
            <a:r>
              <a:rPr lang="tr-TR" sz="2000" baseline="-25000" dirty="0" smtClean="0"/>
              <a:t>e</a:t>
            </a:r>
            <a:r>
              <a:rPr lang="tr-TR" sz="2000" baseline="30000" dirty="0" smtClean="0"/>
              <a:t>2</a:t>
            </a:r>
            <a:r>
              <a:rPr lang="tr-TR" sz="2000" dirty="0" smtClean="0"/>
              <a:t>+3 τ</a:t>
            </a:r>
            <a:r>
              <a:rPr lang="tr-TR" sz="2000" baseline="30000" dirty="0" smtClean="0"/>
              <a:t>2</a:t>
            </a:r>
            <a:r>
              <a:rPr lang="tr-TR" sz="2000" u="sng" dirty="0" smtClean="0"/>
              <a:t>&gt;</a:t>
            </a:r>
            <a:r>
              <a:rPr lang="tr-TR" sz="2000" dirty="0" err="1" smtClean="0"/>
              <a:t>S</a:t>
            </a:r>
            <a:r>
              <a:rPr lang="tr-TR" sz="2000" baseline="-25000" dirty="0" err="1" smtClean="0"/>
              <a:t>s</a:t>
            </a:r>
            <a:r>
              <a:rPr lang="tr-TR" sz="2000" dirty="0" smtClean="0"/>
              <a:t>	</a:t>
            </a:r>
          </a:p>
          <a:p>
            <a:pPr eaLnBrk="1" hangingPunct="1">
              <a:lnSpc>
                <a:spcPct val="80000"/>
              </a:lnSpc>
              <a:buFont typeface="Wingdings" pitchFamily="2" charset="2"/>
              <a:buNone/>
            </a:pPr>
            <a:endParaRPr lang="tr-TR" sz="2000" dirty="0" smtClean="0"/>
          </a:p>
          <a:p>
            <a:pPr eaLnBrk="1" hangingPunct="1">
              <a:lnSpc>
                <a:spcPct val="80000"/>
              </a:lnSpc>
              <a:buFont typeface="Wingdings" pitchFamily="2" charset="2"/>
              <a:buNone/>
            </a:pPr>
            <a:r>
              <a:rPr lang="tr-TR" sz="2000" dirty="0" smtClean="0"/>
              <a:t>     bağıntıları ile yapılır.</a:t>
            </a:r>
          </a:p>
        </p:txBody>
      </p:sp>
      <p:sp>
        <p:nvSpPr>
          <p:cNvPr id="5" name="5 Slayt Numarası Yer Tutucusu"/>
          <p:cNvSpPr>
            <a:spLocks noGrp="1"/>
          </p:cNvSpPr>
          <p:nvPr>
            <p:ph type="sldNum" sz="quarter" idx="12"/>
          </p:nvPr>
        </p:nvSpPr>
        <p:spPr/>
        <p:txBody>
          <a:bodyPr/>
          <a:lstStyle/>
          <a:p>
            <a:pPr>
              <a:defRPr/>
            </a:pPr>
            <a:fld id="{11D38389-3696-481F-9C41-1B3A559DB99C}" type="slidenum">
              <a:rPr lang="tr-TR"/>
              <a:pPr>
                <a:defRPr/>
              </a:pPr>
              <a:t>8</a:t>
            </a:fld>
            <a:endParaRPr lang="tr-TR"/>
          </a:p>
        </p:txBody>
      </p:sp>
    </p:spTree>
    <p:extLst>
      <p:ext uri="{BB962C8B-B14F-4D97-AF65-F5344CB8AC3E}">
        <p14:creationId xmlns="" xmlns:p14="http://schemas.microsoft.com/office/powerpoint/2010/main" val="3990827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3"/>
          <p:cNvSpPr>
            <a:spLocks noGrp="1" noChangeArrowheads="1"/>
          </p:cNvSpPr>
          <p:nvPr>
            <p:ph idx="1"/>
          </p:nvPr>
        </p:nvSpPr>
        <p:spPr>
          <a:xfrm>
            <a:off x="457200" y="2149475"/>
            <a:ext cx="8229600" cy="2935288"/>
          </a:xfrm>
        </p:spPr>
        <p:txBody>
          <a:bodyPr>
            <a:normAutofit lnSpcReduction="10000"/>
          </a:bodyPr>
          <a:lstStyle/>
          <a:p>
            <a:pPr marL="0" indent="0" eaLnBrk="1" hangingPunct="1">
              <a:lnSpc>
                <a:spcPct val="90000"/>
              </a:lnSpc>
              <a:buNone/>
            </a:pPr>
            <a:r>
              <a:rPr lang="tr-TR" sz="2000" dirty="0" smtClean="0"/>
              <a:t>M</a:t>
            </a:r>
            <a:r>
              <a:rPr lang="tr-TR" sz="2000" baseline="-25000" dirty="0" smtClean="0"/>
              <a:t>e</a:t>
            </a:r>
            <a:r>
              <a:rPr lang="tr-TR" sz="2000" dirty="0" smtClean="0"/>
              <a:t> eğilme ve </a:t>
            </a:r>
            <a:r>
              <a:rPr lang="tr-TR" sz="2000" dirty="0" err="1" smtClean="0"/>
              <a:t>M</a:t>
            </a:r>
            <a:r>
              <a:rPr lang="tr-TR" sz="2000" baseline="-25000" dirty="0" err="1" smtClean="0"/>
              <a:t>b</a:t>
            </a:r>
            <a:r>
              <a:rPr lang="tr-TR" sz="2000" dirty="0" smtClean="0"/>
              <a:t> burulma momentlerinden birisi statik diğeri değişken ya da her ikisi de değişken ise, zorlanma değişken kabul edilir. Bu durumda σ ve τ gerilme değerlerini toplamak için kesin bir bağıntı yoktur. Ancak varsayımlardan hareket edilerek;</a:t>
            </a:r>
          </a:p>
          <a:p>
            <a:pPr eaLnBrk="1" hangingPunct="1">
              <a:lnSpc>
                <a:spcPct val="90000"/>
              </a:lnSpc>
            </a:pPr>
            <a:endParaRPr lang="tr-TR" sz="2000" dirty="0" smtClean="0"/>
          </a:p>
          <a:p>
            <a:pPr marL="0" indent="0" eaLnBrk="1" hangingPunct="1">
              <a:lnSpc>
                <a:spcPct val="90000"/>
              </a:lnSpc>
              <a:buNone/>
            </a:pPr>
            <a:r>
              <a:rPr lang="tr-TR" sz="2000" dirty="0" smtClean="0"/>
              <a:t>M</a:t>
            </a:r>
            <a:r>
              <a:rPr lang="tr-TR" sz="2000" baseline="-25000" dirty="0" smtClean="0"/>
              <a:t>B</a:t>
            </a:r>
            <a:r>
              <a:rPr lang="tr-TR" sz="2000" dirty="0" smtClean="0"/>
              <a:t>=√ M</a:t>
            </a:r>
            <a:r>
              <a:rPr lang="tr-TR" sz="2000" baseline="30000" dirty="0" smtClean="0"/>
              <a:t>2</a:t>
            </a:r>
            <a:r>
              <a:rPr lang="tr-TR" sz="2000" baseline="-25000" dirty="0" smtClean="0"/>
              <a:t>egd</a:t>
            </a:r>
            <a:r>
              <a:rPr lang="tr-TR" sz="2000" dirty="0" smtClean="0"/>
              <a:t>+0.75 M</a:t>
            </a:r>
            <a:r>
              <a:rPr lang="tr-TR" sz="2000" baseline="30000" dirty="0" smtClean="0"/>
              <a:t>2</a:t>
            </a:r>
            <a:r>
              <a:rPr lang="tr-TR" sz="2000" baseline="-25000" dirty="0" smtClean="0"/>
              <a:t>bgd</a:t>
            </a:r>
            <a:r>
              <a:rPr lang="tr-TR" sz="2000" dirty="0" smtClean="0"/>
              <a:t> ve σ</a:t>
            </a:r>
            <a:r>
              <a:rPr lang="tr-TR" sz="2000" baseline="-25000" dirty="0" smtClean="0"/>
              <a:t>B</a:t>
            </a:r>
            <a:r>
              <a:rPr lang="tr-TR" sz="2000" dirty="0" smtClean="0"/>
              <a:t>=√ σ</a:t>
            </a:r>
            <a:r>
              <a:rPr lang="tr-TR" sz="2000" baseline="30000" dirty="0" smtClean="0"/>
              <a:t>2</a:t>
            </a:r>
            <a:r>
              <a:rPr lang="tr-TR" sz="2000" baseline="-25000" dirty="0" smtClean="0"/>
              <a:t>egd</a:t>
            </a:r>
            <a:r>
              <a:rPr lang="tr-TR" sz="2000" dirty="0" smtClean="0"/>
              <a:t>+3 τ</a:t>
            </a:r>
            <a:r>
              <a:rPr lang="tr-TR" sz="2000" baseline="30000" dirty="0" smtClean="0"/>
              <a:t>2</a:t>
            </a:r>
            <a:r>
              <a:rPr lang="tr-TR" sz="2000" baseline="-25000" dirty="0" smtClean="0"/>
              <a:t>gd</a:t>
            </a:r>
            <a:endParaRPr lang="tr-TR" sz="2000" dirty="0" smtClean="0"/>
          </a:p>
          <a:p>
            <a:pPr eaLnBrk="1" hangingPunct="1">
              <a:lnSpc>
                <a:spcPct val="90000"/>
              </a:lnSpc>
            </a:pPr>
            <a:endParaRPr lang="tr-TR" sz="2000" dirty="0" smtClean="0"/>
          </a:p>
          <a:p>
            <a:pPr eaLnBrk="1" hangingPunct="1">
              <a:lnSpc>
                <a:spcPct val="90000"/>
              </a:lnSpc>
              <a:buFont typeface="Wingdings" pitchFamily="2" charset="2"/>
              <a:buNone/>
            </a:pPr>
            <a:r>
              <a:rPr lang="tr-TR" sz="2000" dirty="0" smtClean="0"/>
              <a:t>     denklemlerinden eşdeğer moment ve eşdeğer gerilme değerleri hesaplanır. Buradaki </a:t>
            </a:r>
            <a:r>
              <a:rPr lang="tr-TR" sz="2000" dirty="0" err="1" smtClean="0"/>
              <a:t>σ</a:t>
            </a:r>
            <a:r>
              <a:rPr lang="tr-TR" sz="2000" baseline="-25000" dirty="0" err="1" smtClean="0"/>
              <a:t>egd</a:t>
            </a:r>
            <a:r>
              <a:rPr lang="tr-TR" sz="2000" dirty="0" smtClean="0"/>
              <a:t>, </a:t>
            </a:r>
            <a:r>
              <a:rPr lang="tr-TR" sz="2000" dirty="0" err="1" smtClean="0"/>
              <a:t>τ</a:t>
            </a:r>
            <a:r>
              <a:rPr lang="tr-TR" sz="2000" baseline="-25000" dirty="0" err="1" smtClean="0"/>
              <a:t>gd</a:t>
            </a:r>
            <a:r>
              <a:rPr lang="tr-TR" sz="2000" dirty="0" smtClean="0"/>
              <a:t>, </a:t>
            </a:r>
            <a:r>
              <a:rPr lang="tr-TR" sz="2000" dirty="0" err="1" smtClean="0"/>
              <a:t>M</a:t>
            </a:r>
            <a:r>
              <a:rPr lang="tr-TR" sz="2000" baseline="-25000" dirty="0" err="1" smtClean="0"/>
              <a:t>egd</a:t>
            </a:r>
            <a:r>
              <a:rPr lang="tr-TR" sz="2000" baseline="-25000" dirty="0" smtClean="0"/>
              <a:t> </a:t>
            </a:r>
            <a:r>
              <a:rPr lang="tr-TR" sz="2000" dirty="0" smtClean="0"/>
              <a:t>ve </a:t>
            </a:r>
            <a:r>
              <a:rPr lang="tr-TR" sz="2000" dirty="0" err="1" smtClean="0"/>
              <a:t>M</a:t>
            </a:r>
            <a:r>
              <a:rPr lang="tr-TR" sz="2000" baseline="-25000" dirty="0" err="1" smtClean="0"/>
              <a:t>bgd</a:t>
            </a:r>
            <a:r>
              <a:rPr lang="tr-TR" sz="2000" dirty="0" smtClean="0"/>
              <a:t> değerleri aşağıdaki bağıntılarından bulunur. </a:t>
            </a:r>
          </a:p>
        </p:txBody>
      </p:sp>
      <p:sp>
        <p:nvSpPr>
          <p:cNvPr id="5" name="5 Slayt Numarası Yer Tutucusu"/>
          <p:cNvSpPr>
            <a:spLocks noGrp="1"/>
          </p:cNvSpPr>
          <p:nvPr>
            <p:ph type="sldNum" sz="quarter" idx="12"/>
          </p:nvPr>
        </p:nvSpPr>
        <p:spPr/>
        <p:txBody>
          <a:bodyPr/>
          <a:lstStyle/>
          <a:p>
            <a:pPr>
              <a:defRPr/>
            </a:pPr>
            <a:fld id="{3B9D2F0B-ABE8-4605-B842-51B76D3B2D96}" type="slidenum">
              <a:rPr lang="tr-TR"/>
              <a:pPr>
                <a:defRPr/>
              </a:pPr>
              <a:t>9</a:t>
            </a:fld>
            <a:endParaRPr lang="tr-TR"/>
          </a:p>
        </p:txBody>
      </p:sp>
    </p:spTree>
    <p:extLst>
      <p:ext uri="{BB962C8B-B14F-4D97-AF65-F5344CB8AC3E}">
        <p14:creationId xmlns="" xmlns:p14="http://schemas.microsoft.com/office/powerpoint/2010/main" val="2817986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TotalTime>
  <Words>667</Words>
  <Application>Microsoft Office PowerPoint</Application>
  <PresentationFormat>Ekran Gösterisi (4:3)</PresentationFormat>
  <Paragraphs>132</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Akış</vt:lpstr>
      <vt:lpstr>ZTM321  MAKİNE ELEMANLARI   7.hafta</vt:lpstr>
      <vt:lpstr>Makine Elemanında Mukavemet Hesabının Esasları </vt:lpstr>
      <vt:lpstr>Slayt 3</vt:lpstr>
      <vt:lpstr>Slayt 4</vt:lpstr>
      <vt:lpstr>Slayt 5</vt:lpstr>
      <vt:lpstr>Slayt 6</vt:lpstr>
      <vt:lpstr>Slayt 7</vt:lpstr>
      <vt:lpstr>Slayt 8</vt:lpstr>
      <vt:lpstr>Slayt 9</vt:lpstr>
      <vt:lpstr>Slayt 10</vt:lpstr>
      <vt:lpstr>Makina Tasarımında  Yöntem</vt:lpstr>
      <vt:lpstr>Slayt 12</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ACAR</dc:creator>
  <cp:lastModifiedBy>Ramazan ÖZTÜRK</cp:lastModifiedBy>
  <cp:revision>5</cp:revision>
  <dcterms:created xsi:type="dcterms:W3CDTF">2017-11-21T19:42:13Z</dcterms:created>
  <dcterms:modified xsi:type="dcterms:W3CDTF">2018-02-13T09:19:33Z</dcterms:modified>
</cp:coreProperties>
</file>