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8" r:id="rId10"/>
    <p:sldId id="263" r:id="rId11"/>
    <p:sldId id="264" r:id="rId12"/>
    <p:sldId id="265" r:id="rId13"/>
    <p:sldId id="269" r:id="rId14"/>
    <p:sldId id="266" r:id="rId15"/>
    <p:sldId id="267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7.05.20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7.05.20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7.05.20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7.05.20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7.05.20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7.05.20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7.05.20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7.05.20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7.05.20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7.05.20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28E80666-FB37-4B36-9149-507F3B0178E3}" type="datetimeFigureOut">
              <a:rPr lang="en-US" smtClean="0"/>
              <a:pPr/>
              <a:t>7.05.20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urları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02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959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Talebi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71053"/>
            <a:ext cx="7345363" cy="4394468"/>
          </a:xfrm>
        </p:spPr>
        <p:txBody>
          <a:bodyPr/>
          <a:lstStyle/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Döviz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kurunu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döviz</a:t>
            </a:r>
            <a:r>
              <a:rPr lang="en-US" dirty="0" smtClean="0"/>
              <a:t>  </a:t>
            </a:r>
            <a:r>
              <a:rPr lang="en-US" dirty="0" err="1" smtClean="0"/>
              <a:t>talebi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arzının</a:t>
            </a:r>
            <a:r>
              <a:rPr lang="en-US" dirty="0" smtClean="0"/>
              <a:t> </a:t>
            </a:r>
            <a:r>
              <a:rPr lang="en-US" dirty="0" err="1" smtClean="0"/>
              <a:t>etkileşimi</a:t>
            </a:r>
            <a:r>
              <a:rPr lang="en-US" dirty="0" smtClean="0"/>
              <a:t> </a:t>
            </a:r>
            <a:r>
              <a:rPr lang="en-US" dirty="0" err="1" smtClean="0"/>
              <a:t>belirler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baseline="-25000" dirty="0" smtClean="0"/>
              <a:t>E</a:t>
            </a:r>
            <a:r>
              <a:rPr lang="en-US" dirty="0" smtClean="0"/>
              <a:t>=Belli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dönemde</a:t>
            </a:r>
            <a:r>
              <a:rPr lang="en-US" dirty="0" smtClean="0"/>
              <a:t> </a:t>
            </a:r>
            <a:r>
              <a:rPr lang="en-US" dirty="0" err="1" smtClean="0"/>
              <a:t>ekonomideki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birimlerin</a:t>
            </a:r>
            <a:r>
              <a:rPr lang="en-US" dirty="0" smtClean="0"/>
              <a:t>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kuruna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satın </a:t>
            </a:r>
            <a:r>
              <a:rPr lang="en-US" dirty="0" err="1" smtClean="0"/>
              <a:t>almayı</a:t>
            </a:r>
            <a:r>
              <a:rPr lang="en-US" dirty="0" smtClean="0"/>
              <a:t> </a:t>
            </a:r>
            <a:r>
              <a:rPr lang="en-US" dirty="0" err="1" smtClean="0"/>
              <a:t>istediği</a:t>
            </a:r>
            <a:r>
              <a:rPr lang="en-US" dirty="0" smtClean="0"/>
              <a:t> </a:t>
            </a:r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miktarıdır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Türev</a:t>
            </a:r>
            <a:r>
              <a:rPr lang="en-US" dirty="0" smtClean="0"/>
              <a:t> </a:t>
            </a:r>
            <a:r>
              <a:rPr lang="en-US" dirty="0" err="1" smtClean="0"/>
              <a:t>taleptir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1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025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Talebini</a:t>
            </a:r>
            <a:r>
              <a:rPr lang="en-US" dirty="0" smtClean="0"/>
              <a:t> </a:t>
            </a:r>
            <a:r>
              <a:rPr lang="en-US" dirty="0" err="1" smtClean="0"/>
              <a:t>Belirleyen</a:t>
            </a:r>
            <a:r>
              <a:rPr lang="en-US" dirty="0" smtClean="0"/>
              <a:t> </a:t>
            </a:r>
            <a:r>
              <a:rPr lang="en-US" dirty="0" err="1" smtClean="0"/>
              <a:t>Etmenler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97789"/>
            <a:ext cx="7345363" cy="436773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Enflasyon</a:t>
            </a:r>
            <a:r>
              <a:rPr lang="en-US" dirty="0" smtClean="0"/>
              <a:t> </a:t>
            </a:r>
            <a:r>
              <a:rPr lang="en-US" dirty="0" err="1" smtClean="0"/>
              <a:t>Farkları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Faiz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</a:t>
            </a:r>
            <a:r>
              <a:rPr lang="en-US" dirty="0" err="1" smtClean="0"/>
              <a:t>Farkları</a:t>
            </a:r>
            <a:endParaRPr lang="en-US" dirty="0" smtClean="0"/>
          </a:p>
          <a:p>
            <a:r>
              <a:rPr lang="en-US" dirty="0" err="1" smtClean="0"/>
              <a:t>Beklentiler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Nedenler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8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Arzı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53E2A"/>
                </a:solidFill>
              </a:rPr>
              <a:t>Döviz</a:t>
            </a:r>
            <a:r>
              <a:rPr lang="en-US" dirty="0" smtClean="0">
                <a:solidFill>
                  <a:srgbClr val="753E2A"/>
                </a:solidFill>
              </a:rPr>
              <a:t> </a:t>
            </a:r>
            <a:r>
              <a:rPr lang="en-US" dirty="0" err="1" smtClean="0">
                <a:solidFill>
                  <a:srgbClr val="753E2A"/>
                </a:solidFill>
              </a:rPr>
              <a:t>Arzı</a:t>
            </a:r>
            <a:r>
              <a:rPr lang="en-US" dirty="0" smtClean="0">
                <a:solidFill>
                  <a:srgbClr val="753E2A"/>
                </a:solidFill>
              </a:rPr>
              <a:t> (S</a:t>
            </a:r>
            <a:r>
              <a:rPr lang="en-US" baseline="-25000" dirty="0" smtClean="0">
                <a:solidFill>
                  <a:srgbClr val="753E2A"/>
                </a:solidFill>
              </a:rPr>
              <a:t>E</a:t>
            </a:r>
            <a:r>
              <a:rPr lang="en-US" dirty="0" smtClean="0">
                <a:solidFill>
                  <a:srgbClr val="753E2A"/>
                </a:solidFill>
              </a:rPr>
              <a:t>) </a:t>
            </a:r>
            <a:r>
              <a:rPr lang="en-US" dirty="0" smtClean="0"/>
              <a:t>belli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dönemde</a:t>
            </a:r>
            <a:r>
              <a:rPr lang="en-US" dirty="0" smtClean="0"/>
              <a:t> </a:t>
            </a:r>
            <a:r>
              <a:rPr lang="en-US" dirty="0" err="1" smtClean="0"/>
              <a:t>ekonomideki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birimlerin</a:t>
            </a:r>
            <a:r>
              <a:rPr lang="en-US" dirty="0" smtClean="0"/>
              <a:t>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kuruna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satmayı</a:t>
            </a:r>
            <a:r>
              <a:rPr lang="en-US" dirty="0" smtClean="0"/>
              <a:t> </a:t>
            </a:r>
            <a:r>
              <a:rPr lang="en-US" dirty="0" err="1" smtClean="0"/>
              <a:t>istediği</a:t>
            </a:r>
            <a:r>
              <a:rPr lang="en-US" dirty="0" smtClean="0"/>
              <a:t> </a:t>
            </a:r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miktarıdır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2"/>
            <a:r>
              <a:rPr lang="en-US" dirty="0" err="1" smtClean="0"/>
              <a:t>İhracat</a:t>
            </a:r>
            <a:r>
              <a:rPr lang="en-US" dirty="0" smtClean="0"/>
              <a:t> </a:t>
            </a:r>
            <a:r>
              <a:rPr lang="en-US" dirty="0" err="1" smtClean="0"/>
              <a:t>yapanlar</a:t>
            </a:r>
            <a:endParaRPr lang="en-US" dirty="0" smtClean="0"/>
          </a:p>
          <a:p>
            <a:pPr lvl="2"/>
            <a:r>
              <a:rPr lang="en-US" dirty="0" err="1" smtClean="0"/>
              <a:t>Yabancı</a:t>
            </a:r>
            <a:r>
              <a:rPr lang="en-US" dirty="0" smtClean="0"/>
              <a:t> </a:t>
            </a:r>
            <a:r>
              <a:rPr lang="en-US" dirty="0" err="1" smtClean="0"/>
              <a:t>yatırımcılar</a:t>
            </a:r>
            <a:endParaRPr lang="en-US" dirty="0" smtClean="0"/>
          </a:p>
          <a:p>
            <a:pPr lvl="2"/>
            <a:r>
              <a:rPr lang="en-US" dirty="0" err="1" smtClean="0"/>
              <a:t>Yabancı</a:t>
            </a:r>
            <a:r>
              <a:rPr lang="en-US" dirty="0" smtClean="0"/>
              <a:t> </a:t>
            </a:r>
            <a:r>
              <a:rPr lang="en-US" dirty="0" err="1" smtClean="0"/>
              <a:t>Turistler</a:t>
            </a:r>
            <a:r>
              <a:rPr lang="en-US" dirty="0" smtClean="0"/>
              <a:t>  </a:t>
            </a:r>
            <a:r>
              <a:rPr lang="en-US" i="1" dirty="0" err="1" smtClean="0"/>
              <a:t>döviz</a:t>
            </a:r>
            <a:r>
              <a:rPr lang="en-US" i="1" dirty="0" smtClean="0"/>
              <a:t> </a:t>
            </a:r>
            <a:r>
              <a:rPr lang="en-US" i="1" dirty="0" err="1" smtClean="0"/>
              <a:t>arz</a:t>
            </a:r>
            <a:r>
              <a:rPr lang="en-US" i="1" dirty="0" smtClean="0"/>
              <a:t> </a:t>
            </a:r>
            <a:r>
              <a:rPr lang="en-US" i="1" dirty="0" err="1" smtClean="0"/>
              <a:t>ederler</a:t>
            </a:r>
            <a:r>
              <a:rPr lang="en-US" i="1" dirty="0" smtClean="0"/>
              <a:t>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Arzı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54" r="1782" b="-2433"/>
          <a:stretch/>
        </p:blipFill>
        <p:spPr>
          <a:xfrm>
            <a:off x="1777999" y="1584008"/>
            <a:ext cx="5547895" cy="4819466"/>
          </a:xfrm>
        </p:spPr>
      </p:pic>
    </p:spTree>
    <p:extLst>
      <p:ext uri="{BB962C8B-B14F-4D97-AF65-F5344CB8AC3E}">
        <p14:creationId xmlns:p14="http://schemas.microsoft.com/office/powerpoint/2010/main" val="48069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Arzını</a:t>
            </a:r>
            <a:r>
              <a:rPr lang="en-US" dirty="0" smtClean="0"/>
              <a:t> </a:t>
            </a:r>
            <a:r>
              <a:rPr lang="en-US" dirty="0" err="1" smtClean="0"/>
              <a:t>Belirleyen</a:t>
            </a:r>
            <a:r>
              <a:rPr lang="en-US" dirty="0" smtClean="0"/>
              <a:t> </a:t>
            </a:r>
            <a:r>
              <a:rPr lang="en-US" dirty="0" err="1" smtClean="0"/>
              <a:t>Etmenler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11684"/>
            <a:ext cx="7345363" cy="41538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Enflasyon</a:t>
            </a:r>
            <a:r>
              <a:rPr lang="en-US" dirty="0" smtClean="0"/>
              <a:t> </a:t>
            </a:r>
            <a:r>
              <a:rPr lang="en-US" dirty="0" err="1"/>
              <a:t>Farkları</a:t>
            </a:r>
            <a:r>
              <a:rPr lang="en-US" dirty="0"/>
              <a:t> </a:t>
            </a:r>
          </a:p>
          <a:p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 smtClean="0"/>
              <a:t>Farkları</a:t>
            </a:r>
            <a:endParaRPr lang="en-US" dirty="0" smtClean="0"/>
          </a:p>
          <a:p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Beklentiler</a:t>
            </a:r>
            <a:r>
              <a:rPr lang="en-US" dirty="0"/>
              <a:t> </a:t>
            </a:r>
          </a:p>
          <a:p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Nedenler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50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Piyasası</a:t>
            </a:r>
            <a:r>
              <a:rPr lang="en-US" dirty="0" smtClean="0"/>
              <a:t> </a:t>
            </a:r>
            <a:r>
              <a:rPr lang="en-US" dirty="0" err="1" smtClean="0"/>
              <a:t>Dengesi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24526"/>
            <a:ext cx="7345363" cy="434099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</a:t>
            </a:r>
            <a:r>
              <a:rPr lang="en-US" baseline="-25000" dirty="0"/>
              <a:t>E</a:t>
            </a:r>
            <a:r>
              <a:rPr lang="en-US" dirty="0" smtClean="0"/>
              <a:t>=S</a:t>
            </a:r>
            <a:r>
              <a:rPr lang="en-US" baseline="-25000" dirty="0" smtClean="0"/>
              <a:t>E</a:t>
            </a:r>
          </a:p>
          <a:p>
            <a:r>
              <a:rPr lang="en-US" dirty="0" err="1" smtClean="0"/>
              <a:t>Ekonomide</a:t>
            </a:r>
            <a:r>
              <a:rPr lang="en-US" dirty="0" smtClean="0"/>
              <a:t> </a:t>
            </a:r>
            <a:r>
              <a:rPr lang="en-US" dirty="0" err="1" smtClean="0"/>
              <a:t>denge</a:t>
            </a:r>
            <a:r>
              <a:rPr lang="en-US" dirty="0" smtClean="0"/>
              <a:t>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kurunun</a:t>
            </a:r>
            <a:r>
              <a:rPr lang="en-US" dirty="0" smtClean="0"/>
              <a:t> ne </a:t>
            </a:r>
            <a:r>
              <a:rPr lang="en-US" dirty="0" err="1" smtClean="0"/>
              <a:t>olacağı</a:t>
            </a:r>
            <a:r>
              <a:rPr lang="en-US" dirty="0" smtClean="0"/>
              <a:t>, </a:t>
            </a:r>
            <a:r>
              <a:rPr lang="en-US" dirty="0" err="1" smtClean="0"/>
              <a:t>döviz</a:t>
            </a:r>
            <a:r>
              <a:rPr lang="en-US" dirty="0" smtClean="0"/>
              <a:t>  </a:t>
            </a:r>
            <a:r>
              <a:rPr lang="en-US" dirty="0" err="1" smtClean="0"/>
              <a:t>talebi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arzı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belirlenir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piyasası</a:t>
            </a:r>
            <a:r>
              <a:rPr lang="en-US" dirty="0" smtClean="0"/>
              <a:t> </a:t>
            </a:r>
            <a:r>
              <a:rPr lang="en-US" dirty="0" err="1" smtClean="0"/>
              <a:t>dengede</a:t>
            </a:r>
            <a:r>
              <a:rPr lang="en-US" dirty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alım</a:t>
            </a:r>
            <a:r>
              <a:rPr lang="en-US" dirty="0" smtClean="0"/>
              <a:t> </a:t>
            </a:r>
            <a:r>
              <a:rPr lang="en-US" dirty="0" err="1" smtClean="0"/>
              <a:t>satım</a:t>
            </a:r>
            <a:r>
              <a:rPr lang="en-US" dirty="0" smtClean="0"/>
              <a:t> </a:t>
            </a:r>
            <a:r>
              <a:rPr lang="en-US" dirty="0" err="1" smtClean="0"/>
              <a:t>işlemlerinin</a:t>
            </a:r>
            <a:r>
              <a:rPr lang="en-US" dirty="0" smtClean="0"/>
              <a:t> </a:t>
            </a:r>
            <a:r>
              <a:rPr lang="en-US" dirty="0" err="1" smtClean="0"/>
              <a:t>gerçekleştiği</a:t>
            </a:r>
            <a:r>
              <a:rPr lang="en-US" dirty="0" smtClean="0"/>
              <a:t> </a:t>
            </a:r>
            <a:r>
              <a:rPr lang="en-US" dirty="0" err="1" smtClean="0"/>
              <a:t>kur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denge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döviz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kuru</a:t>
            </a:r>
            <a:r>
              <a:rPr lang="en-US" dirty="0" err="1" smtClean="0"/>
              <a:t>dur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29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876" t="-9521" r="-17667" b="-3835"/>
          <a:stretch/>
        </p:blipFill>
        <p:spPr>
          <a:xfrm>
            <a:off x="900112" y="1759284"/>
            <a:ext cx="7345363" cy="4457031"/>
          </a:xfrm>
        </p:spPr>
      </p:pic>
    </p:spTree>
    <p:extLst>
      <p:ext uri="{BB962C8B-B14F-4D97-AF65-F5344CB8AC3E}">
        <p14:creationId xmlns:p14="http://schemas.microsoft.com/office/powerpoint/2010/main" val="57475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Denge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2114"/>
            <a:ext cx="7345363" cy="3415782"/>
          </a:xfrm>
        </p:spPr>
        <p:txBody>
          <a:bodyPr/>
          <a:lstStyle/>
          <a:p>
            <a:r>
              <a:rPr lang="en-US" dirty="0" err="1" smtClean="0"/>
              <a:t>Alıcı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satıcı</a:t>
            </a:r>
            <a:r>
              <a:rPr lang="en-US" dirty="0" smtClean="0"/>
              <a:t> </a:t>
            </a:r>
            <a:r>
              <a:rPr lang="en-US" dirty="0" err="1" smtClean="0"/>
              <a:t>davranışları</a:t>
            </a:r>
            <a:endParaRPr lang="en-US" dirty="0" smtClean="0"/>
          </a:p>
          <a:p>
            <a:r>
              <a:rPr lang="en-US" dirty="0" smtClean="0"/>
              <a:t>E&gt;E*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arz</a:t>
            </a:r>
            <a:r>
              <a:rPr lang="en-US" dirty="0" smtClean="0"/>
              <a:t> </a:t>
            </a:r>
            <a:r>
              <a:rPr lang="en-US" dirty="0" err="1" smtClean="0"/>
              <a:t>fazlası-yerli</a:t>
            </a:r>
            <a:r>
              <a:rPr lang="en-US" dirty="0" smtClean="0"/>
              <a:t> </a:t>
            </a:r>
            <a:r>
              <a:rPr lang="en-US" dirty="0" err="1" smtClean="0"/>
              <a:t>paraya</a:t>
            </a:r>
            <a:r>
              <a:rPr lang="en-US" dirty="0" smtClean="0"/>
              <a:t> </a:t>
            </a:r>
            <a:r>
              <a:rPr lang="en-US" dirty="0" err="1" smtClean="0"/>
              <a:t>dönüştürme</a:t>
            </a:r>
            <a:r>
              <a:rPr lang="en-US" dirty="0" smtClean="0"/>
              <a:t> </a:t>
            </a:r>
            <a:r>
              <a:rPr lang="en-US" dirty="0" err="1" smtClean="0"/>
              <a:t>eğilimi,TLi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değerlenir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E&lt;E*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talep</a:t>
            </a:r>
            <a:r>
              <a:rPr lang="en-US" dirty="0" smtClean="0"/>
              <a:t> </a:t>
            </a:r>
            <a:r>
              <a:rPr lang="en-US" dirty="0" err="1" smtClean="0"/>
              <a:t>fazlası-yabancı</a:t>
            </a:r>
            <a:r>
              <a:rPr lang="en-US" dirty="0" smtClean="0"/>
              <a:t> </a:t>
            </a:r>
            <a:r>
              <a:rPr lang="en-US" dirty="0" err="1" smtClean="0"/>
              <a:t>paraya</a:t>
            </a:r>
            <a:r>
              <a:rPr lang="en-US" dirty="0" smtClean="0"/>
              <a:t> </a:t>
            </a:r>
            <a:r>
              <a:rPr lang="en-US" dirty="0" err="1" smtClean="0"/>
              <a:t>dönüştürme</a:t>
            </a:r>
            <a:r>
              <a:rPr lang="en-US" dirty="0" smtClean="0"/>
              <a:t> </a:t>
            </a:r>
            <a:r>
              <a:rPr lang="en-US" dirty="0" err="1" smtClean="0"/>
              <a:t>eğilimi,E</a:t>
            </a:r>
            <a:r>
              <a:rPr lang="en-US" dirty="0" smtClean="0"/>
              <a:t> </a:t>
            </a:r>
            <a:r>
              <a:rPr lang="en-US" dirty="0" err="1" smtClean="0"/>
              <a:t>değerlenir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1996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Dönemde</a:t>
            </a:r>
            <a:r>
              <a:rPr lang="en-US" dirty="0" smtClean="0"/>
              <a:t>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51789"/>
            <a:ext cx="7345363" cy="411373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Satın alma </a:t>
            </a:r>
            <a:r>
              <a:rPr lang="en-US" dirty="0" err="1" smtClean="0"/>
              <a:t>gücü</a:t>
            </a:r>
            <a:r>
              <a:rPr lang="en-US" dirty="0" smtClean="0"/>
              <a:t> </a:t>
            </a:r>
            <a:r>
              <a:rPr lang="en-US" dirty="0" err="1" smtClean="0"/>
              <a:t>paritesi</a:t>
            </a:r>
            <a:endParaRPr lang="en-US" dirty="0" smtClean="0"/>
          </a:p>
          <a:p>
            <a:pPr lvl="2"/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fiyat</a:t>
            </a:r>
            <a:r>
              <a:rPr lang="en-US" dirty="0" smtClean="0"/>
              <a:t> </a:t>
            </a:r>
            <a:r>
              <a:rPr lang="en-US" dirty="0" err="1" smtClean="0"/>
              <a:t>yasası</a:t>
            </a:r>
            <a:endParaRPr lang="en-US" dirty="0" smtClean="0"/>
          </a:p>
          <a:p>
            <a:r>
              <a:rPr lang="en-US" dirty="0" err="1" smtClean="0"/>
              <a:t>Ülkelerarası</a:t>
            </a:r>
            <a:r>
              <a:rPr lang="en-US" dirty="0" smtClean="0"/>
              <a:t> </a:t>
            </a:r>
            <a:r>
              <a:rPr lang="en-US" dirty="0" err="1" smtClean="0"/>
              <a:t>verimlilik</a:t>
            </a:r>
            <a:r>
              <a:rPr lang="en-US" dirty="0" smtClean="0"/>
              <a:t> </a:t>
            </a:r>
            <a:r>
              <a:rPr lang="en-US" dirty="0" err="1" smtClean="0"/>
              <a:t>farkları</a:t>
            </a:r>
            <a:endParaRPr lang="en-US" dirty="0" smtClean="0"/>
          </a:p>
          <a:p>
            <a:r>
              <a:rPr lang="en-US" dirty="0" err="1" smtClean="0"/>
              <a:t>Ülkelerin</a:t>
            </a:r>
            <a:r>
              <a:rPr lang="en-US" dirty="0" smtClean="0"/>
              <a:t> </a:t>
            </a:r>
            <a:r>
              <a:rPr lang="en-US" dirty="0" err="1" smtClean="0"/>
              <a:t>yerli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yabancı</a:t>
            </a:r>
            <a:r>
              <a:rPr lang="en-US" dirty="0" smtClean="0"/>
              <a:t> mal </a:t>
            </a:r>
            <a:r>
              <a:rPr lang="en-US" dirty="0" err="1" smtClean="0"/>
              <a:t>tercihi</a:t>
            </a:r>
            <a:endParaRPr lang="en-US" dirty="0" smtClean="0"/>
          </a:p>
          <a:p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ticareti</a:t>
            </a:r>
            <a:r>
              <a:rPr lang="en-US" dirty="0" smtClean="0"/>
              <a:t> </a:t>
            </a:r>
            <a:r>
              <a:rPr lang="en-US" dirty="0" err="1" smtClean="0"/>
              <a:t>engelleyici</a:t>
            </a:r>
            <a:r>
              <a:rPr lang="en-US" dirty="0" smtClean="0"/>
              <a:t> </a:t>
            </a:r>
            <a:r>
              <a:rPr lang="en-US" dirty="0" err="1" smtClean="0"/>
              <a:t>uygulamalar</a:t>
            </a:r>
            <a:endParaRPr lang="en-US" dirty="0" smtClean="0"/>
          </a:p>
          <a:p>
            <a:pPr lvl="1"/>
            <a:r>
              <a:rPr lang="en-US" dirty="0" smtClean="0"/>
              <a:t>Kota </a:t>
            </a:r>
          </a:p>
          <a:p>
            <a:pPr lvl="1"/>
            <a:r>
              <a:rPr lang="en-US" dirty="0" err="1" smtClean="0"/>
              <a:t>Tarife</a:t>
            </a:r>
            <a:endParaRPr lang="en-US" dirty="0"/>
          </a:p>
          <a:p>
            <a:pPr lvl="1"/>
            <a:r>
              <a:rPr lang="en-US" dirty="0" err="1" smtClean="0"/>
              <a:t>Tarife</a:t>
            </a:r>
            <a:r>
              <a:rPr lang="en-US" dirty="0" smtClean="0"/>
              <a:t> </a:t>
            </a:r>
            <a:r>
              <a:rPr lang="en-US" dirty="0" err="1" smtClean="0"/>
              <a:t>dışı</a:t>
            </a:r>
            <a:r>
              <a:rPr lang="en-US" dirty="0" smtClean="0"/>
              <a:t> </a:t>
            </a:r>
            <a:r>
              <a:rPr lang="en-US" dirty="0" err="1" smtClean="0"/>
              <a:t>engeller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7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Kuru</a:t>
            </a:r>
            <a:r>
              <a:rPr lang="en-US" dirty="0" smtClean="0"/>
              <a:t> </a:t>
            </a:r>
            <a:r>
              <a:rPr lang="en-US" dirty="0" err="1" smtClean="0"/>
              <a:t>Rejimleri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Sabit</a:t>
            </a:r>
            <a:r>
              <a:rPr lang="en-US" dirty="0" smtClean="0"/>
              <a:t> </a:t>
            </a:r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Rejimi</a:t>
            </a:r>
            <a:endParaRPr lang="en-US" dirty="0" smtClean="0"/>
          </a:p>
          <a:p>
            <a:r>
              <a:rPr lang="en-US" dirty="0" err="1" smtClean="0"/>
              <a:t>Dalgalı</a:t>
            </a:r>
            <a:r>
              <a:rPr lang="en-US" dirty="0" smtClean="0"/>
              <a:t> </a:t>
            </a:r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Rejimi</a:t>
            </a:r>
            <a:endParaRPr lang="en-US" dirty="0" smtClean="0"/>
          </a:p>
          <a:p>
            <a:r>
              <a:rPr lang="en-US" dirty="0" smtClean="0"/>
              <a:t>Karma </a:t>
            </a:r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Rejimi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8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Döviz</a:t>
            </a:r>
            <a:r>
              <a:rPr lang="en-US" dirty="0" smtClean="0"/>
              <a:t> (foreign exchange) </a:t>
            </a:r>
            <a:r>
              <a:rPr lang="en-US" dirty="0" err="1" smtClean="0"/>
              <a:t>yabancı</a:t>
            </a:r>
            <a:r>
              <a:rPr lang="en-US" dirty="0" smtClean="0"/>
              <a:t> </a:t>
            </a:r>
            <a:r>
              <a:rPr lang="en-US" dirty="0" err="1" smtClean="0"/>
              <a:t>ülke</a:t>
            </a:r>
            <a:r>
              <a:rPr lang="en-US" dirty="0" smtClean="0"/>
              <a:t> </a:t>
            </a:r>
            <a:r>
              <a:rPr lang="en-US" dirty="0" err="1" smtClean="0"/>
              <a:t>paralarına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yabancı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yerine</a:t>
            </a:r>
            <a:r>
              <a:rPr lang="en-US" dirty="0" smtClean="0"/>
              <a:t> </a:t>
            </a:r>
            <a:r>
              <a:rPr lang="en-US" dirty="0" err="1" smtClean="0"/>
              <a:t>geçen</a:t>
            </a:r>
            <a:r>
              <a:rPr lang="en-US" dirty="0" smtClean="0"/>
              <a:t> her </a:t>
            </a:r>
            <a:r>
              <a:rPr lang="en-US" dirty="0" err="1" smtClean="0"/>
              <a:t>türlü</a:t>
            </a:r>
            <a:r>
              <a:rPr lang="en-US" dirty="0" smtClean="0"/>
              <a:t> </a:t>
            </a:r>
            <a:r>
              <a:rPr lang="en-US" dirty="0" err="1" smtClean="0"/>
              <a:t>ödeme</a:t>
            </a:r>
            <a:r>
              <a:rPr lang="en-US" dirty="0" smtClean="0"/>
              <a:t> </a:t>
            </a:r>
            <a:r>
              <a:rPr lang="en-US" dirty="0" err="1" smtClean="0"/>
              <a:t>aracına</a:t>
            </a:r>
            <a:r>
              <a:rPr lang="en-US" dirty="0" smtClean="0"/>
              <a:t> </a:t>
            </a:r>
            <a:r>
              <a:rPr lang="en-US" dirty="0" err="1" smtClean="0"/>
              <a:t>denir</a:t>
            </a:r>
            <a:r>
              <a:rPr lang="en-US" dirty="0" smtClean="0"/>
              <a:t>.</a:t>
            </a:r>
          </a:p>
          <a:p>
            <a:r>
              <a:rPr lang="en-US" dirty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160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birimi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sayıda</a:t>
            </a:r>
            <a:r>
              <a:rPr lang="en-US" dirty="0" smtClean="0"/>
              <a:t> </a:t>
            </a:r>
            <a:r>
              <a:rPr lang="en-US" dirty="0" err="1" smtClean="0"/>
              <a:t>uluslararası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büyüklük</a:t>
            </a:r>
            <a:endParaRPr lang="en-US" dirty="0" smtClean="0"/>
          </a:p>
          <a:p>
            <a:pPr lvl="2"/>
            <a:r>
              <a:rPr lang="en-US" dirty="0" err="1" smtClean="0"/>
              <a:t>İstikrar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6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Döviz</a:t>
            </a:r>
            <a:r>
              <a:rPr lang="en-US" dirty="0"/>
              <a:t> </a:t>
            </a:r>
            <a:r>
              <a:rPr lang="en-US" dirty="0" err="1" smtClean="0"/>
              <a:t>Piyasası</a:t>
            </a:r>
            <a:r>
              <a:rPr lang="en-US" dirty="0" smtClean="0"/>
              <a:t> (foreign exchange market)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ülke</a:t>
            </a:r>
            <a:r>
              <a:rPr lang="en-US" dirty="0" smtClean="0"/>
              <a:t> </a:t>
            </a:r>
            <a:r>
              <a:rPr lang="en-US" dirty="0" err="1" smtClean="0"/>
              <a:t>paralarının</a:t>
            </a:r>
            <a:r>
              <a:rPr lang="en-US" dirty="0" smtClean="0"/>
              <a:t> </a:t>
            </a:r>
            <a:r>
              <a:rPr lang="en-US" dirty="0" err="1" smtClean="0"/>
              <a:t>alınıp</a:t>
            </a:r>
            <a:r>
              <a:rPr lang="en-US" dirty="0" smtClean="0"/>
              <a:t> </a:t>
            </a:r>
            <a:r>
              <a:rPr lang="en-US" dirty="0" err="1" smtClean="0"/>
              <a:t>satıldığı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süreçte</a:t>
            </a:r>
            <a:r>
              <a:rPr lang="en-US" dirty="0" smtClean="0"/>
              <a:t>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kurlarının</a:t>
            </a:r>
            <a:r>
              <a:rPr lang="en-US" dirty="0" smtClean="0"/>
              <a:t> </a:t>
            </a:r>
            <a:r>
              <a:rPr lang="en-US" dirty="0" err="1" smtClean="0"/>
              <a:t>belirlendiği</a:t>
            </a:r>
            <a:r>
              <a:rPr lang="en-US" dirty="0" smtClean="0"/>
              <a:t> </a:t>
            </a:r>
            <a:r>
              <a:rPr lang="en-US" dirty="0" err="1" smtClean="0"/>
              <a:t>fiziksel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sanal</a:t>
            </a:r>
            <a:r>
              <a:rPr lang="en-US" dirty="0" smtClean="0"/>
              <a:t> </a:t>
            </a:r>
            <a:r>
              <a:rPr lang="en-US" dirty="0" err="1" smtClean="0"/>
              <a:t>ortama</a:t>
            </a:r>
            <a:r>
              <a:rPr lang="en-US" dirty="0" smtClean="0"/>
              <a:t> </a:t>
            </a:r>
            <a:r>
              <a:rPr lang="en-US" dirty="0" err="1" smtClean="0"/>
              <a:t>denir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2016-işlem </a:t>
            </a:r>
            <a:r>
              <a:rPr lang="en-US" dirty="0" err="1" smtClean="0"/>
              <a:t>hacmi</a:t>
            </a:r>
            <a:endParaRPr lang="en-US" dirty="0" smtClean="0"/>
          </a:p>
          <a:p>
            <a:pPr lvl="2"/>
            <a:r>
              <a:rPr lang="en-US" dirty="0" smtClean="0"/>
              <a:t>6,6 </a:t>
            </a:r>
            <a:r>
              <a:rPr lang="en-US" dirty="0" err="1" smtClean="0"/>
              <a:t>trilyon</a:t>
            </a:r>
            <a:r>
              <a:rPr lang="en-US" dirty="0" smtClean="0"/>
              <a:t> </a:t>
            </a:r>
            <a:r>
              <a:rPr lang="en-US" dirty="0" err="1" smtClean="0"/>
              <a:t>dolar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</a:t>
            </a:r>
            <a:r>
              <a:rPr lang="en-US" dirty="0" err="1" smtClean="0"/>
              <a:t>Döviz</a:t>
            </a:r>
            <a:r>
              <a:rPr lang="en-US" dirty="0"/>
              <a:t> </a:t>
            </a:r>
            <a:r>
              <a:rPr lang="en-US" dirty="0" err="1" smtClean="0"/>
              <a:t>Kuru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piyasasında</a:t>
            </a:r>
            <a:r>
              <a:rPr lang="en-US" dirty="0" smtClean="0"/>
              <a:t> </a:t>
            </a:r>
            <a:r>
              <a:rPr lang="en-US" dirty="0" err="1" smtClean="0"/>
              <a:t>katılımcıların</a:t>
            </a:r>
            <a:r>
              <a:rPr lang="en-US" dirty="0" smtClean="0"/>
              <a:t> </a:t>
            </a:r>
            <a:r>
              <a:rPr lang="en-US" dirty="0" err="1" smtClean="0"/>
              <a:t>yaptığı</a:t>
            </a:r>
            <a:r>
              <a:rPr lang="en-US" dirty="0" smtClean="0"/>
              <a:t> </a:t>
            </a:r>
            <a:r>
              <a:rPr lang="en-US" dirty="0" err="1" smtClean="0"/>
              <a:t>alım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satım</a:t>
            </a:r>
            <a:r>
              <a:rPr lang="en-US" dirty="0" smtClean="0"/>
              <a:t> </a:t>
            </a:r>
            <a:r>
              <a:rPr lang="en-US" dirty="0" err="1" smtClean="0"/>
              <a:t>işlemleri</a:t>
            </a:r>
            <a:r>
              <a:rPr lang="en-US" dirty="0" smtClean="0"/>
              <a:t> </a:t>
            </a:r>
            <a:r>
              <a:rPr lang="en-US" dirty="0" err="1" smtClean="0"/>
              <a:t>sonucunda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nominal </a:t>
            </a:r>
            <a:r>
              <a:rPr lang="en-US" dirty="0" err="1" smtClean="0">
                <a:solidFill>
                  <a:srgbClr val="FF0000"/>
                </a:solidFill>
              </a:rPr>
              <a:t>döviz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kurları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belirlenir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E=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biriminin</a:t>
            </a:r>
            <a:r>
              <a:rPr lang="en-US" dirty="0" smtClean="0"/>
              <a:t> </a:t>
            </a:r>
            <a:r>
              <a:rPr lang="en-US" dirty="0" err="1" smtClean="0"/>
              <a:t>başka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birimi</a:t>
            </a:r>
            <a:r>
              <a:rPr lang="en-US" dirty="0" smtClean="0"/>
              <a:t> </a:t>
            </a:r>
            <a:r>
              <a:rPr lang="en-US" dirty="0" err="1" smtClean="0"/>
              <a:t>cinsinden</a:t>
            </a:r>
            <a:r>
              <a:rPr lang="en-US" dirty="0" smtClean="0"/>
              <a:t> </a:t>
            </a:r>
            <a:r>
              <a:rPr lang="en-US" dirty="0" err="1" smtClean="0"/>
              <a:t>göreceli</a:t>
            </a:r>
            <a:r>
              <a:rPr lang="en-US" dirty="0" smtClean="0"/>
              <a:t> </a:t>
            </a:r>
            <a:r>
              <a:rPr lang="en-US" dirty="0" err="1" smtClean="0"/>
              <a:t>değeridir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Doğrudan</a:t>
            </a:r>
            <a:r>
              <a:rPr lang="en-US" dirty="0" smtClean="0"/>
              <a:t> kotasyon-1birim </a:t>
            </a:r>
            <a:r>
              <a:rPr lang="en-US" dirty="0" err="1" smtClean="0"/>
              <a:t>yabancı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ne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yerli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alınır</a:t>
            </a:r>
            <a:r>
              <a:rPr lang="en-US" dirty="0" smtClean="0"/>
              <a:t>? 1usd =7 TL</a:t>
            </a:r>
          </a:p>
          <a:p>
            <a:pPr lvl="2"/>
            <a:r>
              <a:rPr lang="en-US" dirty="0" err="1" smtClean="0"/>
              <a:t>Dolaylı</a:t>
            </a:r>
            <a:r>
              <a:rPr lang="en-US" dirty="0" smtClean="0"/>
              <a:t> </a:t>
            </a:r>
            <a:r>
              <a:rPr lang="en-US" dirty="0" err="1" smtClean="0"/>
              <a:t>kotasyon</a:t>
            </a:r>
            <a:r>
              <a:rPr lang="en-US" dirty="0" smtClean="0"/>
              <a:t> 1TL=1/7 USD</a:t>
            </a:r>
          </a:p>
          <a:p>
            <a:pPr lvl="2"/>
            <a:r>
              <a:rPr lang="en-US" dirty="0" err="1" smtClean="0"/>
              <a:t>Çapraz</a:t>
            </a:r>
            <a:r>
              <a:rPr lang="en-US" dirty="0" smtClean="0"/>
              <a:t> </a:t>
            </a:r>
            <a:r>
              <a:rPr lang="en-US" dirty="0" err="1" smtClean="0"/>
              <a:t>döviz</a:t>
            </a:r>
            <a:r>
              <a:rPr lang="en-US" dirty="0" smtClean="0"/>
              <a:t> kuru-18TL/1 dinar=1 </a:t>
            </a:r>
            <a:r>
              <a:rPr lang="en-US" dirty="0" err="1" smtClean="0"/>
              <a:t>dolar</a:t>
            </a:r>
            <a:r>
              <a:rPr lang="en-US" dirty="0" smtClean="0"/>
              <a:t>/6 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1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Reel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31474"/>
            <a:ext cx="7345363" cy="4234047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RER (real exchange rate)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ülke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fiyat</a:t>
            </a:r>
            <a:r>
              <a:rPr lang="en-US" dirty="0" smtClean="0"/>
              <a:t> </a:t>
            </a:r>
            <a:r>
              <a:rPr lang="en-US" dirty="0" err="1" smtClean="0"/>
              <a:t>düzeyi</a:t>
            </a:r>
            <a:r>
              <a:rPr lang="en-US" dirty="0" smtClean="0"/>
              <a:t> </a:t>
            </a:r>
            <a:r>
              <a:rPr lang="en-US" dirty="0" err="1" smtClean="0"/>
              <a:t>farkı</a:t>
            </a:r>
            <a:r>
              <a:rPr lang="en-US" dirty="0" smtClean="0"/>
              <a:t> </a:t>
            </a:r>
            <a:r>
              <a:rPr lang="en-US" dirty="0" err="1" smtClean="0"/>
              <a:t>dikkate</a:t>
            </a:r>
            <a:r>
              <a:rPr lang="en-US" dirty="0" smtClean="0"/>
              <a:t> </a:t>
            </a:r>
            <a:r>
              <a:rPr lang="en-US" dirty="0" err="1" smtClean="0"/>
              <a:t>alınarak</a:t>
            </a:r>
            <a:r>
              <a:rPr lang="en-US" dirty="0" smtClean="0"/>
              <a:t> </a:t>
            </a:r>
            <a:r>
              <a:rPr lang="en-US" dirty="0" err="1" smtClean="0"/>
              <a:t>hesaplanan</a:t>
            </a:r>
            <a:r>
              <a:rPr lang="en-US" dirty="0" smtClean="0"/>
              <a:t>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kurudur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ülke</a:t>
            </a:r>
            <a:r>
              <a:rPr lang="en-US" dirty="0" smtClean="0"/>
              <a:t>, </a:t>
            </a:r>
            <a:r>
              <a:rPr lang="en-US" dirty="0" err="1"/>
              <a:t>b</a:t>
            </a:r>
            <a:r>
              <a:rPr lang="en-US" dirty="0" err="1" smtClean="0"/>
              <a:t>irim</a:t>
            </a:r>
            <a:r>
              <a:rPr lang="en-US" dirty="0" smtClean="0"/>
              <a:t> mal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hizmet</a:t>
            </a:r>
            <a:r>
              <a:rPr lang="en-US" dirty="0" smtClean="0"/>
              <a:t> </a:t>
            </a:r>
            <a:r>
              <a:rPr lang="en-US" dirty="0" err="1" smtClean="0"/>
              <a:t>karşılığında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ülkeden</a:t>
            </a:r>
            <a:r>
              <a:rPr lang="en-US" dirty="0" smtClean="0"/>
              <a:t> </a:t>
            </a:r>
            <a:r>
              <a:rPr lang="en-US" dirty="0" err="1" smtClean="0"/>
              <a:t>kaç</a:t>
            </a:r>
            <a:r>
              <a:rPr lang="en-US" dirty="0" smtClean="0"/>
              <a:t> </a:t>
            </a:r>
            <a:r>
              <a:rPr lang="en-US" dirty="0" err="1" smtClean="0"/>
              <a:t>birim</a:t>
            </a:r>
            <a:r>
              <a:rPr lang="en-US" dirty="0" smtClean="0"/>
              <a:t> mal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hizmet</a:t>
            </a:r>
            <a:r>
              <a:rPr lang="en-US" dirty="0" smtClean="0"/>
              <a:t> </a:t>
            </a:r>
            <a:r>
              <a:rPr lang="en-US" dirty="0" err="1" smtClean="0"/>
              <a:t>alabilir</a:t>
            </a:r>
            <a:r>
              <a:rPr lang="en-US" dirty="0" smtClean="0"/>
              <a:t>..</a:t>
            </a:r>
          </a:p>
          <a:p>
            <a:r>
              <a:rPr lang="en-US" dirty="0" smtClean="0"/>
              <a:t>RER=E (P*/P)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2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RER </a:t>
            </a:r>
            <a:r>
              <a:rPr lang="en-US" dirty="0" err="1" smtClean="0"/>
              <a:t>örnek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11684"/>
            <a:ext cx="7345363" cy="4153837"/>
          </a:xfrm>
        </p:spPr>
        <p:txBody>
          <a:bodyPr/>
          <a:lstStyle/>
          <a:p>
            <a:r>
              <a:rPr lang="en-US" dirty="0" smtClean="0"/>
              <a:t>E=6</a:t>
            </a:r>
          </a:p>
          <a:p>
            <a:r>
              <a:rPr lang="en-US" dirty="0" smtClean="0"/>
              <a:t>P=360	P</a:t>
            </a:r>
            <a:r>
              <a:rPr lang="en-US" baseline="30000" dirty="0" smtClean="0"/>
              <a:t>*</a:t>
            </a:r>
            <a:r>
              <a:rPr lang="en-US" dirty="0" smtClean="0"/>
              <a:t>=60		RER=6.60/360=1</a:t>
            </a:r>
          </a:p>
          <a:p>
            <a:endParaRPr lang="en-US" dirty="0"/>
          </a:p>
          <a:p>
            <a:r>
              <a:rPr lang="en-US" dirty="0" err="1" smtClean="0"/>
              <a:t>ABD’deki</a:t>
            </a:r>
            <a:r>
              <a:rPr lang="en-US" dirty="0" smtClean="0"/>
              <a:t> 1 </a:t>
            </a:r>
            <a:r>
              <a:rPr lang="en-US" dirty="0" err="1" smtClean="0"/>
              <a:t>birim</a:t>
            </a:r>
            <a:r>
              <a:rPr lang="en-US" dirty="0" smtClean="0"/>
              <a:t> mal </a:t>
            </a:r>
            <a:r>
              <a:rPr lang="en-US" dirty="0" err="1" smtClean="0"/>
              <a:t>TR’deki</a:t>
            </a:r>
            <a:r>
              <a:rPr lang="en-US" dirty="0" smtClean="0"/>
              <a:t> 1 </a:t>
            </a:r>
            <a:r>
              <a:rPr lang="en-US" dirty="0" err="1" smtClean="0"/>
              <a:t>birim</a:t>
            </a:r>
            <a:r>
              <a:rPr lang="en-US" dirty="0" smtClean="0"/>
              <a:t> mala </a:t>
            </a:r>
            <a:r>
              <a:rPr lang="en-US" dirty="0" err="1" smtClean="0"/>
              <a:t>kariılık</a:t>
            </a:r>
            <a:r>
              <a:rPr lang="en-US" dirty="0" smtClean="0"/>
              <a:t> </a:t>
            </a:r>
            <a:r>
              <a:rPr lang="en-US" dirty="0" err="1" smtClean="0"/>
              <a:t>gelir</a:t>
            </a:r>
            <a:r>
              <a:rPr lang="en-US" dirty="0" smtClean="0"/>
              <a:t>.</a:t>
            </a:r>
          </a:p>
          <a:p>
            <a:r>
              <a:rPr lang="en-US" dirty="0"/>
              <a:t>RER </a:t>
            </a:r>
            <a:r>
              <a:rPr lang="en-US" dirty="0" err="1"/>
              <a:t>artarsa</a:t>
            </a:r>
            <a:r>
              <a:rPr lang="en-US" dirty="0"/>
              <a:t>, </a:t>
            </a:r>
            <a:r>
              <a:rPr lang="en-US" dirty="0" err="1"/>
              <a:t>yerli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değer</a:t>
            </a:r>
            <a:r>
              <a:rPr lang="en-US" dirty="0"/>
              <a:t> </a:t>
            </a:r>
            <a:r>
              <a:rPr lang="en-US" dirty="0" err="1"/>
              <a:t>kaybeder</a:t>
            </a:r>
            <a:endParaRPr lang="en-US" dirty="0"/>
          </a:p>
          <a:p>
            <a:r>
              <a:rPr lang="en-US" dirty="0"/>
              <a:t>RER </a:t>
            </a:r>
            <a:r>
              <a:rPr lang="en-US" dirty="0" err="1"/>
              <a:t>azalırsa</a:t>
            </a:r>
            <a:r>
              <a:rPr lang="en-US" dirty="0"/>
              <a:t>, </a:t>
            </a:r>
            <a:r>
              <a:rPr lang="en-US" dirty="0" err="1"/>
              <a:t>yerli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değer</a:t>
            </a:r>
            <a:r>
              <a:rPr lang="en-US" dirty="0"/>
              <a:t> </a:t>
            </a:r>
            <a:r>
              <a:rPr lang="en-US" dirty="0" err="1"/>
              <a:t>kazanır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8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584008"/>
            <a:ext cx="7345363" cy="4481513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Nominal </a:t>
            </a:r>
            <a:r>
              <a:rPr lang="en-US" dirty="0" err="1" smtClean="0">
                <a:solidFill>
                  <a:srgbClr val="FF0000"/>
                </a:solidFill>
              </a:rPr>
              <a:t>efektif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döviz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kuru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ülke</a:t>
            </a:r>
            <a:r>
              <a:rPr lang="en-US" dirty="0" smtClean="0"/>
              <a:t> </a:t>
            </a:r>
            <a:r>
              <a:rPr lang="en-US" dirty="0" err="1" smtClean="0"/>
              <a:t>parasının</a:t>
            </a:r>
            <a:r>
              <a:rPr lang="en-US" dirty="0" smtClean="0"/>
              <a:t> o </a:t>
            </a:r>
            <a:r>
              <a:rPr lang="en-US" dirty="0" err="1" smtClean="0"/>
              <a:t>ülkenin</a:t>
            </a:r>
            <a:r>
              <a:rPr lang="en-US" dirty="0" smtClean="0"/>
              <a:t>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ticaretinde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payı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ülkelerin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birimlerinden</a:t>
            </a:r>
            <a:r>
              <a:rPr lang="en-US" dirty="0" smtClean="0"/>
              <a:t> </a:t>
            </a:r>
            <a:r>
              <a:rPr lang="en-US" dirty="0" err="1" smtClean="0"/>
              <a:t>oluşan</a:t>
            </a:r>
            <a:r>
              <a:rPr lang="en-US" dirty="0" smtClean="0"/>
              <a:t> </a:t>
            </a:r>
            <a:r>
              <a:rPr lang="en-US" dirty="0" err="1" smtClean="0"/>
              <a:t>sepete</a:t>
            </a:r>
            <a:r>
              <a:rPr lang="en-US" dirty="0" smtClean="0"/>
              <a:t> </a:t>
            </a:r>
            <a:r>
              <a:rPr lang="en-US" dirty="0" err="1" smtClean="0"/>
              <a:t>denir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Reel </a:t>
            </a:r>
            <a:r>
              <a:rPr lang="en-US" dirty="0" err="1">
                <a:solidFill>
                  <a:srgbClr val="008000"/>
                </a:solidFill>
              </a:rPr>
              <a:t>efektif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döviz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kuru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err="1" smtClean="0"/>
              <a:t>ülkeler</a:t>
            </a:r>
            <a:r>
              <a:rPr lang="en-US" dirty="0" smtClean="0"/>
              <a:t> </a:t>
            </a:r>
            <a:r>
              <a:rPr lang="en-US" dirty="0" err="1" smtClean="0"/>
              <a:t>arası</a:t>
            </a:r>
            <a:r>
              <a:rPr lang="en-US" dirty="0" smtClean="0"/>
              <a:t> </a:t>
            </a:r>
            <a:r>
              <a:rPr lang="en-US" dirty="0" err="1" smtClean="0"/>
              <a:t>göreceli</a:t>
            </a:r>
            <a:r>
              <a:rPr lang="en-US" dirty="0" smtClean="0"/>
              <a:t> </a:t>
            </a:r>
            <a:r>
              <a:rPr lang="en-US" dirty="0" err="1" smtClean="0"/>
              <a:t>fiyat</a:t>
            </a:r>
            <a:r>
              <a:rPr lang="en-US" dirty="0" smtClean="0"/>
              <a:t> </a:t>
            </a:r>
            <a:r>
              <a:rPr lang="en-US" dirty="0" err="1" smtClean="0"/>
              <a:t>değişiklikleri</a:t>
            </a:r>
            <a:r>
              <a:rPr lang="en-US" dirty="0" smtClean="0"/>
              <a:t> </a:t>
            </a:r>
            <a:r>
              <a:rPr lang="en-US" dirty="0" err="1" smtClean="0"/>
              <a:t>dikkate</a:t>
            </a:r>
            <a:r>
              <a:rPr lang="en-US" dirty="0" smtClean="0"/>
              <a:t> </a:t>
            </a:r>
            <a:r>
              <a:rPr lang="en-US" dirty="0" err="1" smtClean="0"/>
              <a:t>alınarak</a:t>
            </a:r>
            <a:r>
              <a:rPr lang="en-US" dirty="0" smtClean="0"/>
              <a:t> </a:t>
            </a:r>
            <a:r>
              <a:rPr lang="en-US" dirty="0" err="1" smtClean="0"/>
              <a:t>hesaplanan</a:t>
            </a:r>
            <a:r>
              <a:rPr lang="en-US" dirty="0" smtClean="0"/>
              <a:t>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kurudur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38 </a:t>
            </a:r>
            <a:r>
              <a:rPr lang="en-US" dirty="0" err="1" smtClean="0">
                <a:solidFill>
                  <a:srgbClr val="008000"/>
                </a:solidFill>
              </a:rPr>
              <a:t>ülkeden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oluşan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döviz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sepeti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3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8" y="244158"/>
            <a:ext cx="8047789" cy="13398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Kurlarının</a:t>
            </a:r>
            <a:r>
              <a:rPr lang="en-US" dirty="0"/>
              <a:t> </a:t>
            </a:r>
            <a:r>
              <a:rPr lang="en-US" dirty="0" err="1" smtClean="0"/>
              <a:t>Ekonomiye</a:t>
            </a:r>
            <a:r>
              <a:rPr lang="en-US" dirty="0"/>
              <a:t> </a:t>
            </a:r>
            <a:r>
              <a:rPr lang="en-US" dirty="0" err="1" smtClean="0"/>
              <a:t>Etkileri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Reel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ticaret</a:t>
            </a:r>
            <a:endParaRPr lang="en-US" dirty="0" smtClean="0"/>
          </a:p>
          <a:p>
            <a:pPr lvl="2"/>
            <a:r>
              <a:rPr lang="tr-TR" dirty="0" smtClean="0"/>
              <a:t>Y</a:t>
            </a:r>
            <a:r>
              <a:rPr lang="en-US" dirty="0" err="1" smtClean="0"/>
              <a:t>erli</a:t>
            </a:r>
            <a:r>
              <a:rPr lang="en-US" dirty="0" smtClean="0"/>
              <a:t> </a:t>
            </a:r>
            <a:r>
              <a:rPr lang="en-US" dirty="0" err="1" smtClean="0"/>
              <a:t>paranın</a:t>
            </a:r>
            <a:r>
              <a:rPr lang="en-US" dirty="0" smtClean="0"/>
              <a:t> </a:t>
            </a:r>
            <a:r>
              <a:rPr lang="en-US" dirty="0" err="1" smtClean="0"/>
              <a:t>alım</a:t>
            </a:r>
            <a:r>
              <a:rPr lang="en-US" dirty="0" smtClean="0"/>
              <a:t> </a:t>
            </a:r>
            <a:r>
              <a:rPr lang="en-US" dirty="0" err="1" smtClean="0"/>
              <a:t>gücünde</a:t>
            </a:r>
            <a:r>
              <a:rPr lang="en-US" dirty="0" smtClean="0"/>
              <a:t> </a:t>
            </a:r>
            <a:r>
              <a:rPr lang="en-US" dirty="0" err="1" smtClean="0"/>
              <a:t>değişme</a:t>
            </a:r>
            <a:endParaRPr lang="en-US" dirty="0" smtClean="0"/>
          </a:p>
          <a:p>
            <a:r>
              <a:rPr lang="en-US" dirty="0" smtClean="0"/>
              <a:t>Reel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reel </a:t>
            </a:r>
            <a:r>
              <a:rPr lang="en-US" dirty="0" err="1" smtClean="0"/>
              <a:t>gelir</a:t>
            </a:r>
            <a:endParaRPr lang="en-US" dirty="0" smtClean="0"/>
          </a:p>
          <a:p>
            <a:pPr lvl="2"/>
            <a:r>
              <a:rPr lang="en-US" dirty="0" smtClean="0"/>
              <a:t>NX </a:t>
            </a:r>
            <a:r>
              <a:rPr lang="en-US" dirty="0" err="1" smtClean="0"/>
              <a:t>artışı</a:t>
            </a:r>
            <a:r>
              <a:rPr lang="en-US" dirty="0" smtClean="0"/>
              <a:t>, GSYİH da </a:t>
            </a:r>
            <a:r>
              <a:rPr lang="en-US" dirty="0" err="1" smtClean="0"/>
              <a:t>artırır</a:t>
            </a:r>
            <a:endParaRPr lang="en-US" dirty="0" smtClean="0"/>
          </a:p>
          <a:p>
            <a:r>
              <a:rPr lang="en-US" dirty="0" smtClean="0"/>
              <a:t>Reel </a:t>
            </a:r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kuru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enflasyon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Tüketici</a:t>
            </a:r>
            <a:r>
              <a:rPr lang="en-US" dirty="0" smtClean="0"/>
              <a:t> </a:t>
            </a:r>
            <a:r>
              <a:rPr lang="en-US" dirty="0" err="1" smtClean="0"/>
              <a:t>ürün</a:t>
            </a:r>
            <a:r>
              <a:rPr lang="en-US" dirty="0" smtClean="0"/>
              <a:t> </a:t>
            </a:r>
            <a:r>
              <a:rPr lang="en-US" dirty="0" err="1" smtClean="0"/>
              <a:t>sepetindeki</a:t>
            </a:r>
            <a:r>
              <a:rPr lang="en-US" dirty="0" smtClean="0"/>
              <a:t> </a:t>
            </a:r>
            <a:r>
              <a:rPr lang="en-US" dirty="0" err="1" smtClean="0"/>
              <a:t>ithal</a:t>
            </a:r>
            <a:r>
              <a:rPr lang="en-US" dirty="0" smtClean="0"/>
              <a:t> </a:t>
            </a:r>
            <a:r>
              <a:rPr lang="en-US" dirty="0" err="1" smtClean="0"/>
              <a:t>mallar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0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Döviz</a:t>
            </a:r>
            <a:r>
              <a:rPr lang="en-US" dirty="0" smtClean="0"/>
              <a:t> </a:t>
            </a:r>
            <a:r>
              <a:rPr lang="en-US" dirty="0" err="1" smtClean="0"/>
              <a:t>Talebi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2879" r="-19050"/>
          <a:stretch/>
        </p:blipFill>
        <p:spPr>
          <a:xfrm>
            <a:off x="-294104" y="1584008"/>
            <a:ext cx="8539580" cy="4481513"/>
          </a:xfrm>
        </p:spPr>
      </p:pic>
    </p:spTree>
    <p:extLst>
      <p:ext uri="{BB962C8B-B14F-4D97-AF65-F5344CB8AC3E}">
        <p14:creationId xmlns:p14="http://schemas.microsoft.com/office/powerpoint/2010/main" val="1386760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1210</TotalTime>
  <Words>484</Words>
  <Application>Microsoft Macintosh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Capital</vt:lpstr>
      <vt:lpstr>Döviz Kurları</vt:lpstr>
      <vt:lpstr>Döviz kuru</vt:lpstr>
      <vt:lpstr>Döviz Piyasası (foreign exchange market)</vt:lpstr>
      <vt:lpstr>Nominal Döviz Kuru</vt:lpstr>
      <vt:lpstr>Reel Döviz Kuru</vt:lpstr>
      <vt:lpstr>RER örnek</vt:lpstr>
      <vt:lpstr>Efektif Döviz Kuru</vt:lpstr>
      <vt:lpstr>Döviz Kurlarının Ekonomiye Etkileri</vt:lpstr>
      <vt:lpstr>Döviz Talebi</vt:lpstr>
      <vt:lpstr> Döviz Talebi </vt:lpstr>
      <vt:lpstr> Döviz Talebini Belirleyen Etmenler</vt:lpstr>
      <vt:lpstr>Döviz Arzı</vt:lpstr>
      <vt:lpstr>Döviz Arzı</vt:lpstr>
      <vt:lpstr>Döviz Arzını Belirleyen Etmenler </vt:lpstr>
      <vt:lpstr>Döviz Piyasası Dengesi</vt:lpstr>
      <vt:lpstr>Denge</vt:lpstr>
      <vt:lpstr>Denge nasıl oluşur?</vt:lpstr>
      <vt:lpstr>Uzun Dönemde Döviz Kurları</vt:lpstr>
      <vt:lpstr>Döviz Kuru Rejimleri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Döviz Kurları</dc:title>
  <dc:creator>ceran o</dc:creator>
  <cp:lastModifiedBy>ceran o</cp:lastModifiedBy>
  <cp:revision>20</cp:revision>
  <dcterms:created xsi:type="dcterms:W3CDTF">2020-05-04T16:02:24Z</dcterms:created>
  <dcterms:modified xsi:type="dcterms:W3CDTF">2020-05-07T08:04:33Z</dcterms:modified>
</cp:coreProperties>
</file>