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69C644FE-E36F-4A05-AE28-CC5CFD514509}"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92DC4C9-A525-44C6-A20C-B0744ED5E00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9C644FE-E36F-4A05-AE28-CC5CFD514509}"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92DC4C9-A525-44C6-A20C-B0744ED5E00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9C644FE-E36F-4A05-AE28-CC5CFD514509}"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92DC4C9-A525-44C6-A20C-B0744ED5E00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9C644FE-E36F-4A05-AE28-CC5CFD514509}"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92DC4C9-A525-44C6-A20C-B0744ED5E00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C644FE-E36F-4A05-AE28-CC5CFD514509}"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92DC4C9-A525-44C6-A20C-B0744ED5E00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69C644FE-E36F-4A05-AE28-CC5CFD514509}"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92DC4C9-A525-44C6-A20C-B0744ED5E00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9C644FE-E36F-4A05-AE28-CC5CFD514509}" type="datetimeFigureOut">
              <a:rPr lang="tr-TR" smtClean="0"/>
              <a:t>07.05.2020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92DC4C9-A525-44C6-A20C-B0744ED5E00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69C644FE-E36F-4A05-AE28-CC5CFD514509}" type="datetimeFigureOut">
              <a:rPr lang="tr-TR" smtClean="0"/>
              <a:t>07.05.2020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92DC4C9-A525-44C6-A20C-B0744ED5E00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C644FE-E36F-4A05-AE28-CC5CFD514509}" type="datetimeFigureOut">
              <a:rPr lang="tr-TR" smtClean="0"/>
              <a:t>07.05.2020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92DC4C9-A525-44C6-A20C-B0744ED5E00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C644FE-E36F-4A05-AE28-CC5CFD514509}"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92DC4C9-A525-44C6-A20C-B0744ED5E00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C644FE-E36F-4A05-AE28-CC5CFD514509}"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92DC4C9-A525-44C6-A20C-B0744ED5E00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C644FE-E36F-4A05-AE28-CC5CFD514509}" type="datetimeFigureOut">
              <a:rPr lang="tr-TR" smtClean="0"/>
              <a:t>07.05.2020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2DC4C9-A525-44C6-A20C-B0744ED5E00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ÇALIŞMA EKONOMİSİ</a:t>
            </a:r>
            <a:endParaRPr lang="tr-TR" dirty="0"/>
          </a:p>
        </p:txBody>
      </p:sp>
      <p:sp>
        <p:nvSpPr>
          <p:cNvPr id="3" name="Subtitle 2"/>
          <p:cNvSpPr>
            <a:spLocks noGrp="1"/>
          </p:cNvSpPr>
          <p:nvPr>
            <p:ph type="subTitle" idx="1"/>
          </p:nvPr>
        </p:nvSpPr>
        <p:spPr/>
        <p:txBody>
          <a:bodyPr/>
          <a:lstStyle/>
          <a:p>
            <a:r>
              <a:rPr lang="tr-TR" dirty="0" smtClean="0"/>
              <a:t>10. HAFTA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TOPLU PAZARLIK</a:t>
            </a:r>
            <a:endParaRPr lang="tr-TR" dirty="0"/>
          </a:p>
        </p:txBody>
      </p:sp>
      <p:sp>
        <p:nvSpPr>
          <p:cNvPr id="3" name="Content Placeholder 2"/>
          <p:cNvSpPr>
            <a:spLocks noGrp="1"/>
          </p:cNvSpPr>
          <p:nvPr>
            <p:ph idx="1"/>
          </p:nvPr>
        </p:nvSpPr>
        <p:spPr/>
        <p:txBody>
          <a:bodyPr/>
          <a:lstStyle/>
          <a:p>
            <a:r>
              <a:rPr lang="tr-TR" dirty="0" smtClean="0"/>
              <a:t>Ancak esas olarak toplu pazarlık, tarafların tespiti, taleplerin tespiti, toplu müzakere, toplu iş sözleşmesinin tanzimi ve imzası, toplu iş sözleşmesinin uygulanması ve toplu iş sözleşmesinin uygulanmasında çıkan uyuşmazlıkların çözümünü içeren bir süreci ifade etmek için kullanılmaktadır (Zaim, 1997, s.315)</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TOPLU PAZARLIK</a:t>
            </a:r>
            <a:endParaRPr lang="tr-TR" dirty="0"/>
          </a:p>
        </p:txBody>
      </p:sp>
      <p:sp>
        <p:nvSpPr>
          <p:cNvPr id="3" name="Content Placeholder 2"/>
          <p:cNvSpPr>
            <a:spLocks noGrp="1"/>
          </p:cNvSpPr>
          <p:nvPr>
            <p:ph idx="1"/>
          </p:nvPr>
        </p:nvSpPr>
        <p:spPr/>
        <p:txBody>
          <a:bodyPr/>
          <a:lstStyle/>
          <a:p>
            <a:r>
              <a:rPr lang="tr-TR" dirty="0" smtClean="0"/>
              <a:t>Kolektif sendikal özgürlüklerden biri olan toplu pazarlık bu açıdan, taraflar arasında yürütülen doğrudan veya dolaylı olarak çalışanları ilgilendiren endüstri ilişkileri ve istihdamla ilgili ikili ve üçlü müzakereleri, barışçı çözüm yollarını ve toplu mücadele aracı olan grev ve lokavt safhalarını da içermektedir(GÖRMÜŞ, 2012).</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TOPLU PAZARLIK</a:t>
            </a:r>
            <a:endParaRPr lang="tr-TR" dirty="0"/>
          </a:p>
        </p:txBody>
      </p:sp>
      <p:sp>
        <p:nvSpPr>
          <p:cNvPr id="3" name="Content Placeholder 2"/>
          <p:cNvSpPr>
            <a:spLocks noGrp="1"/>
          </p:cNvSpPr>
          <p:nvPr>
            <p:ph idx="1"/>
          </p:nvPr>
        </p:nvSpPr>
        <p:spPr/>
        <p:txBody>
          <a:bodyPr>
            <a:normAutofit fontScale="92500"/>
          </a:bodyPr>
          <a:lstStyle/>
          <a:p>
            <a:r>
              <a:rPr lang="tr-TR" dirty="0" smtClean="0"/>
              <a:t>Toplu iş sözleşmesinin bir akit olmasının yanı sıra, toplumsal hayatta ekonomik ve sosyal olarak da önemli bir yeri vardır. </a:t>
            </a:r>
          </a:p>
          <a:p>
            <a:r>
              <a:rPr lang="tr-TR" dirty="0" smtClean="0"/>
              <a:t>Her şeyden önce toplu iş sözleşmesi, çalışanların pazarlık gücünü artırmak için kurulmuş ekonomik bir alt sistemdir. Bu açıdan, toplu iş sözleşmesi işletme gelirinin sosyal taraflar arasında paylaşılmasını sağlamaktadır (Zaim, 1997, s.317 den aktaran GÖRMÜŞ, 2012).</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TOPLU PAZARLIK</a:t>
            </a:r>
            <a:endParaRPr lang="tr-TR" dirty="0"/>
          </a:p>
        </p:txBody>
      </p:sp>
      <p:sp>
        <p:nvSpPr>
          <p:cNvPr id="3" name="Content Placeholder 2"/>
          <p:cNvSpPr>
            <a:spLocks noGrp="1"/>
          </p:cNvSpPr>
          <p:nvPr>
            <p:ph idx="1"/>
          </p:nvPr>
        </p:nvSpPr>
        <p:spPr/>
        <p:txBody>
          <a:bodyPr>
            <a:normAutofit/>
          </a:bodyPr>
          <a:lstStyle/>
          <a:p>
            <a:r>
              <a:rPr lang="tr-TR" dirty="0" smtClean="0"/>
              <a:t>Toplu pazarlığın düzeyi, endüstri ilişkilerinin bir sistem olarak ortaya çıkmasının temel belirleyicilerinden birisidir. Esas itibariyle, toplu pazarlığın merkezi ya da adem-i merkezi olması ekonomik sistem içersinde endüstri ilişkilerinin boyutunu ve ağırlığını ortaya koymaktadır.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Bu durum çalışanların ve örgütlerinin ekonomik sistem içersindeki belirleyiciliklerini ve pazarlık güçlerini yakından ilgilendirmektedir. Yani, toplu pazarlığın düzeyi merkezileştikçe çalışanların ve işçi sendikalarının pazarlık güçleri artmakta, pazarlığın düzeyi adem-i merkeziye kaydıkça da çalışanların ve işçi sendikalarının pazarlık güçleri zayıflamaktadır(GÖRMÜŞ, 2012).</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normAutofit fontScale="92500" lnSpcReduction="20000"/>
          </a:bodyPr>
          <a:lstStyle/>
          <a:p>
            <a:pPr algn="just"/>
            <a:r>
              <a:rPr lang="tr-TR" dirty="0" smtClean="0"/>
              <a:t>İşyeri veya işletme düzeyindeki toplu pazarlıklar adem-i merkezi yapıda olup, daha çok işverenlerin örgütlenmediği ve bireysel özelliklerin ağırlıkta olduğu ABD, Japonya, Kanada, Avustralya, İngiltere, İrlanda ve Yeni Zelanda gibi ülkelerde karşımıza çıkmaktadır. </a:t>
            </a:r>
          </a:p>
          <a:p>
            <a:pPr algn="just"/>
            <a:r>
              <a:rPr lang="tr-TR" dirty="0" smtClean="0"/>
              <a:t>İşyeri veya işletme düzeyindeki toplu pazarlıklarda taraflar birbirlerini daha iyi tanıdıkları için pazarlık politikalarını daha sağlam temellere dayandırabilir ve rasyonel taleplerde bulunabilirler(GÖRMÜŞ, 2012).</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TOPLU PAZARLIK</a:t>
            </a:r>
            <a:endParaRPr lang="tr-TR" dirty="0"/>
          </a:p>
        </p:txBody>
      </p:sp>
      <p:sp>
        <p:nvSpPr>
          <p:cNvPr id="3" name="Content Placeholder 2"/>
          <p:cNvSpPr>
            <a:spLocks noGrp="1"/>
          </p:cNvSpPr>
          <p:nvPr>
            <p:ph idx="1"/>
          </p:nvPr>
        </p:nvSpPr>
        <p:spPr/>
        <p:txBody>
          <a:bodyPr>
            <a:normAutofit/>
          </a:bodyPr>
          <a:lstStyle/>
          <a:p>
            <a:r>
              <a:rPr lang="tr-TR" dirty="0" smtClean="0"/>
              <a:t>İşkolu düzeyindeki pazarlıklar merkezi düzeyde olup, işkolu esasına dayalı sendikaların var olduğu ülkelerde yaygın olarak uygulanmaktadır.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TOPLU PAZARLIK</a:t>
            </a:r>
            <a:endParaRPr lang="tr-TR" dirty="0"/>
          </a:p>
        </p:txBody>
      </p:sp>
      <p:sp>
        <p:nvSpPr>
          <p:cNvPr id="3" name="Content Placeholder 2"/>
          <p:cNvSpPr>
            <a:spLocks noGrp="1"/>
          </p:cNvSpPr>
          <p:nvPr>
            <p:ph idx="1"/>
          </p:nvPr>
        </p:nvSpPr>
        <p:spPr/>
        <p:txBody>
          <a:bodyPr>
            <a:normAutofit fontScale="92500"/>
          </a:bodyPr>
          <a:lstStyle/>
          <a:p>
            <a:r>
              <a:rPr lang="tr-TR" dirty="0" smtClean="0"/>
              <a:t>Almanya, Danimarka, Avusturya ve Fransa’da işkolu sözleşmeleri yerel, bölgesel ve ulusal düzeyde gerçekleştirilmektedir. </a:t>
            </a:r>
          </a:p>
          <a:p>
            <a:r>
              <a:rPr lang="tr-TR" dirty="0" smtClean="0"/>
              <a:t>Belçika’da bölgesel ve işkolu düzeyinde bir sektör ya da işkolundaki Ulusal Birlik Komitesi tarafından yapılan toplu pazarlıklarda ücret oranları, iş bölümleri, genel istihdam koşulları ve eğitim programları müzakere edilmektedir (Vettori, 2005, p.127 den aktaran GÖRMÜŞ, 2012).</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399</Words>
  <Application>Microsoft Office PowerPoint</Application>
  <PresentationFormat>On-screen Show (4:3)</PresentationFormat>
  <Paragraphs>19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ÇALIŞMA EKONOMİSİ</vt:lpstr>
      <vt:lpstr>TOPLU PAZARLIK</vt:lpstr>
      <vt:lpstr>TOPLU PAZARLIK</vt:lpstr>
      <vt:lpstr>TOPLU PAZARLIK</vt:lpstr>
      <vt:lpstr>TOPLU PAZARLIK</vt:lpstr>
      <vt:lpstr>Slide 6</vt:lpstr>
      <vt:lpstr>Slide 7</vt:lpstr>
      <vt:lpstr>TOPLU PAZARLIK</vt:lpstr>
      <vt:lpstr>TOPLU PAZARLIK</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ÇALIŞMA EKONOMİSİ</dc:title>
  <dc:creator>Tuğba&amp;Cihan</dc:creator>
  <cp:lastModifiedBy>Tuğba&amp;Cihan</cp:lastModifiedBy>
  <cp:revision>1</cp:revision>
  <dcterms:created xsi:type="dcterms:W3CDTF">2020-05-07T20:08:39Z</dcterms:created>
  <dcterms:modified xsi:type="dcterms:W3CDTF">2020-05-07T20:16:05Z</dcterms:modified>
</cp:coreProperties>
</file>