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309A-3D73-42C8-A709-96DC9FCE4FF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F1BA-A5E6-4021-B459-F6FE80D4F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039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309A-3D73-42C8-A709-96DC9FCE4FF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F1BA-A5E6-4021-B459-F6FE80D4F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2162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309A-3D73-42C8-A709-96DC9FCE4FF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F1BA-A5E6-4021-B459-F6FE80D4F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63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309A-3D73-42C8-A709-96DC9FCE4FF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F1BA-A5E6-4021-B459-F6FE80D4F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552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309A-3D73-42C8-A709-96DC9FCE4FF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F1BA-A5E6-4021-B459-F6FE80D4F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044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309A-3D73-42C8-A709-96DC9FCE4FF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F1BA-A5E6-4021-B459-F6FE80D4F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6934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309A-3D73-42C8-A709-96DC9FCE4FF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F1BA-A5E6-4021-B459-F6FE80D4F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62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309A-3D73-42C8-A709-96DC9FCE4FF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F1BA-A5E6-4021-B459-F6FE80D4F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3112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309A-3D73-42C8-A709-96DC9FCE4FF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F1BA-A5E6-4021-B459-F6FE80D4F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311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309A-3D73-42C8-A709-96DC9FCE4FF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F1BA-A5E6-4021-B459-F6FE80D4F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9792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309A-3D73-42C8-A709-96DC9FCE4FF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CF1BA-A5E6-4021-B459-F6FE80D4F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0542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F309A-3D73-42C8-A709-96DC9FCE4FF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CF1BA-A5E6-4021-B459-F6FE80D4F4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680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FE786-1B8F-48B8-9AD3-6F4CBA9D3A56}" type="slidenum">
              <a:rPr lang="tr-TR" altLang="tr-TR"/>
              <a:pPr/>
              <a:t>1</a:t>
            </a:fld>
            <a:endParaRPr lang="tr-TR" altLang="tr-TR"/>
          </a:p>
        </p:txBody>
      </p:sp>
      <p:sp>
        <p:nvSpPr>
          <p:cNvPr id="4311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/>
              <a:t>ETİK İKİLEM</a:t>
            </a:r>
            <a:br>
              <a:rPr lang="tr-TR" altLang="tr-TR" sz="3200"/>
            </a:br>
            <a:endParaRPr lang="tr-TR" altLang="tr-TR" sz="3200"/>
          </a:p>
        </p:txBody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Etik davranışların ve ilkeleri uygulanması sırasında, herhangi bir anlaşmazlığın olduğu durumlarda ortaya çıkarlar.</a:t>
            </a:r>
          </a:p>
          <a:p>
            <a:endParaRPr lang="tr-TR" altLang="tr-TR"/>
          </a:p>
          <a:p>
            <a:r>
              <a:rPr lang="tr-TR" altLang="tr-TR"/>
              <a:t>Belli bir doğru yada yanlış cevabın bulunmadığı veya birden çok doğru çözümün bulunabildiği durumlarda ortaya çıkarlar.</a:t>
            </a:r>
          </a:p>
        </p:txBody>
      </p:sp>
    </p:spTree>
    <p:extLst>
      <p:ext uri="{BB962C8B-B14F-4D97-AF65-F5344CB8AC3E}">
        <p14:creationId xmlns:p14="http://schemas.microsoft.com/office/powerpoint/2010/main" val="343619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744537"/>
          </a:xfrm>
        </p:spPr>
        <p:txBody>
          <a:bodyPr/>
          <a:lstStyle/>
          <a:p>
            <a:r>
              <a:rPr lang="tr-TR" altLang="tr-TR" sz="4000">
                <a:solidFill>
                  <a:srgbClr val="99FF33"/>
                </a:solidFill>
              </a:rPr>
              <a:t>KAYNAKLAR</a:t>
            </a:r>
            <a:r>
              <a:rPr lang="tr-TR" altLang="tr-TR" sz="4000"/>
              <a:t> 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6626" y="1989139"/>
            <a:ext cx="8461375" cy="4535487"/>
          </a:xfrm>
        </p:spPr>
        <p:txBody>
          <a:bodyPr/>
          <a:lstStyle/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Tıbbi Etik ve Meslek Tarihi, Recep Aktur, Erdem Aydın, Somgür Y.E., 2001, Ankara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Erdemir, A.,D., Tıp Tarihi ve Deontoloji Dersleri, Uludağ Üniversitesi Basımevi,1994, Bursa.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Şehsuvaroğlu, B.,N., Tıbbi Deontoloji, Yayına hazırlayan Arslan Terzioğlu, Genişletilmiş II.Baskı, İstanbul Tıp Fakültesi Vakfı, 1983, İstanbul.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Erdem Aydın; Tıp Etiğine Giriş, Pegem Yayıncılık, 2001,Ankara.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Pehlivan, İ., “Yönetsel Mesleki ve Örgütsel Etik”, Pegem Yayıncılık, 1998, Ankara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http://www.rpsgb.org.uk/pdfs/techregcoundecsumm.pdf </a:t>
            </a:r>
          </a:p>
        </p:txBody>
      </p:sp>
    </p:spTree>
    <p:extLst>
      <p:ext uri="{BB962C8B-B14F-4D97-AF65-F5344CB8AC3E}">
        <p14:creationId xmlns:p14="http://schemas.microsoft.com/office/powerpoint/2010/main" val="2151362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A7DC-C683-4B79-8473-641CF79C34BA}" type="slidenum">
              <a:rPr lang="tr-TR" altLang="tr-TR"/>
              <a:pPr/>
              <a:t>2</a:t>
            </a:fld>
            <a:endParaRPr lang="tr-TR" altLang="tr-TR"/>
          </a:p>
        </p:txBody>
      </p:sp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/>
              <a:t>ECZACILARIN SIKLIKLA KARŞILAŞTIĞI ETİK İKİLEMLER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tr-TR" altLang="tr-TR" sz="2000"/>
          </a:p>
          <a:p>
            <a:pPr>
              <a:lnSpc>
                <a:spcPct val="80000"/>
              </a:lnSpc>
            </a:pPr>
            <a:r>
              <a:rPr lang="tr-TR" altLang="tr-TR" sz="2000"/>
              <a:t>Doktor tarafından yazılmış, ancak zararlı olabilecek bir reçeteyi hazırlamak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Zararlı olmadığı halde yararlı da olmayacak bir ilacın bulunduğu reçeteyi hazırlamak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Hasta teşhis konusunda bilgilendirilmemişse, hastayı bu konuda bilgilendirmek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Bir doktorun ricası üzerine, hastadan bilgi gizlemek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Dini yada ahlaki inançlara ters düşen ilaçları bulundurmak yada bunları hazırlamak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Şüpheli yada başlangıç suistimali durumlarında alışkanlık yapıcı ilaçları vermek</a:t>
            </a:r>
          </a:p>
        </p:txBody>
      </p:sp>
    </p:spTree>
    <p:extLst>
      <p:ext uri="{BB962C8B-B14F-4D97-AF65-F5344CB8AC3E}">
        <p14:creationId xmlns:p14="http://schemas.microsoft.com/office/powerpoint/2010/main" val="165370743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>
                <a:solidFill>
                  <a:srgbClr val="66FF33"/>
                </a:solidFill>
              </a:rPr>
              <a:t>ETİK  İKİLEM</a:t>
            </a:r>
            <a:br>
              <a:rPr lang="tr-TR" altLang="tr-TR" sz="3600">
                <a:solidFill>
                  <a:srgbClr val="66FF33"/>
                </a:solidFill>
              </a:rPr>
            </a:br>
            <a:endParaRPr lang="tr-TR" altLang="tr-TR" sz="3600">
              <a:solidFill>
                <a:srgbClr val="66FF33"/>
              </a:solidFill>
            </a:endParaRP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66FF33"/>
              </a:buClr>
            </a:pPr>
            <a:r>
              <a:rPr lang="tr-TR" altLang="tr-TR" b="1"/>
              <a:t>Eczacıların temel sağlık hizmetlerinde ve ilaçla tedavide yer almaya başlamaları sonucunda uygulamadaki rolleri değişmeye başlamıştır. Bu nedenle karşı karşıya kaldıkları etik sorun ve ikilemlerin sayısında bir artış gözlenmektedir. </a:t>
            </a:r>
          </a:p>
        </p:txBody>
      </p:sp>
    </p:spTree>
    <p:extLst>
      <p:ext uri="{BB962C8B-B14F-4D97-AF65-F5344CB8AC3E}">
        <p14:creationId xmlns:p14="http://schemas.microsoft.com/office/powerpoint/2010/main" val="202221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0"/>
            <a:ext cx="8229600" cy="5976938"/>
          </a:xfrm>
        </p:spPr>
        <p:txBody>
          <a:bodyPr/>
          <a:lstStyle/>
          <a:p>
            <a:pPr>
              <a:buClr>
                <a:srgbClr val="66FF33"/>
              </a:buClr>
            </a:pPr>
            <a:r>
              <a:rPr lang="tr-TR" altLang="tr-TR" b="1"/>
              <a:t>Hastalıklar, hastalıkların tedavileri ve bu gibi konularda artan bilgi birikimleri, doktor ve eczacılar arasında sorunlara neden olabilmektedir. Doktor ile eczacı ve bunlarla hastaları arasında bilgi akışı sorunu yaşanmaktadır. </a:t>
            </a:r>
          </a:p>
        </p:txBody>
      </p:sp>
    </p:spTree>
    <p:extLst>
      <p:ext uri="{BB962C8B-B14F-4D97-AF65-F5344CB8AC3E}">
        <p14:creationId xmlns:p14="http://schemas.microsoft.com/office/powerpoint/2010/main" val="216265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765175"/>
            <a:ext cx="8229600" cy="5365750"/>
          </a:xfrm>
        </p:spPr>
        <p:txBody>
          <a:bodyPr/>
          <a:lstStyle/>
          <a:p>
            <a:pPr>
              <a:buClr>
                <a:srgbClr val="66FF33"/>
              </a:buClr>
            </a:pPr>
            <a:r>
              <a:rPr lang="tr-TR" altLang="tr-TR" b="1"/>
              <a:t>Etik davranışların ve ilkelerin uygulanması sırasında herhangi bir anlaşmazlığın olduğu durumlarda </a:t>
            </a:r>
            <a:r>
              <a:rPr lang="tr-TR" altLang="tr-TR" b="1">
                <a:solidFill>
                  <a:srgbClr val="00FFCC"/>
                </a:solidFill>
              </a:rPr>
              <a:t>Etik ikilemler</a:t>
            </a:r>
            <a:r>
              <a:rPr lang="tr-TR" altLang="tr-TR" b="1"/>
              <a:t> ortaya çıkmaktadır.</a:t>
            </a:r>
          </a:p>
          <a:p>
            <a:pPr>
              <a:buClr>
                <a:srgbClr val="66FF33"/>
              </a:buClr>
            </a:pPr>
            <a:r>
              <a:rPr lang="tr-TR" altLang="tr-TR" b="1"/>
              <a:t>Eczacı ile hasta arasındaki her karşılaşma etik sorun olabildiği halde, etik ikilem olmayabilir. </a:t>
            </a:r>
          </a:p>
        </p:txBody>
      </p:sp>
    </p:spTree>
    <p:extLst>
      <p:ext uri="{BB962C8B-B14F-4D97-AF65-F5344CB8AC3E}">
        <p14:creationId xmlns:p14="http://schemas.microsoft.com/office/powerpoint/2010/main" val="2153851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>
                <a:solidFill>
                  <a:srgbClr val="66FF33"/>
                </a:solidFill>
              </a:rPr>
              <a:t>ETİK  İKİLEM</a:t>
            </a:r>
            <a:br>
              <a:rPr lang="tr-TR" altLang="tr-TR" sz="3600">
                <a:solidFill>
                  <a:srgbClr val="66FF33"/>
                </a:solidFill>
              </a:rPr>
            </a:br>
            <a:endParaRPr lang="tr-TR" altLang="tr-TR" sz="3600">
              <a:solidFill>
                <a:srgbClr val="66FF33"/>
              </a:solidFill>
            </a:endParaRP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052513"/>
            <a:ext cx="8229600" cy="5078412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tr-TR" altLang="tr-TR" b="1"/>
          </a:p>
          <a:p>
            <a:pPr>
              <a:buClr>
                <a:srgbClr val="66FF33"/>
              </a:buClr>
            </a:pPr>
            <a:r>
              <a:rPr lang="tr-TR" altLang="tr-TR" b="1"/>
              <a:t>Belli bir doğru ya da yanlış cevabın bulunmadığı, </a:t>
            </a:r>
          </a:p>
          <a:p>
            <a:pPr>
              <a:buClr>
                <a:srgbClr val="66FF33"/>
              </a:buClr>
            </a:pPr>
            <a:r>
              <a:rPr lang="tr-TR" altLang="tr-TR" b="1"/>
              <a:t>Ya da birden çok doğru çözümün bulunabildiği durumların oluşturduğu, </a:t>
            </a:r>
          </a:p>
          <a:p>
            <a:pPr>
              <a:buClr>
                <a:srgbClr val="66FF33"/>
              </a:buClr>
            </a:pPr>
            <a:r>
              <a:rPr lang="tr-TR" altLang="tr-TR" b="1"/>
              <a:t>Ahlaki değerlerin çatıştığı durumlarda ortaya çıkmaktadır.</a:t>
            </a:r>
          </a:p>
        </p:txBody>
      </p:sp>
    </p:spTree>
    <p:extLst>
      <p:ext uri="{BB962C8B-B14F-4D97-AF65-F5344CB8AC3E}">
        <p14:creationId xmlns:p14="http://schemas.microsoft.com/office/powerpoint/2010/main" val="3572126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>
                <a:solidFill>
                  <a:srgbClr val="66FF33"/>
                </a:solidFill>
              </a:rPr>
              <a:t>EN ÇOK KARŞILAŞILAŞILAN ETİK İKİLEMLER ŞUNLARDIR</a:t>
            </a:r>
            <a:r>
              <a:rPr lang="tr-TR" altLang="tr-TR" sz="4000"/>
              <a:t> 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4924425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Zararlı olabileceği açık olan bir reçeteyi hazırlama</a:t>
            </a:r>
          </a:p>
          <a:p>
            <a:pPr marL="609600" indent="-609600"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Başka bir ilacın yararlı olacağı bilindiği halde, zararlı olmayan fakat hastaya yarar da sağlamayan bir ilacın bulunduğu reçeteyi hazırlamak</a:t>
            </a:r>
          </a:p>
          <a:p>
            <a:pPr marL="609600" indent="-609600"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Yanlış veya hatalı bir reçeteyle karşılaşıldığında, hastaya ek bir tıbbi bakıma ihtiyacı olduğunu söylemek</a:t>
            </a:r>
          </a:p>
          <a:p>
            <a:pPr marL="609600" indent="-609600"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Bir hasta teşhis konusunda bilgilendirilmemişse ve bu durum kesinse, onu teşhis hakkında bilgilendirmek</a:t>
            </a:r>
          </a:p>
          <a:p>
            <a:pPr marL="609600" indent="-609600">
              <a:lnSpc>
                <a:spcPct val="80000"/>
              </a:lnSpc>
              <a:buNone/>
            </a:pPr>
            <a:endParaRPr lang="tr-TR" altLang="tr-TR" b="1"/>
          </a:p>
        </p:txBody>
      </p:sp>
    </p:spTree>
    <p:extLst>
      <p:ext uri="{BB962C8B-B14F-4D97-AF65-F5344CB8AC3E}">
        <p14:creationId xmlns:p14="http://schemas.microsoft.com/office/powerpoint/2010/main" val="1463478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33376"/>
            <a:ext cx="8229600" cy="6264275"/>
          </a:xfrm>
        </p:spPr>
        <p:txBody>
          <a:bodyPr/>
          <a:lstStyle/>
          <a:p>
            <a:pPr marL="609600" indent="-609600">
              <a:buClr>
                <a:srgbClr val="66FF33"/>
              </a:buClr>
            </a:pPr>
            <a:r>
              <a:rPr lang="tr-TR" altLang="tr-TR" b="1"/>
              <a:t>Dini ya da ahlaki inançlara ters düşen ilaçları bulundurmamak ya da bunları hazırlamamak</a:t>
            </a:r>
          </a:p>
          <a:p>
            <a:pPr marL="609600" indent="-609600">
              <a:buClr>
                <a:srgbClr val="66FF33"/>
              </a:buClr>
            </a:pPr>
            <a:r>
              <a:rPr lang="tr-TR" altLang="tr-TR" b="1"/>
              <a:t>Biyoyararlılığı konusunda yeterli bilgi olmayan jenerik ilaçları satmak</a:t>
            </a:r>
          </a:p>
          <a:p>
            <a:pPr marL="609600" indent="-609600">
              <a:buClr>
                <a:srgbClr val="66FF33"/>
              </a:buClr>
            </a:pPr>
            <a:r>
              <a:rPr lang="tr-TR" altLang="tr-TR" b="1"/>
              <a:t>Reçetesiz ilaç tedavisi sunmak</a:t>
            </a:r>
          </a:p>
          <a:p>
            <a:pPr marL="609600" indent="-609600">
              <a:buClr>
                <a:srgbClr val="66FF33"/>
              </a:buClr>
            </a:pPr>
            <a:r>
              <a:rPr lang="tr-TR" altLang="tr-TR" b="1"/>
              <a:t>Eczane çalışanlarını, OTC ürünlerini önermek ve basit rahatsızlıklarda ilaç ve öğüt verme gibi işlerde görevlendirmek</a:t>
            </a:r>
          </a:p>
          <a:p>
            <a:pPr marL="609600" indent="-609600">
              <a:buClr>
                <a:srgbClr val="66FF33"/>
              </a:buClr>
            </a:pPr>
            <a:endParaRPr lang="tr-TR" altLang="tr-TR" b="1"/>
          </a:p>
          <a:p>
            <a:pPr marL="609600" indent="-609600">
              <a:buClr>
                <a:srgbClr val="66FF33"/>
              </a:buClr>
            </a:pPr>
            <a:endParaRPr lang="tr-TR" altLang="tr-TR" b="1"/>
          </a:p>
          <a:p>
            <a:pPr marL="609600" indent="-609600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0857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692151"/>
            <a:ext cx="8229600" cy="5438775"/>
          </a:xfrm>
        </p:spPr>
        <p:txBody>
          <a:bodyPr/>
          <a:lstStyle/>
          <a:p>
            <a:pPr marL="609600" indent="-609600">
              <a:buClr>
                <a:srgbClr val="66FF33"/>
              </a:buClr>
            </a:pPr>
            <a:r>
              <a:rPr lang="tr-TR" altLang="tr-TR" b="1"/>
              <a:t>Bir eczacının yeterliliğini sorgulamak</a:t>
            </a:r>
          </a:p>
          <a:p>
            <a:pPr marL="609600" indent="-609600">
              <a:buClr>
                <a:srgbClr val="66FF33"/>
              </a:buClr>
            </a:pPr>
            <a:r>
              <a:rPr lang="tr-TR" altLang="tr-TR" b="1"/>
              <a:t>Bir doktorun ricası üzerine, bir hastadan bilgi gizlemek</a:t>
            </a:r>
          </a:p>
          <a:p>
            <a:pPr marL="609600" indent="-609600">
              <a:buClr>
                <a:srgbClr val="66FF33"/>
              </a:buClr>
            </a:pPr>
            <a:r>
              <a:rPr lang="tr-TR" altLang="tr-TR" b="1"/>
              <a:t>Hasta için düşük yarar sağlayan insan deneylerine katılmak</a:t>
            </a:r>
          </a:p>
          <a:p>
            <a:pPr marL="609600" indent="-609600">
              <a:buClr>
                <a:srgbClr val="66FF33"/>
              </a:buClr>
              <a:buNone/>
            </a:pPr>
            <a:endParaRPr lang="tr-TR" altLang="tr-TR" b="1"/>
          </a:p>
          <a:p>
            <a:pPr marL="609600" indent="-609600">
              <a:buClr>
                <a:srgbClr val="66FF33"/>
              </a:buClr>
            </a:pPr>
            <a:endParaRPr lang="tr-TR" altLang="tr-TR" b="1"/>
          </a:p>
        </p:txBody>
      </p:sp>
    </p:spTree>
    <p:extLst>
      <p:ext uri="{BB962C8B-B14F-4D97-AF65-F5344CB8AC3E}">
        <p14:creationId xmlns:p14="http://schemas.microsoft.com/office/powerpoint/2010/main" val="2336486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441</Words>
  <Application>Microsoft Office PowerPoint</Application>
  <PresentationFormat>Geniş ekran</PresentationFormat>
  <Paragraphs>44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Teması</vt:lpstr>
      <vt:lpstr>ETİK İKİLEM </vt:lpstr>
      <vt:lpstr>ECZACILARIN SIKLIKLA KARŞILAŞTIĞI ETİK İKİLEMLER</vt:lpstr>
      <vt:lpstr>ETİK  İKİLEM </vt:lpstr>
      <vt:lpstr>PowerPoint Sunusu</vt:lpstr>
      <vt:lpstr>PowerPoint Sunusu</vt:lpstr>
      <vt:lpstr>ETİK  İKİLEM </vt:lpstr>
      <vt:lpstr>EN ÇOK KARŞILAŞILAŞILAN ETİK İKİLEMLER ŞUNLARDIR </vt:lpstr>
      <vt:lpstr>PowerPoint Sunusu</vt:lpstr>
      <vt:lpstr>PowerPoint Sunusu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ETİK İKİLEM </dc:title>
  <dc:creator>gülbin özçelikay</dc:creator>
  <cp:lastModifiedBy>gülbin özçelikay</cp:lastModifiedBy>
  <cp:revision>3</cp:revision>
  <dcterms:created xsi:type="dcterms:W3CDTF">2018-03-20T12:30:12Z</dcterms:created>
  <dcterms:modified xsi:type="dcterms:W3CDTF">2018-03-20T13:03:50Z</dcterms:modified>
</cp:coreProperties>
</file>