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6" r:id="rId6"/>
    <p:sldId id="268" r:id="rId7"/>
    <p:sldId id="260" r:id="rId8"/>
    <p:sldId id="267" r:id="rId9"/>
    <p:sldId id="26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695"/>
    <p:restoredTop sz="95761"/>
  </p:normalViewPr>
  <p:slideViewPr>
    <p:cSldViewPr snapToGrid="0" snapToObjects="1">
      <p:cViewPr varScale="1">
        <p:scale>
          <a:sx n="73" d="100"/>
          <a:sy n="73" d="100"/>
        </p:scale>
        <p:origin x="8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58730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6501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940376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091924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564831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35012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427191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5490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98249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51634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2405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1697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07610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42164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24504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13984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944977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1D10C97-E369-B044-9BC6-4E814E1C6998}"/>
              </a:ext>
            </a:extLst>
          </p:cNvPr>
          <p:cNvSpPr>
            <a:spLocks noGrp="1"/>
          </p:cNvSpPr>
          <p:nvPr>
            <p:ph type="ctrTitle"/>
          </p:nvPr>
        </p:nvSpPr>
        <p:spPr/>
        <p:txBody>
          <a:bodyPr/>
          <a:lstStyle/>
          <a:p>
            <a:r>
              <a:rPr lang="tr-TR" dirty="0">
                <a:latin typeface="Times New Roman" panose="02020603050405020304" pitchFamily="18" charset="0"/>
                <a:cs typeface="Times New Roman" panose="02020603050405020304" pitchFamily="18" charset="0"/>
              </a:rPr>
              <a:t>Hukuk Başlangıcı</a:t>
            </a:r>
          </a:p>
        </p:txBody>
      </p:sp>
      <p:sp>
        <p:nvSpPr>
          <p:cNvPr id="3" name="Alt Başlık 2">
            <a:extLst>
              <a:ext uri="{FF2B5EF4-FFF2-40B4-BE49-F238E27FC236}">
                <a16:creationId xmlns:a16="http://schemas.microsoft.com/office/drawing/2014/main" id="{D9E2EEE5-1534-DA43-9C84-348CD16109A6}"/>
              </a:ext>
            </a:extLst>
          </p:cNvPr>
          <p:cNvSpPr>
            <a:spLocks noGrp="1"/>
          </p:cNvSpPr>
          <p:nvPr>
            <p:ph type="subTitle" idx="1"/>
          </p:nvPr>
        </p:nvSpPr>
        <p:spPr/>
        <p:txBody>
          <a:bodyPr/>
          <a:lstStyle/>
          <a:p>
            <a:r>
              <a:rPr lang="tr-TR">
                <a:latin typeface="Times New Roman" panose="02020603050405020304" pitchFamily="18" charset="0"/>
                <a:cs typeface="Times New Roman" panose="02020603050405020304" pitchFamily="18" charset="0"/>
              </a:rPr>
              <a:t>Hukukun </a:t>
            </a:r>
            <a:r>
              <a:rPr lang="tr-TR" smtClean="0">
                <a:latin typeface="Times New Roman" panose="02020603050405020304" pitchFamily="18" charset="0"/>
                <a:cs typeface="Times New Roman" panose="02020603050405020304" pitchFamily="18" charset="0"/>
              </a:rPr>
              <a:t>Dalları - </a:t>
            </a:r>
            <a:r>
              <a:rPr lang="tr-TR" dirty="0">
                <a:latin typeface="Times New Roman" panose="02020603050405020304" pitchFamily="18" charset="0"/>
                <a:cs typeface="Times New Roman" panose="02020603050405020304" pitchFamily="18" charset="0"/>
              </a:rPr>
              <a:t>II</a:t>
            </a:r>
          </a:p>
        </p:txBody>
      </p:sp>
    </p:spTree>
    <p:extLst>
      <p:ext uri="{BB962C8B-B14F-4D97-AF65-F5344CB8AC3E}">
        <p14:creationId xmlns:p14="http://schemas.microsoft.com/office/powerpoint/2010/main" val="1217917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 </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Aile hukuku medeni hukukun alt dallarından birisidir.</a:t>
            </a:r>
          </a:p>
          <a:p>
            <a:r>
              <a:rPr lang="tr-TR" dirty="0">
                <a:latin typeface="Times New Roman" panose="02020603050405020304" pitchFamily="18" charset="0"/>
                <a:cs typeface="Times New Roman" panose="02020603050405020304" pitchFamily="18" charset="0"/>
              </a:rPr>
              <a:t>Ali hukuku </a:t>
            </a:r>
            <a:r>
              <a:rPr lang="tr-TR" dirty="0" err="1">
                <a:latin typeface="Times New Roman" panose="02020603050405020304" pitchFamily="18" charset="0"/>
                <a:cs typeface="Times New Roman" panose="02020603050405020304" pitchFamily="18" charset="0"/>
              </a:rPr>
              <a:t>TMK’nın</a:t>
            </a:r>
            <a:r>
              <a:rPr lang="tr-TR" dirty="0">
                <a:latin typeface="Times New Roman" panose="02020603050405020304" pitchFamily="18" charset="0"/>
                <a:cs typeface="Times New Roman" panose="02020603050405020304" pitchFamily="18" charset="0"/>
              </a:rPr>
              <a:t> 2. kitabıdır ve TMK m. 118-494 arasında düzenlenmiştir.</a:t>
            </a:r>
          </a:p>
          <a:p>
            <a:r>
              <a:rPr lang="tr-TR" dirty="0">
                <a:latin typeface="Times New Roman" panose="02020603050405020304" pitchFamily="18" charset="0"/>
                <a:cs typeface="Times New Roman" panose="02020603050405020304" pitchFamily="18" charset="0"/>
              </a:rPr>
              <a:t>Aile hukuku genel olarak nişanlanma, evlenme, evliliğin geçersizliği, evlenmenin sona ermesi halleri ve özellikle boşanma, evliliğin genel hükümleri, eşler arasındaki mal rejimlerinin genel özellikleri ile özel olarak mal rejimi türleri, hısımlık, evlat edinme, velayet, çocuk malları, aile malları, vesayet, vesayetin yürütülmesi ve vesayetin sona ermesi konularını içerir.</a:t>
            </a:r>
          </a:p>
        </p:txBody>
      </p:sp>
    </p:spTree>
    <p:extLst>
      <p:ext uri="{BB962C8B-B14F-4D97-AF65-F5344CB8AC3E}">
        <p14:creationId xmlns:p14="http://schemas.microsoft.com/office/powerpoint/2010/main" val="3357924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 </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Miras hukuku ise, bir gerçek kişinin ölümünden sonra malvarlığının ne şekilde sonuçlarla karşılaşacağını düzenleyen medeni hukuk dalıdır. TMK m. 495-682 arasında düzenlenmiştir.</a:t>
            </a:r>
          </a:p>
          <a:p>
            <a:r>
              <a:rPr lang="tr-TR" dirty="0">
                <a:latin typeface="Times New Roman" panose="02020603050405020304" pitchFamily="18" charset="0"/>
                <a:cs typeface="Times New Roman" panose="02020603050405020304" pitchFamily="18" charset="0"/>
              </a:rPr>
              <a:t>Miras hukukunda mirasçıların kim oldukları öncelikli meseledir. Bu konuda kanunda yapılan ayrıma göre yasal mirasçılar, saklı paylı mirasçılar, atanmış mirasçılar ve devletin mirasçılığı olmak üzere çeşitli ayrımlar yapılmıştır.</a:t>
            </a:r>
          </a:p>
        </p:txBody>
      </p:sp>
    </p:spTree>
    <p:extLst>
      <p:ext uri="{BB962C8B-B14F-4D97-AF65-F5344CB8AC3E}">
        <p14:creationId xmlns:p14="http://schemas.microsoft.com/office/powerpoint/2010/main" val="2078946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 </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Yasal mirasçıların tespitinden sonra, </a:t>
            </a:r>
            <a:r>
              <a:rPr lang="tr-TR" dirty="0" err="1">
                <a:latin typeface="Times New Roman" panose="02020603050405020304" pitchFamily="18" charset="0"/>
                <a:cs typeface="Times New Roman" panose="02020603050405020304" pitchFamily="18" charset="0"/>
              </a:rPr>
              <a:t>mirasbırakanın</a:t>
            </a:r>
            <a:r>
              <a:rPr lang="tr-TR" dirty="0">
                <a:latin typeface="Times New Roman" panose="02020603050405020304" pitchFamily="18" charset="0"/>
                <a:cs typeface="Times New Roman" panose="02020603050405020304" pitchFamily="18" charset="0"/>
              </a:rPr>
              <a:t> ölüme bağlı tasarrufları kanunda düzenlenmiştir. Bunların neler olduğu ve geçerlilik şartları ile geçersizliğinin ne şekilde sağlanacağı sorunları üzerinde durulmuştur.</a:t>
            </a:r>
          </a:p>
          <a:p>
            <a:r>
              <a:rPr lang="tr-TR" dirty="0">
                <a:latin typeface="Times New Roman" panose="02020603050405020304" pitchFamily="18" charset="0"/>
                <a:cs typeface="Times New Roman" panose="02020603050405020304" pitchFamily="18" charset="0"/>
              </a:rPr>
              <a:t>Daha sonrasında </a:t>
            </a:r>
            <a:r>
              <a:rPr lang="tr-TR" dirty="0" err="1">
                <a:latin typeface="Times New Roman" panose="02020603050405020304" pitchFamily="18" charset="0"/>
                <a:cs typeface="Times New Roman" panose="02020603050405020304" pitchFamily="18" charset="0"/>
              </a:rPr>
              <a:t>mirasbırakanın</a:t>
            </a:r>
            <a:r>
              <a:rPr lang="tr-TR" dirty="0">
                <a:latin typeface="Times New Roman" panose="02020603050405020304" pitchFamily="18" charset="0"/>
                <a:cs typeface="Times New Roman" panose="02020603050405020304" pitchFamily="18" charset="0"/>
              </a:rPr>
              <a:t> ölüme bağlı tasarruf yapabileceği sınırdan fazla ölüme bağlı tasarruf yaptığı halde bu fazlalıktan kaynaklanan ihlallerin ne şekilde giderileceği sorunu kanunda çözümlenmiştir.</a:t>
            </a:r>
          </a:p>
          <a:p>
            <a:r>
              <a:rPr lang="tr-TR" dirty="0">
                <a:latin typeface="Times New Roman" panose="02020603050405020304" pitchFamily="18" charset="0"/>
                <a:cs typeface="Times New Roman" panose="02020603050405020304" pitchFamily="18" charset="0"/>
              </a:rPr>
              <a:t>Devamında ise mirasın geçmesi, mirasın kazanılması, mirasın paylaşılması ve paylaşmanın sonuçlandırılması da kanunda düzenlenmiştir.</a:t>
            </a:r>
          </a:p>
        </p:txBody>
      </p:sp>
    </p:spTree>
    <p:extLst>
      <p:ext uri="{BB962C8B-B14F-4D97-AF65-F5344CB8AC3E}">
        <p14:creationId xmlns:p14="http://schemas.microsoft.com/office/powerpoint/2010/main" val="286779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 </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Eşya hukuku da medeni hukukun diğer bir alt dalıdır. Eşya hukuku </a:t>
            </a:r>
            <a:r>
              <a:rPr lang="tr-TR" dirty="0" err="1">
                <a:latin typeface="Times New Roman" panose="02020603050405020304" pitchFamily="18" charset="0"/>
                <a:cs typeface="Times New Roman" panose="02020603050405020304" pitchFamily="18" charset="0"/>
              </a:rPr>
              <a:t>TMK’nın</a:t>
            </a:r>
            <a:r>
              <a:rPr lang="tr-TR" dirty="0">
                <a:latin typeface="Times New Roman" panose="02020603050405020304" pitchFamily="18" charset="0"/>
                <a:cs typeface="Times New Roman" panose="02020603050405020304" pitchFamily="18" charset="0"/>
              </a:rPr>
              <a:t> 4.kitabıdır ve TMK m. 683-1027 arasında düzenlenmiştir.</a:t>
            </a:r>
          </a:p>
          <a:p>
            <a:r>
              <a:rPr lang="tr-TR" dirty="0">
                <a:latin typeface="Times New Roman" panose="02020603050405020304" pitchFamily="18" charset="0"/>
                <a:cs typeface="Times New Roman" panose="02020603050405020304" pitchFamily="18" charset="0"/>
              </a:rPr>
              <a:t>Eşya üzerinde mutlak egemenlik kurmaya yarayan haklara ayni hak denilir. Bu haklar herkese karşı ileri sürülebilirler. Eşya hukukunun genel olarak konusunu bu haklar oluştururlar. </a:t>
            </a:r>
          </a:p>
          <a:p>
            <a:r>
              <a:rPr lang="tr-TR" dirty="0">
                <a:latin typeface="Times New Roman" panose="02020603050405020304" pitchFamily="18" charset="0"/>
                <a:cs typeface="Times New Roman" panose="02020603050405020304" pitchFamily="18" charset="0"/>
              </a:rPr>
              <a:t>Bu haklar taşınır ve taşınmazlar üzerinde kurulabilirler. Taşınmazlar TMK m. 704’te gösterilmiştir, bunlar haricindeki bütün mallar taşınır mallardır.</a:t>
            </a:r>
          </a:p>
        </p:txBody>
      </p:sp>
    </p:spTree>
    <p:extLst>
      <p:ext uri="{BB962C8B-B14F-4D97-AF65-F5344CB8AC3E}">
        <p14:creationId xmlns:p14="http://schemas.microsoft.com/office/powerpoint/2010/main" val="3474057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 </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Eşya hukukunda ayni haklar incelenmiştir. Ayni haklar </a:t>
            </a:r>
            <a:r>
              <a:rPr lang="tr-TR" dirty="0" err="1">
                <a:latin typeface="Times New Roman" panose="02020603050405020304" pitchFamily="18" charset="0"/>
                <a:cs typeface="Times New Roman" panose="02020603050405020304" pitchFamily="18" charset="0"/>
              </a:rPr>
              <a:t>numerus</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clausus</a:t>
            </a:r>
            <a:r>
              <a:rPr lang="tr-TR" dirty="0">
                <a:latin typeface="Times New Roman" panose="02020603050405020304" pitchFamily="18" charset="0"/>
                <a:cs typeface="Times New Roman" panose="02020603050405020304" pitchFamily="18" charset="0"/>
              </a:rPr>
              <a:t> prensibine tabidir, kanundaki ayni haklardan başka ayni hakların yaratılması mümkün değildir.</a:t>
            </a:r>
          </a:p>
          <a:p>
            <a:r>
              <a:rPr lang="tr-TR" dirty="0">
                <a:latin typeface="Times New Roman" panose="02020603050405020304" pitchFamily="18" charset="0"/>
                <a:cs typeface="Times New Roman" panose="02020603050405020304" pitchFamily="18" charset="0"/>
              </a:rPr>
              <a:t>Ayni haklarda sırasıyla mülkiyet hakkı ve sınırlı ayni haklar incelenmiştir.</a:t>
            </a:r>
          </a:p>
          <a:p>
            <a:r>
              <a:rPr lang="tr-TR" dirty="0">
                <a:latin typeface="Times New Roman" panose="02020603050405020304" pitchFamily="18" charset="0"/>
                <a:cs typeface="Times New Roman" panose="02020603050405020304" pitchFamily="18" charset="0"/>
              </a:rPr>
              <a:t>Takiben, mallar üzerindeki zilyetlik ile taşınmazların üzerinde ayni hak kazanılmasını sağlayan tapu sicili düzenlenmiştir.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9855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 </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Borçlar hukuku da medeni hukukun alt dallarındandır.</a:t>
            </a:r>
          </a:p>
          <a:p>
            <a:r>
              <a:rPr lang="tr-TR" dirty="0">
                <a:latin typeface="Times New Roman" panose="02020603050405020304" pitchFamily="18" charset="0"/>
                <a:cs typeface="Times New Roman" panose="02020603050405020304" pitchFamily="18" charset="0"/>
              </a:rPr>
              <a:t>Borçlar hukuku </a:t>
            </a:r>
            <a:r>
              <a:rPr lang="tr-TR" dirty="0" err="1">
                <a:latin typeface="Times New Roman" panose="02020603050405020304" pitchFamily="18" charset="0"/>
                <a:cs typeface="Times New Roman" panose="02020603050405020304" pitchFamily="18" charset="0"/>
              </a:rPr>
              <a:t>TBK’da</a:t>
            </a:r>
            <a:r>
              <a:rPr lang="tr-TR" dirty="0">
                <a:latin typeface="Times New Roman" panose="02020603050405020304" pitchFamily="18" charset="0"/>
                <a:cs typeface="Times New Roman" panose="02020603050405020304" pitchFamily="18" charset="0"/>
              </a:rPr>
              <a:t> düzenlenmiştir. TBK m. 646 hükmüne göre TBK, </a:t>
            </a:r>
            <a:r>
              <a:rPr lang="tr-TR" dirty="0" err="1">
                <a:latin typeface="Times New Roman" panose="02020603050405020304" pitchFamily="18" charset="0"/>
                <a:cs typeface="Times New Roman" panose="02020603050405020304" pitchFamily="18" charset="0"/>
              </a:rPr>
              <a:t>TMK’nın</a:t>
            </a:r>
            <a:r>
              <a:rPr lang="tr-TR" dirty="0">
                <a:latin typeface="Times New Roman" panose="02020603050405020304" pitchFamily="18" charset="0"/>
                <a:cs typeface="Times New Roman" panose="02020603050405020304" pitchFamily="18" charset="0"/>
              </a:rPr>
              <a:t> 5. kitabıdır ve onun tamamlayıcı parçasıdır.</a:t>
            </a:r>
          </a:p>
          <a:p>
            <a:r>
              <a:rPr lang="tr-TR" dirty="0">
                <a:latin typeface="Times New Roman" panose="02020603050405020304" pitchFamily="18" charset="0"/>
                <a:cs typeface="Times New Roman" panose="02020603050405020304" pitchFamily="18" charset="0"/>
              </a:rPr>
              <a:t>Borçlar hukuku, genel olarak borç ilişkisi ve alacak hakkının incelendiği hukuk dalıdır.</a:t>
            </a:r>
          </a:p>
          <a:p>
            <a:r>
              <a:rPr lang="tr-TR" dirty="0" err="1">
                <a:latin typeface="Times New Roman" panose="02020603050405020304" pitchFamily="18" charset="0"/>
                <a:cs typeface="Times New Roman" panose="02020603050405020304" pitchFamily="18" charset="0"/>
              </a:rPr>
              <a:t>TBK’da</a:t>
            </a:r>
            <a:r>
              <a:rPr lang="tr-TR" dirty="0">
                <a:latin typeface="Times New Roman" panose="02020603050405020304" pitchFamily="18" charset="0"/>
                <a:cs typeface="Times New Roman" panose="02020603050405020304" pitchFamily="18" charset="0"/>
              </a:rPr>
              <a:t> yapılan ayrıma göre borçlar hukuku genel hükümler ve özel hükümler olmak üzere ikiye ayrılmıştır.</a:t>
            </a:r>
          </a:p>
        </p:txBody>
      </p:sp>
    </p:spTree>
    <p:extLst>
      <p:ext uri="{BB962C8B-B14F-4D97-AF65-F5344CB8AC3E}">
        <p14:creationId xmlns:p14="http://schemas.microsoft.com/office/powerpoint/2010/main" val="3423519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 </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Borçlar hukuku genel hükümlerinde, genel olarak borcun kaynakları olan sözleşme, haksız fiil ve sebepsiz zenginleşme düzenlenmiştir.</a:t>
            </a:r>
          </a:p>
          <a:p>
            <a:r>
              <a:rPr lang="tr-TR" dirty="0">
                <a:latin typeface="Times New Roman" panose="02020603050405020304" pitchFamily="18" charset="0"/>
                <a:cs typeface="Times New Roman" panose="02020603050405020304" pitchFamily="18" charset="0"/>
              </a:rPr>
              <a:t>Bunların yanında da borçların ifası ile ifa edilememesi halleri de düzenlenmiştir.</a:t>
            </a:r>
          </a:p>
          <a:p>
            <a:r>
              <a:rPr lang="tr-TR" dirty="0">
                <a:latin typeface="Times New Roman" panose="02020603050405020304" pitchFamily="18" charset="0"/>
                <a:cs typeface="Times New Roman" panose="02020603050405020304" pitchFamily="18" charset="0"/>
              </a:rPr>
              <a:t>Son olarak borç ilişkisindeki özellik arz eden durumlar da kanunun genel hükümler kısmının kapsamına alınmıştır.</a:t>
            </a:r>
          </a:p>
        </p:txBody>
      </p:sp>
    </p:spTree>
    <p:extLst>
      <p:ext uri="{BB962C8B-B14F-4D97-AF65-F5344CB8AC3E}">
        <p14:creationId xmlns:p14="http://schemas.microsoft.com/office/powerpoint/2010/main" val="2576566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Dalları </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Borçlar hukuku özel hükümler ise çeşitli sözleşme tiplerinin düzenlendiği TBK kısmıdır.</a:t>
            </a:r>
          </a:p>
          <a:p>
            <a:r>
              <a:rPr lang="tr-TR" dirty="0">
                <a:latin typeface="Times New Roman" panose="02020603050405020304" pitchFamily="18" charset="0"/>
                <a:cs typeface="Times New Roman" panose="02020603050405020304" pitchFamily="18" charset="0"/>
              </a:rPr>
              <a:t>Burada satış, eser, kira, vekalet, kefalet gibi temel sözleşme türleri ile onların türlerine yer verilmiştir.</a:t>
            </a:r>
          </a:p>
          <a:p>
            <a:r>
              <a:rPr lang="tr-TR" dirty="0">
                <a:latin typeface="Times New Roman" panose="02020603050405020304" pitchFamily="18" charset="0"/>
                <a:cs typeface="Times New Roman" panose="02020603050405020304" pitchFamily="18" charset="0"/>
              </a:rPr>
              <a:t>Bu kısım, borçlar hukukunun genel hükümlerine göre özel hüküm özelliği taşır, bu yüzden öncelikli uygulanır.</a:t>
            </a:r>
          </a:p>
        </p:txBody>
      </p:sp>
    </p:spTree>
    <p:extLst>
      <p:ext uri="{BB962C8B-B14F-4D97-AF65-F5344CB8AC3E}">
        <p14:creationId xmlns:p14="http://schemas.microsoft.com/office/powerpoint/2010/main" val="294535256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17</TotalTime>
  <Words>509</Words>
  <Application>Microsoft Office PowerPoint</Application>
  <PresentationFormat>Geniş ekran</PresentationFormat>
  <Paragraphs>34</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Century Gothic</vt:lpstr>
      <vt:lpstr>Times New Roman</vt:lpstr>
      <vt:lpstr>Wingdings 3</vt:lpstr>
      <vt:lpstr>Duman</vt:lpstr>
      <vt:lpstr>Hukuk Başlangıcı</vt:lpstr>
      <vt:lpstr>Hukukun Dalları  </vt:lpstr>
      <vt:lpstr>Hukukun Dalları  </vt:lpstr>
      <vt:lpstr>Hukukun Dalları  </vt:lpstr>
      <vt:lpstr>Hukukun Dalları  </vt:lpstr>
      <vt:lpstr>Hukukun Dalları  </vt:lpstr>
      <vt:lpstr>Hukukun Dalları  </vt:lpstr>
      <vt:lpstr>Hukukun Dalları  </vt:lpstr>
      <vt:lpstr>Hukukun Dalları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Harun Kılıç</dc:creator>
  <cp:lastModifiedBy>pc1</cp:lastModifiedBy>
  <cp:revision>28</cp:revision>
  <dcterms:created xsi:type="dcterms:W3CDTF">2020-11-22T17:45:05Z</dcterms:created>
  <dcterms:modified xsi:type="dcterms:W3CDTF">2021-03-24T21:16:38Z</dcterms:modified>
</cp:coreProperties>
</file>