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04" y="-6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4" name="Date Placeholder 3"/>
          <p:cNvSpPr>
            <a:spLocks noGrp="1"/>
          </p:cNvSpPr>
          <p:nvPr>
            <p:ph type="dt" sz="half" idx="10"/>
          </p:nvPr>
        </p:nvSpPr>
        <p:spPr/>
        <p:txBody>
          <a:bodyPr/>
          <a:lstStyle/>
          <a:p>
            <a:fld id="{DD400A3B-6E2F-BB46-860F-BE2449B1793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D400A3B-6E2F-BB46-860F-BE2449B1793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D400A3B-6E2F-BB46-860F-BE2449B1793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D400A3B-6E2F-BB46-860F-BE2449B1793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DD400A3B-6E2F-BB46-860F-BE2449B17939}"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DD400A3B-6E2F-BB46-860F-BE2449B17939}"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DD400A3B-6E2F-BB46-860F-BE2449B17939}" type="datetimeFigureOut">
              <a:rPr lang="en-US" smtClean="0"/>
              <a:t>07/11/17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DD400A3B-6E2F-BB46-860F-BE2449B17939}" type="datetimeFigureOut">
              <a:rPr lang="en-US" smtClean="0"/>
              <a:t>07/11/17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00A3B-6E2F-BB46-860F-BE2449B17939}" type="datetimeFigureOut">
              <a:rPr lang="en-US" smtClean="0"/>
              <a:t>07/11/17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DEFE3-E0BB-C843-A3D2-31130FCC1F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D400A3B-6E2F-BB46-860F-BE2449B17939}"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DEFE3-E0BB-C843-A3D2-31130FCC1F5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8" name="Date Placeholder 7"/>
          <p:cNvSpPr>
            <a:spLocks noGrp="1"/>
          </p:cNvSpPr>
          <p:nvPr>
            <p:ph type="dt" sz="half" idx="10"/>
          </p:nvPr>
        </p:nvSpPr>
        <p:spPr/>
        <p:txBody>
          <a:bodyPr/>
          <a:lstStyle/>
          <a:p>
            <a:fld id="{DD400A3B-6E2F-BB46-860F-BE2449B17939}" type="datetimeFigureOut">
              <a:rPr lang="en-US" smtClean="0"/>
              <a:t>07/11/17</a:t>
            </a:fld>
            <a:endParaRPr lang="en-US"/>
          </a:p>
        </p:txBody>
      </p:sp>
      <p:sp>
        <p:nvSpPr>
          <p:cNvPr id="9" name="Slide Number Placeholder 8"/>
          <p:cNvSpPr>
            <a:spLocks noGrp="1"/>
          </p:cNvSpPr>
          <p:nvPr>
            <p:ph type="sldNum" sz="quarter" idx="11"/>
          </p:nvPr>
        </p:nvSpPr>
        <p:spPr/>
        <p:txBody>
          <a:bodyPr/>
          <a:lstStyle/>
          <a:p>
            <a:fld id="{427DEFE3-E0BB-C843-A3D2-31130FCC1F5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27DEFE3-E0BB-C843-A3D2-31130FCC1F5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D400A3B-6E2F-BB46-860F-BE2449B17939}" type="datetimeFigureOut">
              <a:rPr lang="en-US" smtClean="0"/>
              <a:t>07/11/17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ntalya.neredekal.com/" TargetMode="External"/><Relationship Id="rId4" Type="http://schemas.openxmlformats.org/officeDocument/2006/relationships/hyperlink" Target="http://demre.neredekal.com/" TargetMode="Externa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antalya.neredekal.com/" TargetMode="External"/><Relationship Id="rId4" Type="http://schemas.openxmlformats.org/officeDocument/2006/relationships/hyperlink" Target="http://demre.neredekal.com/" TargetMode="External"/><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AKDENİZ TURU-4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29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14356"/>
            <a:ext cx="8686800" cy="500066"/>
          </a:xfrm>
        </p:spPr>
        <p:txBody>
          <a:bodyPr>
            <a:normAutofit/>
          </a:bodyPr>
          <a:lstStyle/>
          <a:p>
            <a:r>
              <a:rPr lang="tr-TR" sz="2400" dirty="0" err="1" smtClean="0"/>
              <a:t>Soura</a:t>
            </a:r>
            <a:r>
              <a:rPr lang="tr-TR" sz="2400" dirty="0" smtClean="0"/>
              <a:t> antik kenti ziyareti (11.30-12.30)</a:t>
            </a:r>
            <a:endParaRPr lang="tr-TR" sz="2400" dirty="0"/>
          </a:p>
        </p:txBody>
      </p:sp>
      <p:pic>
        <p:nvPicPr>
          <p:cNvPr id="4" name="3 Resim" descr="Soura Antik Kenti.jpg"/>
          <p:cNvPicPr>
            <a:picLocks noChangeAspect="1"/>
          </p:cNvPicPr>
          <p:nvPr/>
        </p:nvPicPr>
        <p:blipFill>
          <a:blip r:embed="rId2"/>
          <a:stretch>
            <a:fillRect/>
          </a:stretch>
        </p:blipFill>
        <p:spPr>
          <a:xfrm>
            <a:off x="0" y="1142984"/>
            <a:ext cx="6288945" cy="5715016"/>
          </a:xfrm>
          <a:prstGeom prst="rect">
            <a:avLst/>
          </a:prstGeom>
        </p:spPr>
      </p:pic>
      <p:sp>
        <p:nvSpPr>
          <p:cNvPr id="7" name="6 Metin kutusu"/>
          <p:cNvSpPr txBox="1"/>
          <p:nvPr/>
        </p:nvSpPr>
        <p:spPr>
          <a:xfrm>
            <a:off x="6429388" y="642918"/>
            <a:ext cx="2714612" cy="6555641"/>
          </a:xfrm>
          <a:prstGeom prst="rect">
            <a:avLst/>
          </a:prstGeom>
          <a:noFill/>
        </p:spPr>
        <p:txBody>
          <a:bodyPr wrap="square" rtlCol="0">
            <a:spAutoFit/>
          </a:bodyPr>
          <a:lstStyle/>
          <a:p>
            <a:r>
              <a:rPr lang="tr-TR" sz="2000" dirty="0" smtClean="0"/>
              <a:t>Antik tarihçiler tarafından güneş tanrısı </a:t>
            </a:r>
            <a:r>
              <a:rPr lang="tr-TR" sz="2000" dirty="0" err="1" smtClean="0"/>
              <a:t>Apollon'un</a:t>
            </a:r>
            <a:r>
              <a:rPr lang="tr-TR" sz="2000" dirty="0" smtClean="0"/>
              <a:t> kehanet merkezlerinden biri olarak tanımlanan </a:t>
            </a:r>
            <a:r>
              <a:rPr lang="tr-TR" sz="2000" dirty="0" err="1" smtClean="0"/>
              <a:t>Soura</a:t>
            </a:r>
            <a:r>
              <a:rPr lang="tr-TR" sz="2000" dirty="0" smtClean="0"/>
              <a:t> Antik Kenti, bir Likya kenti özelliği taşımaktadır. </a:t>
            </a:r>
            <a:br>
              <a:rPr lang="tr-TR" sz="2000" dirty="0" smtClean="0"/>
            </a:br>
            <a:r>
              <a:rPr lang="tr-TR" sz="2000" dirty="0" smtClean="0"/>
              <a:t/>
            </a:r>
            <a:br>
              <a:rPr lang="tr-TR" sz="2000" dirty="0" smtClean="0"/>
            </a:br>
            <a:r>
              <a:rPr lang="tr-TR" sz="2000" dirty="0" smtClean="0">
                <a:hlinkClick r:id="rId3" tooltip="antalya"/>
              </a:rPr>
              <a:t>Antalya</a:t>
            </a:r>
            <a:r>
              <a:rPr lang="tr-TR" sz="2000" dirty="0" smtClean="0"/>
              <a:t>'nın </a:t>
            </a:r>
            <a:r>
              <a:rPr lang="tr-TR" sz="2000" dirty="0" smtClean="0">
                <a:hlinkClick r:id="rId4" tooltip="demre"/>
              </a:rPr>
              <a:t>Demre</a:t>
            </a:r>
            <a:r>
              <a:rPr lang="tr-TR" sz="2000" dirty="0" smtClean="0"/>
              <a:t> ilçesine sadece 6 kilometre uzaklıkta olup, Sura adındaki bir köye yakındır. </a:t>
            </a:r>
            <a:r>
              <a:rPr lang="tr-TR" sz="2000" dirty="0" err="1" smtClean="0"/>
              <a:t>Soura</a:t>
            </a:r>
            <a:r>
              <a:rPr lang="tr-TR" sz="2000" dirty="0" smtClean="0"/>
              <a:t> Antik Kenti'nin sahip olduğu akropol oldukça küçüktür ve çevresi surlarla örülmüştür. </a:t>
            </a:r>
            <a:br>
              <a:rPr lang="tr-TR" sz="2000" dirty="0" smtClean="0"/>
            </a:br>
            <a:endParaRPr lang="tr-TR" sz="2000" dirty="0"/>
          </a:p>
        </p:txBody>
      </p:sp>
    </p:spTree>
    <p:extLst>
      <p:ext uri="{BB962C8B-B14F-4D97-AF65-F5344CB8AC3E}">
        <p14:creationId xmlns:p14="http://schemas.microsoft.com/office/powerpoint/2010/main" val="170652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428628"/>
          </a:xfrm>
        </p:spPr>
        <p:txBody>
          <a:bodyPr>
            <a:normAutofit lnSpcReduction="10000"/>
          </a:bodyPr>
          <a:lstStyle/>
          <a:p>
            <a:r>
              <a:rPr lang="tr-TR" sz="2400" dirty="0" smtClean="0"/>
              <a:t>13.00 Demre kuş cenneti gezisi</a:t>
            </a:r>
            <a:endParaRPr lang="tr-TR" sz="2400" dirty="0"/>
          </a:p>
        </p:txBody>
      </p:sp>
      <p:pic>
        <p:nvPicPr>
          <p:cNvPr id="5" name="4 Resim" descr="_demrekuscenneti.jpg"/>
          <p:cNvPicPr>
            <a:picLocks noChangeAspect="1"/>
          </p:cNvPicPr>
          <p:nvPr/>
        </p:nvPicPr>
        <p:blipFill>
          <a:blip r:embed="rId2"/>
          <a:stretch>
            <a:fillRect/>
          </a:stretch>
        </p:blipFill>
        <p:spPr>
          <a:xfrm>
            <a:off x="-1" y="2643182"/>
            <a:ext cx="4357687" cy="4214818"/>
          </a:xfrm>
          <a:prstGeom prst="rect">
            <a:avLst/>
          </a:prstGeom>
        </p:spPr>
      </p:pic>
      <p:sp>
        <p:nvSpPr>
          <p:cNvPr id="6" name="5 Metin kutusu"/>
          <p:cNvSpPr txBox="1"/>
          <p:nvPr/>
        </p:nvSpPr>
        <p:spPr>
          <a:xfrm>
            <a:off x="0" y="1142984"/>
            <a:ext cx="9001156" cy="1200329"/>
          </a:xfrm>
          <a:prstGeom prst="rect">
            <a:avLst/>
          </a:prstGeom>
          <a:noFill/>
        </p:spPr>
        <p:txBody>
          <a:bodyPr wrap="square" rtlCol="0">
            <a:spAutoFit/>
          </a:bodyPr>
          <a:lstStyle/>
          <a:p>
            <a:r>
              <a:rPr lang="tr-TR" sz="2400" dirty="0" smtClean="0">
                <a:hlinkClick r:id="rId3" tooltip="antalya"/>
              </a:rPr>
              <a:t>Antalya</a:t>
            </a:r>
            <a:r>
              <a:rPr lang="tr-TR" sz="2400" dirty="0" smtClean="0"/>
              <a:t>'nın en beğenilen ve en büyüleyici yerlerinden biri olan Demre Kuş Cenneti, </a:t>
            </a:r>
            <a:r>
              <a:rPr lang="tr-TR" sz="2400" dirty="0" err="1" smtClean="0"/>
              <a:t>Andreake</a:t>
            </a:r>
            <a:r>
              <a:rPr lang="tr-TR" sz="2400" dirty="0" smtClean="0"/>
              <a:t> Antik Liman Kenti'nin yakınında bulunmaktadır. </a:t>
            </a:r>
            <a:endParaRPr lang="tr-TR" sz="2400" dirty="0"/>
          </a:p>
        </p:txBody>
      </p:sp>
      <p:sp>
        <p:nvSpPr>
          <p:cNvPr id="7" name="6 Metin kutusu"/>
          <p:cNvSpPr txBox="1"/>
          <p:nvPr/>
        </p:nvSpPr>
        <p:spPr>
          <a:xfrm>
            <a:off x="4429124" y="1964353"/>
            <a:ext cx="4714876" cy="4893647"/>
          </a:xfrm>
          <a:prstGeom prst="rect">
            <a:avLst/>
          </a:prstGeom>
          <a:noFill/>
        </p:spPr>
        <p:txBody>
          <a:bodyPr wrap="square" rtlCol="0">
            <a:spAutoFit/>
          </a:bodyPr>
          <a:lstStyle/>
          <a:p>
            <a:r>
              <a:rPr lang="tr-TR" sz="2400" dirty="0" smtClean="0">
                <a:hlinkClick r:id="rId4" tooltip="demre"/>
              </a:rPr>
              <a:t>Demre</a:t>
            </a:r>
            <a:r>
              <a:rPr lang="tr-TR" sz="2400" dirty="0" smtClean="0"/>
              <a:t>'deki bu muhteşem güzellik, içinde doğayla birleşen birçok kuş türlerine ev sahipliği yapmaktadır. 100 hektarlık bir alanda kurulan Demre Kuş Cenneti'ni yerli halkta elinden geldiğince korumaya devam etmektedir. Bir tatil bölgesinde olmasından dolayı bu kuş cenneti birçok turistin gözde yerlerinden biridir. Antalya tatilinizde Demre Kuş Cenneti'ni mutlaka ziyaret etmelisiniz. </a:t>
            </a:r>
            <a:endParaRPr lang="tr-TR" sz="2400" dirty="0"/>
          </a:p>
        </p:txBody>
      </p:sp>
    </p:spTree>
    <p:extLst>
      <p:ext uri="{BB962C8B-B14F-4D97-AF65-F5344CB8AC3E}">
        <p14:creationId xmlns:p14="http://schemas.microsoft.com/office/powerpoint/2010/main" val="407674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85794"/>
            <a:ext cx="9144000" cy="6072206"/>
          </a:xfrm>
        </p:spPr>
        <p:txBody>
          <a:bodyPr/>
          <a:lstStyle/>
          <a:p>
            <a:r>
              <a:rPr lang="tr-TR" dirty="0" smtClean="0"/>
              <a:t>Saat 14.00-15.00 arası serbest zaman verildikten sonra Ankara’ya dönüş için otobüslere binilecek. Gerekli molalar verilerek gece 22.00’da Ankara’ya ulaşılacaktır.</a:t>
            </a:r>
            <a:endParaRPr lang="tr-TR" dirty="0"/>
          </a:p>
        </p:txBody>
      </p:sp>
    </p:spTree>
    <p:extLst>
      <p:ext uri="{BB962C8B-B14F-4D97-AF65-F5344CB8AC3E}">
        <p14:creationId xmlns:p14="http://schemas.microsoft.com/office/powerpoint/2010/main" val="374899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186" y="785794"/>
            <a:ext cx="9154272" cy="1200329"/>
          </a:xfrm>
          <a:prstGeom prst="rect">
            <a:avLst/>
          </a:prstGeom>
        </p:spPr>
        <p:txBody>
          <a:bodyPr wrap="square">
            <a:spAutoFit/>
          </a:bodyPr>
          <a:lstStyle/>
          <a:p>
            <a:r>
              <a:rPr lang="tr-TR" sz="2400" dirty="0">
                <a:latin typeface="Arial" panose="020B0604020202020204" pitchFamily="34" charset="0"/>
                <a:cs typeface="Arial" panose="020B0604020202020204" pitchFamily="34" charset="0"/>
              </a:rPr>
              <a:t>Perge’de yemek yemeleri ve gezmeleri için 2 saat serbest zaman </a:t>
            </a:r>
            <a:r>
              <a:rPr lang="tr-TR" sz="2400" dirty="0" smtClean="0">
                <a:latin typeface="Arial" panose="020B0604020202020204" pitchFamily="34" charset="0"/>
                <a:cs typeface="Arial" panose="020B0604020202020204" pitchFamily="34" charset="0"/>
              </a:rPr>
              <a:t>verilecektir.  Saat </a:t>
            </a:r>
            <a:r>
              <a:rPr lang="tr-TR" sz="2400" dirty="0">
                <a:latin typeface="Arial" panose="020B0604020202020204" pitchFamily="34" charset="0"/>
                <a:cs typeface="Arial" panose="020B0604020202020204" pitchFamily="34" charset="0"/>
              </a:rPr>
              <a:t>15:00 da Myra ‘da bulunan </a:t>
            </a:r>
            <a:r>
              <a:rPr lang="tr-TR" sz="2400" b="1" i="1" dirty="0" err="1">
                <a:latin typeface="Arial" panose="020B0604020202020204" pitchFamily="34" charset="0"/>
                <a:cs typeface="Arial" panose="020B0604020202020204" pitchFamily="34" charset="0"/>
              </a:rPr>
              <a:t>Winecity</a:t>
            </a:r>
            <a:r>
              <a:rPr lang="tr-TR" sz="2400" b="1" i="1" dirty="0">
                <a:latin typeface="Arial" panose="020B0604020202020204" pitchFamily="34" charset="0"/>
                <a:cs typeface="Arial" panose="020B0604020202020204" pitchFamily="34" charset="0"/>
              </a:rPr>
              <a:t> </a:t>
            </a:r>
            <a:r>
              <a:rPr lang="tr-TR" sz="2400" b="1" i="1" dirty="0" err="1">
                <a:latin typeface="Arial" panose="020B0604020202020204" pitchFamily="34" charset="0"/>
                <a:cs typeface="Arial" panose="020B0604020202020204" pitchFamily="34" charset="0"/>
              </a:rPr>
              <a:t>Hotel’e</a:t>
            </a:r>
            <a:r>
              <a:rPr lang="tr-TR" sz="2400" b="1" i="1" dirty="0">
                <a:latin typeface="Arial" panose="020B0604020202020204" pitchFamily="34" charset="0"/>
                <a:cs typeface="Arial" panose="020B0604020202020204" pitchFamily="34" charset="0"/>
              </a:rPr>
              <a:t> gidiş için hareket edilecek </a:t>
            </a:r>
            <a:r>
              <a:rPr lang="tr-TR" sz="2400" b="1" i="1" dirty="0" smtClean="0">
                <a:latin typeface="Arial" panose="020B0604020202020204" pitchFamily="34" charset="0"/>
                <a:cs typeface="Arial" panose="020B0604020202020204" pitchFamily="34" charset="0"/>
              </a:rPr>
              <a:t>17:40 da oteldeyiz</a:t>
            </a:r>
            <a:r>
              <a:rPr lang="tr-TR" sz="2400" b="1" i="1" dirty="0">
                <a:latin typeface="Arial" panose="020B0604020202020204" pitchFamily="34" charset="0"/>
                <a:cs typeface="Arial" panose="020B0604020202020204" pitchFamily="34" charset="0"/>
              </a:rPr>
              <a:t>. (gecelik </a:t>
            </a:r>
            <a:r>
              <a:rPr lang="tr-TR" sz="2400" b="1" i="1" dirty="0" smtClean="0">
                <a:latin typeface="Arial" panose="020B0604020202020204" pitchFamily="34" charset="0"/>
                <a:cs typeface="Arial" panose="020B0604020202020204" pitchFamily="34" charset="0"/>
              </a:rPr>
              <a:t>81 </a:t>
            </a:r>
            <a:r>
              <a:rPr lang="tr-TR" sz="2400" b="1" i="1" dirty="0" err="1">
                <a:latin typeface="Arial" panose="020B0604020202020204" pitchFamily="34" charset="0"/>
                <a:cs typeface="Arial" panose="020B0604020202020204" pitchFamily="34" charset="0"/>
              </a:rPr>
              <a:t>tl</a:t>
            </a:r>
            <a:r>
              <a:rPr lang="tr-TR" sz="2400" b="1" i="1" dirty="0">
                <a:latin typeface="Arial" panose="020B0604020202020204" pitchFamily="34" charset="0"/>
                <a:cs typeface="Arial" panose="020B0604020202020204" pitchFamily="34" charset="0"/>
              </a:rPr>
              <a:t>)</a:t>
            </a:r>
          </a:p>
        </p:txBody>
      </p:sp>
      <p:pic>
        <p:nvPicPr>
          <p:cNvPr id="5" name="4 Resim" descr="22358253.jpg"/>
          <p:cNvPicPr>
            <a:picLocks noChangeAspect="1"/>
          </p:cNvPicPr>
          <p:nvPr/>
        </p:nvPicPr>
        <p:blipFill>
          <a:blip r:embed="rId2"/>
          <a:stretch>
            <a:fillRect/>
          </a:stretch>
        </p:blipFill>
        <p:spPr>
          <a:xfrm>
            <a:off x="0" y="1928802"/>
            <a:ext cx="9144000" cy="4929198"/>
          </a:xfrm>
          <a:prstGeom prst="rect">
            <a:avLst/>
          </a:prstGeom>
        </p:spPr>
      </p:pic>
    </p:spTree>
    <p:extLst>
      <p:ext uri="{BB962C8B-B14F-4D97-AF65-F5344CB8AC3E}">
        <p14:creationId xmlns:p14="http://schemas.microsoft.com/office/powerpoint/2010/main" val="37075830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42852"/>
            <a:ext cx="9144000" cy="2714644"/>
          </a:xfrm>
        </p:spPr>
        <p:txBody>
          <a:bodyPr>
            <a:normAutofit/>
          </a:bodyPr>
          <a:lstStyle/>
          <a:p>
            <a:r>
              <a:rPr lang="tr-TR" sz="2400" dirty="0" smtClean="0"/>
              <a:t>Ertesi gün sabah kahvaltısı sonrasında saat 10.00’da Myra gezisine başlamak için otelden hareket edilecektir.</a:t>
            </a:r>
          </a:p>
          <a:p>
            <a:r>
              <a:rPr lang="tr-TR" sz="2400" dirty="0" smtClean="0"/>
              <a:t>Sahil yolundan eşsiz Akdeniz manzarası eşliğinde turun başlangıç noktası olan Demre ilçesinde bağlı Çayağzı ya da Üçağız limanına ulaşılır. Limanda bölgeye has ahşap teknelere binilerek 1- 1:30 saatlik bir yolculuk ile antik batık şehri Tekneden izleme imkanı olacaktır. </a:t>
            </a:r>
            <a:endParaRPr lang="tr-TR" sz="2400" dirty="0"/>
          </a:p>
        </p:txBody>
      </p:sp>
      <p:pic>
        <p:nvPicPr>
          <p:cNvPr id="5" name="4 Resim" descr="ücağız köyü.jpg"/>
          <p:cNvPicPr>
            <a:picLocks noChangeAspect="1"/>
          </p:cNvPicPr>
          <p:nvPr/>
        </p:nvPicPr>
        <p:blipFill>
          <a:blip r:embed="rId2"/>
          <a:stretch>
            <a:fillRect/>
          </a:stretch>
        </p:blipFill>
        <p:spPr>
          <a:xfrm>
            <a:off x="0" y="2221995"/>
            <a:ext cx="9144000" cy="4636005"/>
          </a:xfrm>
          <a:prstGeom prst="rect">
            <a:avLst/>
          </a:prstGeom>
        </p:spPr>
      </p:pic>
    </p:spTree>
    <p:extLst>
      <p:ext uri="{BB962C8B-B14F-4D97-AF65-F5344CB8AC3E}">
        <p14:creationId xmlns:p14="http://schemas.microsoft.com/office/powerpoint/2010/main" val="160038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071942"/>
            <a:ext cx="8229600" cy="2786058"/>
          </a:xfrm>
        </p:spPr>
        <p:txBody>
          <a:bodyPr>
            <a:normAutofit lnSpcReduction="10000"/>
          </a:bodyPr>
          <a:lstStyle/>
          <a:p>
            <a:r>
              <a:rPr lang="tr-TR" sz="2400" dirty="0" smtClean="0"/>
              <a:t>Kazı yapılmadığı için tarihini tam olarak bilmediğimiz bu adanın her tarafı kalıntılarla doludur. Tersane Koyu'na göre sağ tarafta denize batmış dükkânlar ile sol tarafta batık şehrin su içindeki kalıntıları görülebilir. Kıyıyı takip ettiğimizde, evlerin yarısının sulara gömüldüğünü ve merdivenlerin denize indiğini görebilmek hala mümkündür.Hava ve denizin yüzmeye elverişli olduğu durumlarda yüzme molası verilmektedir. </a:t>
            </a:r>
            <a:endParaRPr lang="tr-TR" sz="2400" dirty="0"/>
          </a:p>
        </p:txBody>
      </p:sp>
      <p:pic>
        <p:nvPicPr>
          <p:cNvPr id="4" name="3 Resim" descr="yuzme.JPG"/>
          <p:cNvPicPr>
            <a:picLocks noChangeAspect="1"/>
          </p:cNvPicPr>
          <p:nvPr/>
        </p:nvPicPr>
        <p:blipFill>
          <a:blip r:embed="rId2"/>
          <a:stretch>
            <a:fillRect/>
          </a:stretch>
        </p:blipFill>
        <p:spPr>
          <a:xfrm>
            <a:off x="0" y="142852"/>
            <a:ext cx="9144000" cy="3857628"/>
          </a:xfrm>
          <a:prstGeom prst="rect">
            <a:avLst/>
          </a:prstGeom>
        </p:spPr>
      </p:pic>
    </p:spTree>
    <p:extLst>
      <p:ext uri="{BB962C8B-B14F-4D97-AF65-F5344CB8AC3E}">
        <p14:creationId xmlns:p14="http://schemas.microsoft.com/office/powerpoint/2010/main" val="64026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642918"/>
            <a:ext cx="8229600" cy="500066"/>
          </a:xfrm>
        </p:spPr>
        <p:txBody>
          <a:bodyPr>
            <a:normAutofit/>
          </a:bodyPr>
          <a:lstStyle/>
          <a:p>
            <a:r>
              <a:rPr lang="tr-TR" sz="2400" dirty="0" smtClean="0"/>
              <a:t>Sonraki durağımız Noel Baba Kilisesi olacaktır. (14.30)</a:t>
            </a:r>
          </a:p>
          <a:p>
            <a:endParaRPr lang="tr-TR" sz="2400" dirty="0"/>
          </a:p>
        </p:txBody>
      </p:sp>
      <p:pic>
        <p:nvPicPr>
          <p:cNvPr id="4" name="3 Resim" descr="noel.jpg"/>
          <p:cNvPicPr>
            <a:picLocks noChangeAspect="1"/>
          </p:cNvPicPr>
          <p:nvPr/>
        </p:nvPicPr>
        <p:blipFill>
          <a:blip r:embed="rId2"/>
          <a:stretch>
            <a:fillRect/>
          </a:stretch>
        </p:blipFill>
        <p:spPr>
          <a:xfrm>
            <a:off x="0" y="1214422"/>
            <a:ext cx="5643570" cy="3145125"/>
          </a:xfrm>
          <a:prstGeom prst="rect">
            <a:avLst/>
          </a:prstGeom>
        </p:spPr>
      </p:pic>
      <p:pic>
        <p:nvPicPr>
          <p:cNvPr id="5" name="4 Resim" descr="800px-NoelBabaKilisesi-MozaikTabanı.jpg"/>
          <p:cNvPicPr>
            <a:picLocks noChangeAspect="1"/>
          </p:cNvPicPr>
          <p:nvPr/>
        </p:nvPicPr>
        <p:blipFill>
          <a:blip r:embed="rId3"/>
          <a:stretch>
            <a:fillRect/>
          </a:stretch>
        </p:blipFill>
        <p:spPr>
          <a:xfrm>
            <a:off x="5786446" y="1785926"/>
            <a:ext cx="3357554" cy="2914128"/>
          </a:xfrm>
          <a:prstGeom prst="rect">
            <a:avLst/>
          </a:prstGeom>
        </p:spPr>
      </p:pic>
      <p:sp>
        <p:nvSpPr>
          <p:cNvPr id="6" name="5 Metin kutusu"/>
          <p:cNvSpPr txBox="1"/>
          <p:nvPr/>
        </p:nvSpPr>
        <p:spPr>
          <a:xfrm>
            <a:off x="5643570" y="1142984"/>
            <a:ext cx="3643338" cy="646331"/>
          </a:xfrm>
          <a:prstGeom prst="rect">
            <a:avLst/>
          </a:prstGeom>
          <a:noFill/>
        </p:spPr>
        <p:txBody>
          <a:bodyPr wrap="square" rtlCol="0">
            <a:spAutoFit/>
          </a:bodyPr>
          <a:lstStyle/>
          <a:p>
            <a:r>
              <a:rPr lang="tr-TR" dirty="0" smtClean="0"/>
              <a:t>Noel Baba Kilisesinde bir odada bulunan mozaik taban kaplaması.</a:t>
            </a:r>
            <a:endParaRPr lang="tr-TR" dirty="0"/>
          </a:p>
        </p:txBody>
      </p:sp>
      <p:sp>
        <p:nvSpPr>
          <p:cNvPr id="7" name="6 Metin kutusu"/>
          <p:cNvSpPr txBox="1"/>
          <p:nvPr/>
        </p:nvSpPr>
        <p:spPr>
          <a:xfrm>
            <a:off x="0" y="4357694"/>
            <a:ext cx="6500826" cy="2585323"/>
          </a:xfrm>
          <a:prstGeom prst="rect">
            <a:avLst/>
          </a:prstGeom>
          <a:noFill/>
        </p:spPr>
        <p:txBody>
          <a:bodyPr wrap="square" rtlCol="0">
            <a:spAutoFit/>
          </a:bodyPr>
          <a:lstStyle/>
          <a:p>
            <a:r>
              <a:rPr lang="tr-TR" b="1" dirty="0" smtClean="0"/>
              <a:t>Myra</a:t>
            </a:r>
            <a:r>
              <a:rPr lang="tr-TR" dirty="0" smtClean="0"/>
              <a:t>, Bizans döneminde idari yönden olduğu kadar dini yönden de önde gelen şehirlerden biriydi. Ününü Aziz Nikolas(Noel Baba) '</a:t>
            </a:r>
            <a:r>
              <a:rPr lang="tr-TR" dirty="0" err="1" smtClean="0"/>
              <a:t>ın</a:t>
            </a:r>
            <a:r>
              <a:rPr lang="tr-TR" dirty="0" smtClean="0"/>
              <a:t> MS 4. yüzyılda şehrin piskoposu olmasına ve ölümünden sonra Aziz mertebesine ulaşıp adına kilise yapılmasına borçludur. MS 6. yüzyılda inşa edilen kilise bir ibadethane olmasının yanında, Aziz </a:t>
            </a:r>
            <a:r>
              <a:rPr lang="tr-TR" dirty="0" err="1" smtClean="0"/>
              <a:t>Nikola</a:t>
            </a:r>
            <a:r>
              <a:rPr lang="tr-TR" dirty="0" smtClean="0"/>
              <a:t>(Noel Baba)’</a:t>
            </a:r>
            <a:r>
              <a:rPr lang="tr-TR" dirty="0" err="1" smtClean="0"/>
              <a:t>nın</a:t>
            </a:r>
            <a:r>
              <a:rPr lang="tr-TR" dirty="0" smtClean="0"/>
              <a:t> lahdinin de burada bulunması ile ayrı bir önem kazanır. Son yıllarda Fresklerde yapılmış olan tadilatlar sonrası İkona Sanatının en önemli örnekleri burada sergilemektedir.</a:t>
            </a:r>
            <a:endParaRPr lang="tr-TR" dirty="0"/>
          </a:p>
        </p:txBody>
      </p:sp>
    </p:spTree>
    <p:extLst>
      <p:ext uri="{BB962C8B-B14F-4D97-AF65-F5344CB8AC3E}">
        <p14:creationId xmlns:p14="http://schemas.microsoft.com/office/powerpoint/2010/main" val="203743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00042"/>
            <a:ext cx="9144000" cy="928694"/>
          </a:xfrm>
        </p:spPr>
        <p:txBody>
          <a:bodyPr>
            <a:normAutofit/>
          </a:bodyPr>
          <a:lstStyle/>
          <a:p>
            <a:r>
              <a:rPr lang="tr-TR" sz="2400" dirty="0" smtClean="0"/>
              <a:t>15.30 Noel baba kilisesi sonrası Demre kaya mezarlarını ziyaret için yola çıkış.</a:t>
            </a:r>
            <a:endParaRPr lang="tr-TR" sz="2400" dirty="0"/>
          </a:p>
        </p:txBody>
      </p:sp>
      <p:pic>
        <p:nvPicPr>
          <p:cNvPr id="4" name="3 Resim" descr="kaya mezarları.jpg"/>
          <p:cNvPicPr>
            <a:picLocks noChangeAspect="1"/>
          </p:cNvPicPr>
          <p:nvPr/>
        </p:nvPicPr>
        <p:blipFill>
          <a:blip r:embed="rId2"/>
          <a:stretch>
            <a:fillRect/>
          </a:stretch>
        </p:blipFill>
        <p:spPr>
          <a:xfrm>
            <a:off x="0" y="1428736"/>
            <a:ext cx="9144000" cy="3643338"/>
          </a:xfrm>
          <a:prstGeom prst="rect">
            <a:avLst/>
          </a:prstGeom>
        </p:spPr>
      </p:pic>
      <p:sp>
        <p:nvSpPr>
          <p:cNvPr id="5" name="4 Metin kutusu"/>
          <p:cNvSpPr txBox="1"/>
          <p:nvPr/>
        </p:nvSpPr>
        <p:spPr>
          <a:xfrm>
            <a:off x="0" y="5103674"/>
            <a:ext cx="9144000" cy="1323439"/>
          </a:xfrm>
          <a:prstGeom prst="rect">
            <a:avLst/>
          </a:prstGeom>
          <a:noFill/>
        </p:spPr>
        <p:txBody>
          <a:bodyPr wrap="square" rtlCol="0">
            <a:spAutoFit/>
          </a:bodyPr>
          <a:lstStyle/>
          <a:p>
            <a:r>
              <a:rPr lang="tr-TR" sz="2000" dirty="0" smtClean="0"/>
              <a:t>İçinde birkaç mezar bulunan aile tipi mezarlarda girişler oluşturulmuştur. Dışlarında işlemeler ve aileye ait bilgiler bulunmaktadır. İçerisinde ölen kişilere ait değerli eşyalar da gömüldüğünden mezarlarda koruma amaçlı tuzak sistemlerine rastlanılmıştır.</a:t>
            </a:r>
            <a:endParaRPr lang="tr-TR" sz="2000" dirty="0"/>
          </a:p>
        </p:txBody>
      </p:sp>
    </p:spTree>
    <p:extLst>
      <p:ext uri="{BB962C8B-B14F-4D97-AF65-F5344CB8AC3E}">
        <p14:creationId xmlns:p14="http://schemas.microsoft.com/office/powerpoint/2010/main" val="8514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14356"/>
            <a:ext cx="9144000" cy="4389120"/>
          </a:xfrm>
        </p:spPr>
        <p:txBody>
          <a:bodyPr>
            <a:normAutofit/>
          </a:bodyPr>
          <a:lstStyle/>
          <a:p>
            <a:r>
              <a:rPr lang="tr-TR" sz="2400" dirty="0" smtClean="0"/>
              <a:t>16.30 Demre Roma Dönemi Tiyatrosu gezilecek</a:t>
            </a:r>
          </a:p>
          <a:p>
            <a:r>
              <a:rPr lang="tr-TR" sz="2400" dirty="0" smtClean="0"/>
              <a:t>Tiyatro Myra'nın arkasında yükselen kayalık, tepede kurulmuştur</a:t>
            </a:r>
            <a:endParaRPr lang="tr-TR" sz="2400" dirty="0"/>
          </a:p>
        </p:txBody>
      </p:sp>
      <p:pic>
        <p:nvPicPr>
          <p:cNvPr id="4" name="3 Resim" descr="tiyatro.JPG"/>
          <p:cNvPicPr>
            <a:picLocks noChangeAspect="1"/>
          </p:cNvPicPr>
          <p:nvPr/>
        </p:nvPicPr>
        <p:blipFill>
          <a:blip r:embed="rId2"/>
          <a:stretch>
            <a:fillRect/>
          </a:stretch>
        </p:blipFill>
        <p:spPr>
          <a:xfrm>
            <a:off x="0" y="1643050"/>
            <a:ext cx="9144000" cy="5214950"/>
          </a:xfrm>
          <a:prstGeom prst="rect">
            <a:avLst/>
          </a:prstGeom>
        </p:spPr>
      </p:pic>
    </p:spTree>
    <p:extLst>
      <p:ext uri="{BB962C8B-B14F-4D97-AF65-F5344CB8AC3E}">
        <p14:creationId xmlns:p14="http://schemas.microsoft.com/office/powerpoint/2010/main" val="189091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500414"/>
            <a:ext cx="9144000" cy="3357586"/>
          </a:xfrm>
        </p:spPr>
        <p:txBody>
          <a:bodyPr>
            <a:normAutofit/>
          </a:bodyPr>
          <a:lstStyle/>
          <a:p>
            <a:r>
              <a:rPr lang="tr-TR" dirty="0" smtClean="0"/>
              <a:t>17.30 </a:t>
            </a:r>
            <a:r>
              <a:rPr lang="tr-TR" sz="2400" b="1" dirty="0" smtClean="0"/>
              <a:t>Kekova Adası görülecek.</a:t>
            </a:r>
            <a:r>
              <a:rPr lang="tr-TR" sz="2400" dirty="0" smtClean="0"/>
              <a:t> Demre'ye bağlı olan Kekova, Kaleköy ve Üçağız açıklarında yer almaktadır. Kayalık bir yapıya sahip olduğu için yerleşim yeri olmamıştır fakat sadece turistler için adanın üzerinde pansiyonlar, </a:t>
            </a:r>
            <a:r>
              <a:rPr lang="tr-TR" sz="2400" dirty="0" err="1" smtClean="0"/>
              <a:t>kafeler</a:t>
            </a:r>
            <a:r>
              <a:rPr lang="tr-TR" sz="2400" dirty="0" smtClean="0"/>
              <a:t> yer alır. Cennetin ete kemiğe bürünmüş hali gibi olan Kekova'ya ulaşım teknelerle sağlanır</a:t>
            </a:r>
            <a:r>
              <a:rPr lang="tr-TR" dirty="0" smtClean="0"/>
              <a:t>.</a:t>
            </a:r>
          </a:p>
          <a:p>
            <a:r>
              <a:rPr lang="tr-TR" dirty="0" smtClean="0"/>
              <a:t>Burada gün batımı izlenecektir. Saat 18.00’den 19.00’a kadar civarda bulunan </a:t>
            </a:r>
            <a:r>
              <a:rPr lang="tr-TR" dirty="0" err="1" smtClean="0"/>
              <a:t>kafelerde</a:t>
            </a:r>
            <a:r>
              <a:rPr lang="tr-TR" dirty="0" smtClean="0"/>
              <a:t> yemek yemek yada biraz daha gezmek için serbest zaman verilecektir.</a:t>
            </a:r>
            <a:endParaRPr lang="tr-TR" dirty="0"/>
          </a:p>
        </p:txBody>
      </p:sp>
      <p:pic>
        <p:nvPicPr>
          <p:cNvPr id="4" name="3 Resim" descr="kekova.jpg"/>
          <p:cNvPicPr>
            <a:picLocks noChangeAspect="1"/>
          </p:cNvPicPr>
          <p:nvPr/>
        </p:nvPicPr>
        <p:blipFill>
          <a:blip r:embed="rId2"/>
          <a:stretch>
            <a:fillRect/>
          </a:stretch>
        </p:blipFill>
        <p:spPr>
          <a:xfrm>
            <a:off x="0" y="0"/>
            <a:ext cx="9144000" cy="3500438"/>
          </a:xfrm>
          <a:prstGeom prst="rect">
            <a:avLst/>
          </a:prstGeom>
        </p:spPr>
      </p:pic>
    </p:spTree>
    <p:extLst>
      <p:ext uri="{BB962C8B-B14F-4D97-AF65-F5344CB8AC3E}">
        <p14:creationId xmlns:p14="http://schemas.microsoft.com/office/powerpoint/2010/main" val="131459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14356"/>
            <a:ext cx="9144000" cy="1285860"/>
          </a:xfrm>
        </p:spPr>
        <p:txBody>
          <a:bodyPr>
            <a:normAutofit/>
          </a:bodyPr>
          <a:lstStyle/>
          <a:p>
            <a:r>
              <a:rPr lang="tr-TR" sz="2400" dirty="0" smtClean="0"/>
              <a:t>Demre de bulunan </a:t>
            </a:r>
            <a:r>
              <a:rPr lang="tr-TR" sz="2400" dirty="0" err="1" smtClean="0"/>
              <a:t>Winecity</a:t>
            </a:r>
            <a:r>
              <a:rPr lang="tr-TR" sz="2400" dirty="0" smtClean="0"/>
              <a:t> otele dönüş. (19.00) </a:t>
            </a:r>
          </a:p>
          <a:p>
            <a:r>
              <a:rPr lang="tr-TR" sz="2400" dirty="0" smtClean="0"/>
              <a:t>Ertesi gün sabah kahvaltısı sonrası yarım kalan Myra turu için yola çıkış (10.00)</a:t>
            </a:r>
          </a:p>
        </p:txBody>
      </p:sp>
      <p:sp>
        <p:nvSpPr>
          <p:cNvPr id="5" name="4 Metin kutusu"/>
          <p:cNvSpPr txBox="1"/>
          <p:nvPr/>
        </p:nvSpPr>
        <p:spPr>
          <a:xfrm>
            <a:off x="0" y="1928802"/>
            <a:ext cx="4714876" cy="4801314"/>
          </a:xfrm>
          <a:prstGeom prst="rect">
            <a:avLst/>
          </a:prstGeom>
          <a:noFill/>
        </p:spPr>
        <p:txBody>
          <a:bodyPr wrap="square" rtlCol="0">
            <a:spAutoFit/>
          </a:bodyPr>
          <a:lstStyle/>
          <a:p>
            <a:r>
              <a:rPr lang="tr-TR" b="1" dirty="0" smtClean="0"/>
              <a:t>Simena Kalesi:</a:t>
            </a:r>
            <a:r>
              <a:rPr lang="tr-TR" dirty="0" smtClean="0"/>
              <a:t> Kaş ya da Demre ilçelerinden ulaşabileceğiniz Simena Kalesi, görülecek yerlerin başında gelir ve en çok turist çeken yerlerden biridir. Tarihin gölgesindeki kale, Simena Antik Kenti'nin üzerinde kurulmuştur. Yapımı hakkında bilgi veren yazıtlarda Simena Antik Kenti'nin tarihinin M.Ö. </a:t>
            </a:r>
            <a:r>
              <a:rPr lang="tr-TR" dirty="0" err="1" smtClean="0"/>
              <a:t>lV</a:t>
            </a:r>
            <a:r>
              <a:rPr lang="tr-TR" dirty="0" smtClean="0"/>
              <a:t>. yüzyıllara dayandığını gösteriyor. İhtişamlı kale Ortaçağ'da kullanılmış olup, içerisinde doğal kayaya oyulmuş 7 oturma sırası ve 3000 kişilik bir tiyatro kalıntısı bulunmaktadır. Buna rağmen Likya şehirleri arasında en küçük tiyatro özelliğine sahiptir. Aynı zamanda burada birçok mezar kalıntısına şahit olacaksınız. Simena Kalesi'ni görmeden, tarihin tozlu sayfalarını aralamadan tatilinizi noktalamayın. (11.00)</a:t>
            </a:r>
            <a:endParaRPr lang="tr-TR" dirty="0"/>
          </a:p>
        </p:txBody>
      </p:sp>
      <p:pic>
        <p:nvPicPr>
          <p:cNvPr id="6" name="5 Resim" descr="Q2AUmflx.jpeg"/>
          <p:cNvPicPr>
            <a:picLocks noChangeAspect="1"/>
          </p:cNvPicPr>
          <p:nvPr/>
        </p:nvPicPr>
        <p:blipFill>
          <a:blip r:embed="rId2"/>
          <a:stretch>
            <a:fillRect/>
          </a:stretch>
        </p:blipFill>
        <p:spPr>
          <a:xfrm>
            <a:off x="4643439" y="1571612"/>
            <a:ext cx="4500562" cy="5286388"/>
          </a:xfrm>
          <a:prstGeom prst="rect">
            <a:avLst/>
          </a:prstGeom>
        </p:spPr>
      </p:pic>
    </p:spTree>
    <p:extLst>
      <p:ext uri="{BB962C8B-B14F-4D97-AF65-F5344CB8AC3E}">
        <p14:creationId xmlns:p14="http://schemas.microsoft.com/office/powerpoint/2010/main" val="2239542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TotalTime>
  <Words>494</Words>
  <Application>Microsoft Macintosh PowerPoint</Application>
  <PresentationFormat>On-screen Show (4:3)</PresentationFormat>
  <Paragraphs>23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AKDENİZ TURU-4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azade</dc:creator>
  <cp:lastModifiedBy>azade</cp:lastModifiedBy>
  <cp:revision>2</cp:revision>
  <dcterms:created xsi:type="dcterms:W3CDTF">2017-11-06T22:26:33Z</dcterms:created>
  <dcterms:modified xsi:type="dcterms:W3CDTF">2017-11-06T22:28:52Z</dcterms:modified>
</cp:coreProperties>
</file>