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8" r:id="rId6"/>
    <p:sldId id="262" r:id="rId7"/>
    <p:sldId id="263" r:id="rId8"/>
    <p:sldId id="264" r:id="rId9"/>
    <p:sldId id="265" r:id="rId10"/>
    <p:sldId id="266" r:id="rId11"/>
    <p:sldId id="267"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69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CA6BC8-8BA8-4C58-83B5-58B98AD570B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8347F6E-2470-4382-AC1D-9F2413B25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1354C63-6EEE-400C-877E-41735E5141BC}"/>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C6D66316-97D2-47E5-A817-DC24F6647E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28B245-039A-49AA-9D70-AE012AE10C49}"/>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32191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7A1FF9-D25A-407F-9033-7A321C2E7EE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7B4268A-6D6B-4403-AE10-ACB95C56513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ED34750-EDB1-478C-94CD-2DF9B6FAE36D}"/>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8FCE6BD-6F77-447F-99BA-665F407A66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49B8B8-E069-4AEC-AD15-B9787F29727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87545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EF140C-C981-4758-874D-C0ACFE5EDB0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F249615-817D-418A-9823-FE184B90E2F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9665CE8-D1D5-4D90-8647-7F06DFA3E7B4}"/>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25F402F0-9637-43C4-84F4-51092EEA8A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2D54B6E-D7D2-4B08-8B85-99C4A62F221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2859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B51D1-CEC1-4D8C-BF34-49644155C1A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ECED625-A80B-41B2-9566-F50FF708C08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5B3864-0377-471A-B3A2-09696A176002}"/>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AF1DE92-CFE6-440C-A6D9-9E962C4B4A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6D68C3-27D1-4233-A711-6DFD04AAB99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6396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F86170-0A18-4666-8800-66EEC0AA9DF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B1849BF-2955-426F-B1F1-CF2563E5F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A20C32E-17B3-4BEF-9372-36030068A25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A76657B8-0FFC-4CF2-B26D-44CF15D18E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4F5F9C-557A-47D3-B1DF-21FFB75CF95A}"/>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1430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0828D-F32D-44C3-A6F9-94B71CDB1E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D67790B-827C-4306-B923-AE9367AAAFD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739954-CA8F-4F8E-A2E4-906A38FBF29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6FD2E20-E287-4B1D-9563-EDFAD907FCE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85C47366-892E-45A7-B50E-F5E06F9FCF5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29BA08-418B-4FC3-AB19-8F804088D25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14781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3E398-F7F8-43B3-82B7-E92A0ED777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D5670CB-B166-457C-8BA7-823866FAB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3E17A7C-2FDE-4F77-8476-B2DBDA64054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26968B9-6851-4ED0-A1B5-44B4FDA7D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EA9759D-ED40-4E35-BE71-004F9BBF1F5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DFC299A-9F06-4534-992A-57948EAA838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8" name="Alt Bilgi Yer Tutucusu 7">
            <a:extLst>
              <a:ext uri="{FF2B5EF4-FFF2-40B4-BE49-F238E27FC236}">
                <a16:creationId xmlns:a16="http://schemas.microsoft.com/office/drawing/2014/main" id="{B14FB3FA-D127-49EB-8A9F-06BF1C5F2A7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A6DA7DB-D2D9-4658-B2F8-12BE48465AB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40472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D3089-2A87-4BE8-9034-E957E00A924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033FCAA-ED89-4B82-880D-8283C748ECE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4" name="Alt Bilgi Yer Tutucusu 3">
            <a:extLst>
              <a:ext uri="{FF2B5EF4-FFF2-40B4-BE49-F238E27FC236}">
                <a16:creationId xmlns:a16="http://schemas.microsoft.com/office/drawing/2014/main" id="{A532A42D-FB19-4EAC-91BA-FF4090A47F8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30904D0-8F74-48A1-9D14-CF2E236BD21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241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F1FD09D-1E6A-41C0-AB44-A6700ECDFDF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3" name="Alt Bilgi Yer Tutucusu 2">
            <a:extLst>
              <a:ext uri="{FF2B5EF4-FFF2-40B4-BE49-F238E27FC236}">
                <a16:creationId xmlns:a16="http://schemas.microsoft.com/office/drawing/2014/main" id="{769C5328-26FB-4314-9D80-230B54FF40F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F357347-EB70-4092-B965-3FBFEA659FB4}"/>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06546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8A6605-322D-4934-803B-38EA088F0B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668547E-DB5A-4955-BADE-9A4321A50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3511732-8BF4-4855-88AD-BED6F467E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639F304-571D-4D35-9145-0703BEBCC28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51F3EBE5-E267-436C-B7E2-DECD93D0E40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1C9B5F-D61F-4511-A4E7-73991F42762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9349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E5D859-CB2D-4472-AACF-9131F8B850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2C2CE1-7EFD-4C8F-BE9C-9DC9A390B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7DF5BBA-4FDB-4152-8391-0EB2CE9C6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78C4538-AF17-4403-8A85-A550C6C2D833}"/>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B2076647-FD09-4A4B-A5BA-C234D5C3014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B5D2F77-D709-4483-AC60-B695CF99A8A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0961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F648AD2-B670-4576-8898-E0D49F4D3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C7593A-1C3F-4FAF-8433-5116A33E2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BAF225-7E04-4CB4-B7AA-F3F7DE59C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04767A35-0886-46D8-AF23-62DB80A9C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16B77F9-33B0-4343-891E-A5ECE2AAE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2A68B-BD5A-4B6C-AB47-4CB08F0234B0}" type="slidenum">
              <a:rPr lang="tr-TR" smtClean="0"/>
              <a:t>‹#›</a:t>
            </a:fld>
            <a:endParaRPr lang="tr-TR"/>
          </a:p>
        </p:txBody>
      </p:sp>
    </p:spTree>
    <p:extLst>
      <p:ext uri="{BB962C8B-B14F-4D97-AF65-F5344CB8AC3E}">
        <p14:creationId xmlns:p14="http://schemas.microsoft.com/office/powerpoint/2010/main" val="280562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A95BE4-2D72-4B77-A57D-96175C29B45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9D25F6C7-C4F6-443A-897B-0D04E04E1ACA}"/>
              </a:ext>
            </a:extLst>
          </p:cNvPr>
          <p:cNvSpPr>
            <a:spLocks noGrp="1"/>
          </p:cNvSpPr>
          <p:nvPr>
            <p:ph type="subTitle" idx="1"/>
          </p:nvPr>
        </p:nvSpPr>
        <p:spPr/>
        <p:txBody>
          <a:bodyPr/>
          <a:lstStyle/>
          <a:p>
            <a:endParaRPr lang="tr-TR"/>
          </a:p>
        </p:txBody>
      </p:sp>
      <p:pic>
        <p:nvPicPr>
          <p:cNvPr id="4" name="Resim 3">
            <a:extLst>
              <a:ext uri="{FF2B5EF4-FFF2-40B4-BE49-F238E27FC236}">
                <a16:creationId xmlns:a16="http://schemas.microsoft.com/office/drawing/2014/main" id="{2680912F-531E-46B6-A999-87EFED11CBD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178" r="393"/>
          <a:stretch/>
        </p:blipFill>
        <p:spPr>
          <a:xfrm>
            <a:off x="0" y="69523"/>
            <a:ext cx="12192000" cy="6718954"/>
          </a:xfrm>
          <a:prstGeom prst="rect">
            <a:avLst/>
          </a:prstGeom>
        </p:spPr>
      </p:pic>
      <p:sp>
        <p:nvSpPr>
          <p:cNvPr id="5" name="Metin kutusu 4">
            <a:extLst>
              <a:ext uri="{FF2B5EF4-FFF2-40B4-BE49-F238E27FC236}">
                <a16:creationId xmlns:a16="http://schemas.microsoft.com/office/drawing/2014/main" id="{1738C273-F9CB-4C75-B942-D706FE0AD8B2}"/>
              </a:ext>
            </a:extLst>
          </p:cNvPr>
          <p:cNvSpPr txBox="1"/>
          <p:nvPr/>
        </p:nvSpPr>
        <p:spPr>
          <a:xfrm>
            <a:off x="4607510" y="471438"/>
            <a:ext cx="2976979"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6" name="Başlık 1">
            <a:extLst>
              <a:ext uri="{FF2B5EF4-FFF2-40B4-BE49-F238E27FC236}">
                <a16:creationId xmlns:a16="http://schemas.microsoft.com/office/drawing/2014/main" id="{3CD6BCE6-0752-40CA-9BFE-03F103EAEC34}"/>
              </a:ext>
            </a:extLst>
          </p:cNvPr>
          <p:cNvSpPr txBox="1">
            <a:spLocks/>
          </p:cNvSpPr>
          <p:nvPr/>
        </p:nvSpPr>
        <p:spPr>
          <a:xfrm>
            <a:off x="3461551" y="2532644"/>
            <a:ext cx="5268896" cy="179271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dirty="0">
                <a:solidFill>
                  <a:srgbClr val="3B419B"/>
                </a:solidFill>
              </a:rPr>
              <a:t>COG 435 </a:t>
            </a:r>
            <a:r>
              <a:rPr lang="tr-TR" dirty="0">
                <a:solidFill>
                  <a:srgbClr val="3B419B"/>
                </a:solidFill>
              </a:rPr>
              <a:t/>
            </a:r>
            <a:br>
              <a:rPr lang="tr-TR" dirty="0">
                <a:solidFill>
                  <a:srgbClr val="3B419B"/>
                </a:solidFill>
              </a:rPr>
            </a:br>
            <a:r>
              <a:rPr lang="tr-TR" sz="6600" b="1" dirty="0">
                <a:solidFill>
                  <a:srgbClr val="3B419B"/>
                </a:solidFill>
              </a:rPr>
              <a:t>UZAK DOĞU</a:t>
            </a:r>
          </a:p>
        </p:txBody>
      </p:sp>
      <p:sp>
        <p:nvSpPr>
          <p:cNvPr id="7" name="Alt Başlık 2">
            <a:extLst>
              <a:ext uri="{FF2B5EF4-FFF2-40B4-BE49-F238E27FC236}">
                <a16:creationId xmlns:a16="http://schemas.microsoft.com/office/drawing/2014/main" id="{25BF0E46-5E7F-4448-8AE2-C0F2B5FE990C}"/>
              </a:ext>
            </a:extLst>
          </p:cNvPr>
          <p:cNvSpPr txBox="1">
            <a:spLocks/>
          </p:cNvSpPr>
          <p:nvPr/>
        </p:nvSpPr>
        <p:spPr>
          <a:xfrm>
            <a:off x="4234647" y="6038037"/>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8" name="Metin kutusu 7">
            <a:extLst>
              <a:ext uri="{FF2B5EF4-FFF2-40B4-BE49-F238E27FC236}">
                <a16:creationId xmlns:a16="http://schemas.microsoft.com/office/drawing/2014/main" id="{C614CA8C-EEDF-40FA-BC75-2F24B5E6E473}"/>
              </a:ext>
            </a:extLst>
          </p:cNvPr>
          <p:cNvSpPr txBox="1"/>
          <p:nvPr/>
        </p:nvSpPr>
        <p:spPr>
          <a:xfrm>
            <a:off x="4607510" y="4203147"/>
            <a:ext cx="3349840" cy="646331"/>
          </a:xfrm>
          <a:prstGeom prst="rect">
            <a:avLst/>
          </a:prstGeom>
          <a:noFill/>
        </p:spPr>
        <p:txBody>
          <a:bodyPr wrap="square" rtlCol="0">
            <a:spAutoFit/>
          </a:bodyPr>
          <a:lstStyle/>
          <a:p>
            <a:r>
              <a:rPr lang="tr-TR" dirty="0" smtClean="0">
                <a:solidFill>
                  <a:srgbClr val="3B419B"/>
                </a:solidFill>
              </a:rPr>
              <a:t>UZAK DOĞU’DA </a:t>
            </a:r>
            <a:r>
              <a:rPr lang="tr-TR" dirty="0" smtClean="0">
                <a:solidFill>
                  <a:srgbClr val="3B419B"/>
                </a:solidFill>
              </a:rPr>
              <a:t>DİNİ </a:t>
            </a:r>
            <a:r>
              <a:rPr lang="tr-TR" dirty="0">
                <a:solidFill>
                  <a:srgbClr val="3B419B"/>
                </a:solidFill>
              </a:rPr>
              <a:t>YAPI</a:t>
            </a:r>
          </a:p>
          <a:p>
            <a:endParaRPr lang="tr-TR" dirty="0"/>
          </a:p>
        </p:txBody>
      </p:sp>
    </p:spTree>
    <p:extLst>
      <p:ext uri="{BB962C8B-B14F-4D97-AF65-F5344CB8AC3E}">
        <p14:creationId xmlns:p14="http://schemas.microsoft.com/office/powerpoint/2010/main" val="168323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0" name="Dikdörtgen: Tek Köşesi Yuvarlatılmış 9">
            <a:extLst>
              <a:ext uri="{FF2B5EF4-FFF2-40B4-BE49-F238E27FC236}">
                <a16:creationId xmlns:a16="http://schemas.microsoft.com/office/drawing/2014/main" id="{47802FB4-F435-4159-979C-F03FACCB2819}"/>
              </a:ext>
            </a:extLst>
          </p:cNvPr>
          <p:cNvSpPr/>
          <p:nvPr/>
        </p:nvSpPr>
        <p:spPr>
          <a:xfrm>
            <a:off x="718246" y="666800"/>
            <a:ext cx="2872679"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DİNİ YAPI: </a:t>
            </a:r>
            <a:r>
              <a:rPr lang="tr-TR" sz="2400" dirty="0" err="1">
                <a:solidFill>
                  <a:schemeClr val="tx1"/>
                </a:solidFill>
              </a:rPr>
              <a:t>Caynizm</a:t>
            </a:r>
            <a:endParaRPr lang="tr-TR" sz="2400" dirty="0">
              <a:solidFill>
                <a:schemeClr val="tx1"/>
              </a:solidFill>
            </a:endParaRPr>
          </a:p>
        </p:txBody>
      </p:sp>
      <p:sp>
        <p:nvSpPr>
          <p:cNvPr id="2" name="Metin kutusu 1">
            <a:extLst>
              <a:ext uri="{FF2B5EF4-FFF2-40B4-BE49-F238E27FC236}">
                <a16:creationId xmlns:a16="http://schemas.microsoft.com/office/drawing/2014/main" id="{29D079BA-52A6-4553-9E7E-F9959102ADE0}"/>
              </a:ext>
            </a:extLst>
          </p:cNvPr>
          <p:cNvSpPr txBox="1"/>
          <p:nvPr/>
        </p:nvSpPr>
        <p:spPr>
          <a:xfrm>
            <a:off x="718246" y="2151727"/>
            <a:ext cx="7092254" cy="2554545"/>
          </a:xfrm>
          <a:prstGeom prst="rect">
            <a:avLst/>
          </a:prstGeom>
          <a:noFill/>
        </p:spPr>
        <p:txBody>
          <a:bodyPr wrap="square" rtlCol="0">
            <a:spAutoFit/>
          </a:bodyPr>
          <a:lstStyle/>
          <a:p>
            <a:r>
              <a:rPr lang="tr-TR" sz="2000" dirty="0">
                <a:latin typeface="Calibri" pitchFamily="34" charset="0"/>
                <a:cs typeface="Calibri" pitchFamily="34" charset="0"/>
              </a:rPr>
              <a:t>Hindistan 'da yaklaşık M.Ö.4 yüzyılda ortaya çıkan dini akımlardan biridir. </a:t>
            </a:r>
            <a:r>
              <a:rPr lang="tr-TR" sz="2000" dirty="0" err="1">
                <a:latin typeface="Calibri" pitchFamily="34" charset="0"/>
                <a:cs typeface="Calibri" pitchFamily="34" charset="0"/>
              </a:rPr>
              <a:t>Caynacılık</a:t>
            </a:r>
            <a:r>
              <a:rPr lang="tr-TR" sz="2000" dirty="0">
                <a:latin typeface="Calibri" pitchFamily="34" charset="0"/>
                <a:cs typeface="Calibri" pitchFamily="34" charset="0"/>
              </a:rPr>
              <a:t>  geleneksel anlamda </a:t>
            </a:r>
            <a:r>
              <a:rPr lang="tr-TR" sz="2000" dirty="0" err="1">
                <a:latin typeface="Calibri" pitchFamily="34" charset="0"/>
                <a:cs typeface="Calibri" pitchFamily="34" charset="0"/>
              </a:rPr>
              <a:t>Jain</a:t>
            </a:r>
            <a:r>
              <a:rPr lang="tr-TR" sz="2000" dirty="0">
                <a:latin typeface="Calibri" pitchFamily="34" charset="0"/>
                <a:cs typeface="Calibri" pitchFamily="34" charset="0"/>
              </a:rPr>
              <a:t> </a:t>
            </a:r>
            <a:r>
              <a:rPr lang="tr-TR" sz="2000" dirty="0" err="1">
                <a:latin typeface="Calibri" pitchFamily="34" charset="0"/>
                <a:cs typeface="Calibri" pitchFamily="34" charset="0"/>
              </a:rPr>
              <a:t>Dharma</a:t>
            </a:r>
            <a:r>
              <a:rPr lang="tr-TR" sz="2000" dirty="0">
                <a:latin typeface="Calibri" pitchFamily="34" charset="0"/>
                <a:cs typeface="Calibri" pitchFamily="34" charset="0"/>
              </a:rPr>
              <a:t> olarak bilinen Güney Asya kökenli </a:t>
            </a:r>
            <a:r>
              <a:rPr lang="tr-TR" sz="2000" dirty="0" err="1">
                <a:latin typeface="Calibri" pitchFamily="34" charset="0"/>
                <a:cs typeface="Calibri" pitchFamily="34" charset="0"/>
              </a:rPr>
              <a:t>Mahavira</a:t>
            </a:r>
            <a:r>
              <a:rPr lang="tr-TR" sz="2000" dirty="0">
                <a:latin typeface="Calibri" pitchFamily="34" charset="0"/>
                <a:cs typeface="Calibri" pitchFamily="34" charset="0"/>
              </a:rPr>
              <a:t> tarafından kurulmuştur. </a:t>
            </a:r>
          </a:p>
          <a:p>
            <a:endParaRPr lang="tr-TR" sz="2000" dirty="0">
              <a:latin typeface="Calibri" pitchFamily="34" charset="0"/>
              <a:cs typeface="Calibri" pitchFamily="34" charset="0"/>
            </a:endParaRPr>
          </a:p>
          <a:p>
            <a:r>
              <a:rPr lang="tr-TR" sz="2000" dirty="0" err="1">
                <a:latin typeface="Calibri" pitchFamily="34" charset="0"/>
                <a:cs typeface="Calibri" pitchFamily="34" charset="0"/>
              </a:rPr>
              <a:t>Caynizm</a:t>
            </a:r>
            <a:r>
              <a:rPr lang="tr-TR" sz="2000" dirty="0">
                <a:latin typeface="Calibri" pitchFamily="34" charset="0"/>
                <a:cs typeface="Calibri" pitchFamily="34" charset="0"/>
              </a:rPr>
              <a:t> de İnanç Esasları ; Yahudilik, Hıristiyanlık ve İslam’daki gibi belirli bir formüle bağlanmış değildir. ‘Üç Mücevher’ diye anılan bir reçeteleri bulunmaktadır. Bu Üç Mücevher; Doğru İman, Doğru Bilgi ve Doğru </a:t>
            </a:r>
            <a:r>
              <a:rPr lang="tr-TR" sz="2000" dirty="0" err="1">
                <a:latin typeface="Calibri" pitchFamily="34" charset="0"/>
                <a:cs typeface="Calibri" pitchFamily="34" charset="0"/>
              </a:rPr>
              <a:t>Davranış’tır</a:t>
            </a:r>
            <a:r>
              <a:rPr lang="tr-TR" sz="2000" dirty="0">
                <a:latin typeface="Calibri" pitchFamily="34" charset="0"/>
                <a:cs typeface="Calibri" pitchFamily="34" charset="0"/>
              </a:rPr>
              <a:t>.</a:t>
            </a:r>
          </a:p>
        </p:txBody>
      </p:sp>
      <p:pic>
        <p:nvPicPr>
          <p:cNvPr id="6" name="Resim 5">
            <a:extLst>
              <a:ext uri="{FF2B5EF4-FFF2-40B4-BE49-F238E27FC236}">
                <a16:creationId xmlns:a16="http://schemas.microsoft.com/office/drawing/2014/main" id="{79979A14-FC8E-44BC-AED0-7B6F4793E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795" y="1715722"/>
            <a:ext cx="3240959" cy="3095764"/>
          </a:xfrm>
          <a:prstGeom prst="rect">
            <a:avLst/>
          </a:prstGeom>
        </p:spPr>
      </p:pic>
    </p:spTree>
    <p:extLst>
      <p:ext uri="{BB962C8B-B14F-4D97-AF65-F5344CB8AC3E}">
        <p14:creationId xmlns:p14="http://schemas.microsoft.com/office/powerpoint/2010/main" val="225917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2" name="Metin kutusu 1">
            <a:extLst>
              <a:ext uri="{FF2B5EF4-FFF2-40B4-BE49-F238E27FC236}">
                <a16:creationId xmlns:a16="http://schemas.microsoft.com/office/drawing/2014/main" id="{29D079BA-52A6-4553-9E7E-F9959102ADE0}"/>
              </a:ext>
            </a:extLst>
          </p:cNvPr>
          <p:cNvSpPr txBox="1"/>
          <p:nvPr/>
        </p:nvSpPr>
        <p:spPr>
          <a:xfrm>
            <a:off x="3173759" y="1083868"/>
            <a:ext cx="5844479" cy="400110"/>
          </a:xfrm>
          <a:prstGeom prst="rect">
            <a:avLst/>
          </a:prstGeom>
          <a:noFill/>
        </p:spPr>
        <p:txBody>
          <a:bodyPr wrap="square" rtlCol="0">
            <a:spAutoFit/>
          </a:bodyPr>
          <a:lstStyle/>
          <a:p>
            <a:r>
              <a:rPr lang="tr-TR" sz="2000" dirty="0">
                <a:latin typeface="Calibri" pitchFamily="34" charset="0"/>
                <a:cs typeface="Calibri" pitchFamily="34" charset="0"/>
              </a:rPr>
              <a:t>Uzak Doğu Ülkelerinde Dinlerin Nüfusa Yayılış Oranları</a:t>
            </a:r>
          </a:p>
        </p:txBody>
      </p:sp>
      <p:pic>
        <p:nvPicPr>
          <p:cNvPr id="7" name="Resim 6">
            <a:extLst>
              <a:ext uri="{FF2B5EF4-FFF2-40B4-BE49-F238E27FC236}">
                <a16:creationId xmlns:a16="http://schemas.microsoft.com/office/drawing/2014/main" id="{E28ED010-4E6A-48BA-B9F5-7C16DAC48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607" y="1674742"/>
            <a:ext cx="8596781" cy="4516458"/>
          </a:xfrm>
          <a:prstGeom prst="rect">
            <a:avLst/>
          </a:prstGeom>
        </p:spPr>
      </p:pic>
      <p:sp>
        <p:nvSpPr>
          <p:cNvPr id="8" name="Dikdörtgen: Tek Köşesi Yuvarlatılmış 7">
            <a:extLst>
              <a:ext uri="{FF2B5EF4-FFF2-40B4-BE49-F238E27FC236}">
                <a16:creationId xmlns:a16="http://schemas.microsoft.com/office/drawing/2014/main" id="{9077391D-6B5C-4557-92E5-6FECD1AF7DD7}"/>
              </a:ext>
            </a:extLst>
          </p:cNvPr>
          <p:cNvSpPr/>
          <p:nvPr/>
        </p:nvSpPr>
        <p:spPr>
          <a:xfrm>
            <a:off x="718246" y="666800"/>
            <a:ext cx="1296985"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DİNİ YAPI</a:t>
            </a:r>
          </a:p>
        </p:txBody>
      </p:sp>
    </p:spTree>
    <p:extLst>
      <p:ext uri="{BB962C8B-B14F-4D97-AF65-F5344CB8AC3E}">
        <p14:creationId xmlns:p14="http://schemas.microsoft.com/office/powerpoint/2010/main" val="3041899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296985"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DİNİ YAPI</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4885419"/>
            <a:ext cx="6292154" cy="1323439"/>
          </a:xfrm>
          <a:prstGeom prst="rect">
            <a:avLst/>
          </a:prstGeom>
          <a:noFill/>
        </p:spPr>
        <p:txBody>
          <a:bodyPr wrap="square" rtlCol="0">
            <a:spAutoFit/>
          </a:bodyPr>
          <a:lstStyle/>
          <a:p>
            <a:pPr algn="just"/>
            <a:r>
              <a:rPr lang="tr-TR" sz="2000" dirty="0"/>
              <a:t>Uzak doğu toplumlarının geleneksel din ve inanışları ‘Uzak doğu Dinleri’ olarak adlandırılmaktadır. Bölgeye dair en çok bilinen dinler ise Hinduizm, Budizm, Şintoizm, Taoizm ve </a:t>
            </a:r>
            <a:r>
              <a:rPr lang="tr-TR" sz="2000" dirty="0" err="1"/>
              <a:t>Caynizm’dir</a:t>
            </a:r>
            <a:r>
              <a:rPr lang="tr-TR" sz="2000" dirty="0"/>
              <a:t>.</a:t>
            </a:r>
          </a:p>
        </p:txBody>
      </p:sp>
      <p:pic>
        <p:nvPicPr>
          <p:cNvPr id="5" name="Resim 4">
            <a:extLst>
              <a:ext uri="{FF2B5EF4-FFF2-40B4-BE49-F238E27FC236}">
                <a16:creationId xmlns:a16="http://schemas.microsoft.com/office/drawing/2014/main" id="{1BFED290-BFAF-43F3-9D3B-2AF3B5C00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084" y="671191"/>
            <a:ext cx="4277669" cy="5515618"/>
          </a:xfrm>
          <a:prstGeom prst="rect">
            <a:avLst/>
          </a:prstGeom>
        </p:spPr>
      </p:pic>
      <p:pic>
        <p:nvPicPr>
          <p:cNvPr id="7" name="Resim 6">
            <a:extLst>
              <a:ext uri="{FF2B5EF4-FFF2-40B4-BE49-F238E27FC236}">
                <a16:creationId xmlns:a16="http://schemas.microsoft.com/office/drawing/2014/main" id="{8A29AB76-533E-4230-A55C-9E5A01A39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518" y="1310861"/>
            <a:ext cx="4493482" cy="3370112"/>
          </a:xfrm>
          <a:prstGeom prst="rect">
            <a:avLst/>
          </a:prstGeom>
        </p:spPr>
      </p:pic>
    </p:spTree>
    <p:extLst>
      <p:ext uri="{BB962C8B-B14F-4D97-AF65-F5344CB8AC3E}">
        <p14:creationId xmlns:p14="http://schemas.microsoft.com/office/powerpoint/2010/main" val="425949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944910" y="1382286"/>
            <a:ext cx="10302179" cy="4093428"/>
          </a:xfrm>
          <a:prstGeom prst="rect">
            <a:avLst/>
          </a:prstGeom>
          <a:noFill/>
        </p:spPr>
        <p:txBody>
          <a:bodyPr wrap="square" rtlCol="0">
            <a:spAutoFit/>
          </a:bodyPr>
          <a:lstStyle/>
          <a:p>
            <a:pPr algn="just"/>
            <a:r>
              <a:rPr lang="tr-TR" sz="2000" dirty="0"/>
              <a:t>Hinduizm  çok kapsamlı ve geniş bir dindir. Özellikle Hindistan, Nepal ve Bangladeş'te yaygındır. Günümüzde yaklaşık 1 milyar inananıyla Hristiyanlık ve İslam'dan sonra en büyük üçüncü din olarak bilinir.</a:t>
            </a:r>
          </a:p>
          <a:p>
            <a:pPr algn="just"/>
            <a:endParaRPr lang="tr-TR" sz="2000" dirty="0"/>
          </a:p>
          <a:p>
            <a:pPr algn="just"/>
            <a:r>
              <a:rPr lang="tr-TR" sz="2000" dirty="0"/>
              <a:t>Hinduizm, dünyanın en eski dinidir. Başlangıcı belli değildir ve kayıtlı tarihten öncesine kadar uzanır. Belli bir kurucusu yoktur. Mezhepleri: </a:t>
            </a:r>
            <a:r>
              <a:rPr lang="tr-TR" sz="2000" dirty="0" err="1"/>
              <a:t>Saivizm</a:t>
            </a:r>
            <a:r>
              <a:rPr lang="tr-TR" sz="2000" dirty="0"/>
              <a:t>, </a:t>
            </a:r>
            <a:r>
              <a:rPr lang="tr-TR" sz="2000" dirty="0" err="1"/>
              <a:t>Sahtizm</a:t>
            </a:r>
            <a:r>
              <a:rPr lang="tr-TR" sz="2000" dirty="0"/>
              <a:t>, </a:t>
            </a:r>
            <a:r>
              <a:rPr lang="tr-TR" sz="2000" dirty="0" err="1"/>
              <a:t>Vişnaizm</a:t>
            </a:r>
            <a:r>
              <a:rPr lang="tr-TR" sz="2000" dirty="0"/>
              <a:t> ve </a:t>
            </a:r>
            <a:r>
              <a:rPr lang="tr-TR" sz="2000" dirty="0" err="1"/>
              <a:t>Smartizm</a:t>
            </a:r>
            <a:r>
              <a:rPr lang="tr-TR" sz="2000" dirty="0"/>
              <a:t>‘ </a:t>
            </a:r>
            <a:r>
              <a:rPr lang="tr-TR" sz="2000" dirty="0" err="1"/>
              <a:t>dir</a:t>
            </a:r>
            <a:r>
              <a:rPr lang="tr-TR" sz="2000" dirty="0"/>
              <a:t>.</a:t>
            </a:r>
          </a:p>
          <a:p>
            <a:pPr algn="just"/>
            <a:endParaRPr lang="tr-TR" sz="2000" dirty="0"/>
          </a:p>
          <a:p>
            <a:pPr algn="just"/>
            <a:r>
              <a:rPr lang="tr-TR" sz="2000" dirty="0">
                <a:latin typeface="Calibri" pitchFamily="34" charset="0"/>
                <a:cs typeface="Calibri" pitchFamily="34" charset="0"/>
              </a:rPr>
              <a:t>Hinduizm’in en çok bilinen ve eleştirilen meyvesi kast sistemidir. Bu sistem toplumu mesleklerine göre hiyerarşik olarak 4 sınıfa böler. Herkesin doğduğu andan itibaren toplumdaki yeri, mesleği, yapması gerekenler, sosyal alanları, kimle evlenip, kimin ile evlenemeyeceği onun için belirlenmiştir. Kişilerden onlar için belirlenmiş olan hayat itaat etmeleri ve sınıflarına göre verilen görevlere itaat etmesi beklenir. </a:t>
            </a:r>
            <a:endParaRPr lang="tr-TR" sz="2000" dirty="0"/>
          </a:p>
          <a:p>
            <a:endParaRPr lang="tr-TR" sz="2000" dirty="0"/>
          </a:p>
        </p:txBody>
      </p:sp>
      <p:pic>
        <p:nvPicPr>
          <p:cNvPr id="4" name="Resim 3">
            <a:extLst>
              <a:ext uri="{FF2B5EF4-FFF2-40B4-BE49-F238E27FC236}">
                <a16:creationId xmlns:a16="http://schemas.microsoft.com/office/drawing/2014/main" id="{70F15230-A0DA-4184-BF34-53E6FA82C10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69001" y="5123762"/>
            <a:ext cx="1378088" cy="1421960"/>
          </a:xfrm>
          <a:prstGeom prst="rect">
            <a:avLst/>
          </a:prstGeom>
        </p:spPr>
      </p:pic>
      <p:sp>
        <p:nvSpPr>
          <p:cNvPr id="10" name="Dikdörtgen: Tek Köşesi Yuvarlatılmış 9">
            <a:extLst>
              <a:ext uri="{FF2B5EF4-FFF2-40B4-BE49-F238E27FC236}">
                <a16:creationId xmlns:a16="http://schemas.microsoft.com/office/drawing/2014/main" id="{47802FB4-F435-4159-979C-F03FACCB2819}"/>
              </a:ext>
            </a:extLst>
          </p:cNvPr>
          <p:cNvSpPr/>
          <p:nvPr/>
        </p:nvSpPr>
        <p:spPr>
          <a:xfrm>
            <a:off x="718246" y="666800"/>
            <a:ext cx="2872679"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DİNİ YAPI: Hinduizm</a:t>
            </a:r>
          </a:p>
        </p:txBody>
      </p:sp>
    </p:spTree>
    <p:extLst>
      <p:ext uri="{BB962C8B-B14F-4D97-AF65-F5344CB8AC3E}">
        <p14:creationId xmlns:p14="http://schemas.microsoft.com/office/powerpoint/2010/main" val="199810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0" name="Dikdörtgen: Tek Köşesi Yuvarlatılmış 9">
            <a:extLst>
              <a:ext uri="{FF2B5EF4-FFF2-40B4-BE49-F238E27FC236}">
                <a16:creationId xmlns:a16="http://schemas.microsoft.com/office/drawing/2014/main" id="{47802FB4-F435-4159-979C-F03FACCB2819}"/>
              </a:ext>
            </a:extLst>
          </p:cNvPr>
          <p:cNvSpPr/>
          <p:nvPr/>
        </p:nvSpPr>
        <p:spPr>
          <a:xfrm>
            <a:off x="718246" y="666800"/>
            <a:ext cx="2872679"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DİNİ YAPI: Hinduizm</a:t>
            </a:r>
          </a:p>
        </p:txBody>
      </p:sp>
      <p:pic>
        <p:nvPicPr>
          <p:cNvPr id="6" name="Picture 2" descr="C:\Users\Tugce\Desktop\Angkor-Wat_lykxtn.jpg">
            <a:extLst>
              <a:ext uri="{FF2B5EF4-FFF2-40B4-BE49-F238E27FC236}">
                <a16:creationId xmlns:a16="http://schemas.microsoft.com/office/drawing/2014/main" id="{69EE0BF5-9C08-4773-9174-A7F70B808784}"/>
              </a:ext>
            </a:extLst>
          </p:cNvPr>
          <p:cNvPicPr>
            <a:picLocks noChangeAspect="1" noChangeArrowheads="1"/>
          </p:cNvPicPr>
          <p:nvPr/>
        </p:nvPicPr>
        <p:blipFill>
          <a:blip r:embed="rId2" cstate="print"/>
          <a:srcRect/>
          <a:stretch>
            <a:fillRect/>
          </a:stretch>
        </p:blipFill>
        <p:spPr bwMode="auto">
          <a:xfrm>
            <a:off x="718246" y="1382487"/>
            <a:ext cx="3168131" cy="4191530"/>
          </a:xfrm>
          <a:prstGeom prst="rect">
            <a:avLst/>
          </a:prstGeom>
          <a:noFill/>
        </p:spPr>
      </p:pic>
      <p:pic>
        <p:nvPicPr>
          <p:cNvPr id="7" name="Picture 2" descr="C:\Users\Tugce\Desktop\Meenakshi-Amman_ht6pi8.jpg">
            <a:extLst>
              <a:ext uri="{FF2B5EF4-FFF2-40B4-BE49-F238E27FC236}">
                <a16:creationId xmlns:a16="http://schemas.microsoft.com/office/drawing/2014/main" id="{CDCBF914-8E0B-47BF-AE6A-64D4C89AB2D2}"/>
              </a:ext>
            </a:extLst>
          </p:cNvPr>
          <p:cNvPicPr>
            <a:picLocks noChangeAspect="1" noChangeArrowheads="1"/>
          </p:cNvPicPr>
          <p:nvPr/>
        </p:nvPicPr>
        <p:blipFill>
          <a:blip r:embed="rId3" cstate="print"/>
          <a:srcRect/>
          <a:stretch>
            <a:fillRect/>
          </a:stretch>
        </p:blipFill>
        <p:spPr bwMode="auto">
          <a:xfrm>
            <a:off x="5094117" y="1390105"/>
            <a:ext cx="6423016" cy="4077789"/>
          </a:xfrm>
          <a:prstGeom prst="rect">
            <a:avLst/>
          </a:prstGeom>
          <a:noFill/>
        </p:spPr>
      </p:pic>
      <p:sp>
        <p:nvSpPr>
          <p:cNvPr id="2" name="Metin kutusu 1">
            <a:extLst>
              <a:ext uri="{FF2B5EF4-FFF2-40B4-BE49-F238E27FC236}">
                <a16:creationId xmlns:a16="http://schemas.microsoft.com/office/drawing/2014/main" id="{29D079BA-52A6-4553-9E7E-F9959102ADE0}"/>
              </a:ext>
            </a:extLst>
          </p:cNvPr>
          <p:cNvSpPr txBox="1"/>
          <p:nvPr/>
        </p:nvSpPr>
        <p:spPr>
          <a:xfrm>
            <a:off x="718245" y="5574017"/>
            <a:ext cx="3168131" cy="1077218"/>
          </a:xfrm>
          <a:prstGeom prst="rect">
            <a:avLst/>
          </a:prstGeom>
          <a:noFill/>
        </p:spPr>
        <p:txBody>
          <a:bodyPr wrap="square" rtlCol="0">
            <a:spAutoFit/>
          </a:bodyPr>
          <a:lstStyle/>
          <a:p>
            <a:pPr algn="just"/>
            <a:r>
              <a:rPr lang="tr-TR" sz="1600" dirty="0">
                <a:latin typeface="Calibri" pitchFamily="34" charset="0"/>
                <a:cs typeface="Calibri" pitchFamily="34" charset="0"/>
              </a:rPr>
              <a:t>Meşhur </a:t>
            </a:r>
            <a:r>
              <a:rPr lang="tr-TR" sz="1600" dirty="0" err="1">
                <a:latin typeface="Calibri" pitchFamily="34" charset="0"/>
                <a:cs typeface="Calibri" pitchFamily="34" charset="0"/>
              </a:rPr>
              <a:t>Angkor</a:t>
            </a:r>
            <a:r>
              <a:rPr lang="tr-TR" sz="1600" dirty="0">
                <a:latin typeface="Calibri" pitchFamily="34" charset="0"/>
                <a:cs typeface="Calibri" pitchFamily="34" charset="0"/>
              </a:rPr>
              <a:t> </a:t>
            </a:r>
            <a:r>
              <a:rPr lang="tr-TR" sz="1600" dirty="0" err="1">
                <a:latin typeface="Calibri" pitchFamily="34" charset="0"/>
                <a:cs typeface="Calibri" pitchFamily="34" charset="0"/>
              </a:rPr>
              <a:t>Wat</a:t>
            </a:r>
            <a:r>
              <a:rPr lang="tr-TR" sz="1600" dirty="0">
                <a:latin typeface="Calibri" pitchFamily="34" charset="0"/>
                <a:cs typeface="Calibri" pitchFamily="34" charset="0"/>
              </a:rPr>
              <a:t>, dünyanın en büyük tek parça halindeki dini anıtı ve </a:t>
            </a:r>
            <a:r>
              <a:rPr lang="tr-TR" sz="1600" dirty="0" err="1">
                <a:latin typeface="Calibri" pitchFamily="34" charset="0"/>
                <a:cs typeface="Calibri" pitchFamily="34" charset="0"/>
              </a:rPr>
              <a:t>Bayon</a:t>
            </a:r>
            <a:r>
              <a:rPr lang="tr-TR" sz="1600" dirty="0">
                <a:latin typeface="Calibri" pitchFamily="34" charset="0"/>
                <a:cs typeface="Calibri" pitchFamily="34" charset="0"/>
              </a:rPr>
              <a:t> tapınağı da birden fazla dev taş insan yüzlerine sahiptir.</a:t>
            </a:r>
            <a:endParaRPr lang="tr-TR" sz="1600" dirty="0"/>
          </a:p>
        </p:txBody>
      </p:sp>
      <p:sp>
        <p:nvSpPr>
          <p:cNvPr id="8" name="Dikdörtgen 7">
            <a:extLst>
              <a:ext uri="{FF2B5EF4-FFF2-40B4-BE49-F238E27FC236}">
                <a16:creationId xmlns:a16="http://schemas.microsoft.com/office/drawing/2014/main" id="{EC949747-639E-48C8-A5B0-2FB504ECE3D8}"/>
              </a:ext>
            </a:extLst>
          </p:cNvPr>
          <p:cNvSpPr/>
          <p:nvPr/>
        </p:nvSpPr>
        <p:spPr>
          <a:xfrm>
            <a:off x="5000625" y="5517831"/>
            <a:ext cx="6096000" cy="646331"/>
          </a:xfrm>
          <a:prstGeom prst="rect">
            <a:avLst/>
          </a:prstGeom>
        </p:spPr>
        <p:txBody>
          <a:bodyPr>
            <a:spAutoFit/>
          </a:bodyPr>
          <a:lstStyle/>
          <a:p>
            <a:pPr algn="just"/>
            <a:r>
              <a:rPr lang="tr-TR" dirty="0">
                <a:latin typeface="Calibri" pitchFamily="34" charset="0"/>
                <a:cs typeface="Calibri" pitchFamily="34" charset="0"/>
              </a:rPr>
              <a:t>En kutsal şehirlerden biri olan </a:t>
            </a:r>
            <a:r>
              <a:rPr lang="tr-TR" dirty="0" err="1">
                <a:latin typeface="Calibri" pitchFamily="34" charset="0"/>
                <a:cs typeface="Calibri" pitchFamily="34" charset="0"/>
              </a:rPr>
              <a:t>Madurai’de</a:t>
            </a:r>
            <a:r>
              <a:rPr lang="tr-TR" dirty="0">
                <a:latin typeface="Calibri" pitchFamily="34" charset="0"/>
                <a:cs typeface="Calibri" pitchFamily="34" charset="0"/>
              </a:rPr>
              <a:t> yer alan  </a:t>
            </a:r>
            <a:r>
              <a:rPr lang="tr-TR" dirty="0" err="1">
                <a:latin typeface="Calibri" pitchFamily="34" charset="0"/>
                <a:cs typeface="Calibri" pitchFamily="34" charset="0"/>
              </a:rPr>
              <a:t>Meenakshi</a:t>
            </a:r>
            <a:r>
              <a:rPr lang="tr-TR" dirty="0">
                <a:latin typeface="Calibri" pitchFamily="34" charset="0"/>
                <a:cs typeface="Calibri" pitchFamily="34" charset="0"/>
              </a:rPr>
              <a:t> Amman en önemli Hindu tapınaklarından biridir.</a:t>
            </a:r>
          </a:p>
        </p:txBody>
      </p:sp>
    </p:spTree>
    <p:extLst>
      <p:ext uri="{BB962C8B-B14F-4D97-AF65-F5344CB8AC3E}">
        <p14:creationId xmlns:p14="http://schemas.microsoft.com/office/powerpoint/2010/main" val="162074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Tugce\Desktop\hindu-inanç.png"/>
          <p:cNvPicPr>
            <a:picLocks noChangeAspect="1" noChangeArrowheads="1"/>
          </p:cNvPicPr>
          <p:nvPr/>
        </p:nvPicPr>
        <p:blipFill>
          <a:blip r:embed="rId2" cstate="print"/>
          <a:srcRect/>
          <a:stretch>
            <a:fillRect/>
          </a:stretch>
        </p:blipFill>
        <p:spPr bwMode="auto">
          <a:xfrm>
            <a:off x="1093912" y="641520"/>
            <a:ext cx="5040560" cy="5040560"/>
          </a:xfrm>
          <a:prstGeom prst="rect">
            <a:avLst/>
          </a:prstGeom>
          <a:noFill/>
        </p:spPr>
      </p:pic>
      <p:sp>
        <p:nvSpPr>
          <p:cNvPr id="3" name="Dikdörtgen 2"/>
          <p:cNvSpPr/>
          <p:nvPr/>
        </p:nvSpPr>
        <p:spPr>
          <a:xfrm>
            <a:off x="5912223" y="2007638"/>
            <a:ext cx="6096000" cy="2585323"/>
          </a:xfrm>
          <a:prstGeom prst="rect">
            <a:avLst/>
          </a:prstGeom>
        </p:spPr>
        <p:txBody>
          <a:bodyPr>
            <a:spAutoFit/>
          </a:bodyPr>
          <a:lstStyle/>
          <a:p>
            <a:r>
              <a:rPr lang="tr-TR" dirty="0" smtClean="0">
                <a:latin typeface="Calibri" pitchFamily="34" charset="0"/>
                <a:cs typeface="Calibri" pitchFamily="34" charset="0"/>
              </a:rPr>
              <a:t>Kast Sistemi</a:t>
            </a:r>
          </a:p>
          <a:p>
            <a:r>
              <a:rPr lang="tr-TR" dirty="0" smtClean="0">
                <a:latin typeface="Calibri" pitchFamily="34" charset="0"/>
                <a:cs typeface="Calibri" pitchFamily="34" charset="0"/>
              </a:rPr>
              <a:t>Hinduizm’in </a:t>
            </a:r>
            <a:r>
              <a:rPr lang="tr-TR" dirty="0">
                <a:latin typeface="Calibri" pitchFamily="34" charset="0"/>
                <a:cs typeface="Calibri" pitchFamily="34" charset="0"/>
              </a:rPr>
              <a:t>en çok bilinen ve eleştirilen meyvesi olan kast sistemi mesleklerine toplumu hiyerarşik 4 sınıfa böler. Herkesin doğduğu andan itibaren toplumdaki yeri, mesleği, yapması gerekenler, sosyal alanları, kimle evlenip, kimin ile evlenemeyeceği onun için belirlenmiştir. Kişilerden onlar için belirlenmiş olan hayat itaat etmeleri ve sınıflarına göre verilen görevlere itaat etmesi beklenir. Sınıfına uygun hareket etmemek ahlaksızlık olarak damgalanır</a:t>
            </a:r>
            <a:r>
              <a:rPr lang="tr-TR" dirty="0"/>
              <a:t>.</a:t>
            </a:r>
            <a:endParaRPr lang="tr-TR" dirty="0"/>
          </a:p>
        </p:txBody>
      </p:sp>
    </p:spTree>
    <p:extLst>
      <p:ext uri="{BB962C8B-B14F-4D97-AF65-F5344CB8AC3E}">
        <p14:creationId xmlns:p14="http://schemas.microsoft.com/office/powerpoint/2010/main" val="321850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0" name="Dikdörtgen: Tek Köşesi Yuvarlatılmış 9">
            <a:extLst>
              <a:ext uri="{FF2B5EF4-FFF2-40B4-BE49-F238E27FC236}">
                <a16:creationId xmlns:a16="http://schemas.microsoft.com/office/drawing/2014/main" id="{47802FB4-F435-4159-979C-F03FACCB2819}"/>
              </a:ext>
            </a:extLst>
          </p:cNvPr>
          <p:cNvSpPr/>
          <p:nvPr/>
        </p:nvSpPr>
        <p:spPr>
          <a:xfrm>
            <a:off x="718246" y="666800"/>
            <a:ext cx="2872679"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DİNİ YAPI: Budizm</a:t>
            </a:r>
          </a:p>
        </p:txBody>
      </p:sp>
      <p:sp>
        <p:nvSpPr>
          <p:cNvPr id="2" name="Metin kutusu 1">
            <a:extLst>
              <a:ext uri="{FF2B5EF4-FFF2-40B4-BE49-F238E27FC236}">
                <a16:creationId xmlns:a16="http://schemas.microsoft.com/office/drawing/2014/main" id="{29D079BA-52A6-4553-9E7E-F9959102ADE0}"/>
              </a:ext>
            </a:extLst>
          </p:cNvPr>
          <p:cNvSpPr txBox="1"/>
          <p:nvPr/>
        </p:nvSpPr>
        <p:spPr>
          <a:xfrm>
            <a:off x="613472" y="1338961"/>
            <a:ext cx="5292029" cy="4718060"/>
          </a:xfrm>
          <a:prstGeom prst="rect">
            <a:avLst/>
          </a:prstGeom>
          <a:noFill/>
        </p:spPr>
        <p:txBody>
          <a:bodyPr wrap="square" rtlCol="0">
            <a:spAutoFit/>
          </a:bodyPr>
          <a:lstStyle/>
          <a:p>
            <a:pPr algn="just"/>
            <a:r>
              <a:rPr lang="tr-TR" sz="2000" dirty="0">
                <a:latin typeface="Calibri" pitchFamily="34" charset="0"/>
                <a:cs typeface="Calibri" pitchFamily="34" charset="0"/>
              </a:rPr>
              <a:t>Budizm, bugün dünya üzerinde yaklaşık 500 milyonu aşkın inananı bulunan bir dindir. İlk önce Hindistan’da ortaya çıkmış, daha sonra zaman içinde , Güneydoğu ve Doğu Asya’da (Çin, Japonya, Kore, Moğolistan, Nepal, Sri Lanka, Tayland ve Tibet gibi ülkelerde) yayılmıştır.</a:t>
            </a:r>
          </a:p>
          <a:p>
            <a:pPr algn="just"/>
            <a:endParaRPr lang="tr-TR" sz="2000" dirty="0">
              <a:latin typeface="Calibri" pitchFamily="34" charset="0"/>
              <a:cs typeface="Calibri" pitchFamily="34" charset="0"/>
            </a:endParaRPr>
          </a:p>
          <a:p>
            <a:pPr algn="just"/>
            <a:r>
              <a:rPr lang="tr-TR" sz="2000" dirty="0">
                <a:latin typeface="Calibri" pitchFamily="34" charset="0"/>
                <a:cs typeface="Calibri" pitchFamily="34" charset="0"/>
              </a:rPr>
              <a:t>Budizm'in hedefi, hayattaki acı, ıstırap ve tatminsizliğin kaynaklarını açıklamak ve bunları gidermenin yollarını göstermektir. Budizm'de öğretilerin ana çatısını meditasyon gibi içe bakış yöntemleri, reenkarnasyon denilen doğum-ölüm döngüsünün tekrarı ve karma denilen neden-sonuç zinciri gibi kavramlar oluşturmaktadır.</a:t>
            </a:r>
          </a:p>
          <a:p>
            <a:pPr algn="just"/>
            <a:endParaRPr lang="tr-TR" sz="1600" dirty="0">
              <a:latin typeface="Calibri" pitchFamily="34" charset="0"/>
              <a:cs typeface="Calibri" pitchFamily="34" charset="0"/>
            </a:endParaRPr>
          </a:p>
        </p:txBody>
      </p:sp>
      <p:pic>
        <p:nvPicPr>
          <p:cNvPr id="4" name="Resim 3">
            <a:extLst>
              <a:ext uri="{FF2B5EF4-FFF2-40B4-BE49-F238E27FC236}">
                <a16:creationId xmlns:a16="http://schemas.microsoft.com/office/drawing/2014/main" id="{63DF5540-FF79-42B6-B1AC-4C2FA30DB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17218"/>
            <a:ext cx="5676601" cy="3623564"/>
          </a:xfrm>
          <a:prstGeom prst="rect">
            <a:avLst/>
          </a:prstGeom>
        </p:spPr>
      </p:pic>
    </p:spTree>
    <p:extLst>
      <p:ext uri="{BB962C8B-B14F-4D97-AF65-F5344CB8AC3E}">
        <p14:creationId xmlns:p14="http://schemas.microsoft.com/office/powerpoint/2010/main" val="384356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0" name="Dikdörtgen: Tek Köşesi Yuvarlatılmış 9">
            <a:extLst>
              <a:ext uri="{FF2B5EF4-FFF2-40B4-BE49-F238E27FC236}">
                <a16:creationId xmlns:a16="http://schemas.microsoft.com/office/drawing/2014/main" id="{47802FB4-F435-4159-979C-F03FACCB2819}"/>
              </a:ext>
            </a:extLst>
          </p:cNvPr>
          <p:cNvSpPr/>
          <p:nvPr/>
        </p:nvSpPr>
        <p:spPr>
          <a:xfrm>
            <a:off x="718246" y="666800"/>
            <a:ext cx="2872679"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DİNİ YAPI: Budizm</a:t>
            </a:r>
          </a:p>
        </p:txBody>
      </p:sp>
      <p:sp>
        <p:nvSpPr>
          <p:cNvPr id="2" name="Metin kutusu 1">
            <a:extLst>
              <a:ext uri="{FF2B5EF4-FFF2-40B4-BE49-F238E27FC236}">
                <a16:creationId xmlns:a16="http://schemas.microsoft.com/office/drawing/2014/main" id="{29D079BA-52A6-4553-9E7E-F9959102ADE0}"/>
              </a:ext>
            </a:extLst>
          </p:cNvPr>
          <p:cNvSpPr txBox="1"/>
          <p:nvPr/>
        </p:nvSpPr>
        <p:spPr>
          <a:xfrm>
            <a:off x="693282" y="1678009"/>
            <a:ext cx="5292029" cy="3724096"/>
          </a:xfrm>
          <a:prstGeom prst="rect">
            <a:avLst/>
          </a:prstGeom>
          <a:noFill/>
        </p:spPr>
        <p:txBody>
          <a:bodyPr wrap="square" rtlCol="0">
            <a:spAutoFit/>
          </a:bodyPr>
          <a:lstStyle/>
          <a:p>
            <a:pPr algn="just"/>
            <a:r>
              <a:rPr lang="tr-TR" sz="2000" dirty="0">
                <a:latin typeface="Calibri" pitchFamily="34" charset="0"/>
                <a:cs typeface="Calibri" pitchFamily="34" charset="0"/>
              </a:rPr>
              <a:t>Budizm’ de mabetlere “</a:t>
            </a:r>
            <a:r>
              <a:rPr lang="tr-TR" sz="2000" dirty="0" err="1">
                <a:latin typeface="Calibri" pitchFamily="34" charset="0"/>
                <a:cs typeface="Calibri" pitchFamily="34" charset="0"/>
              </a:rPr>
              <a:t>Vihara</a:t>
            </a:r>
            <a:r>
              <a:rPr lang="tr-TR" sz="2000" dirty="0">
                <a:latin typeface="Calibri" pitchFamily="34" charset="0"/>
                <a:cs typeface="Calibri" pitchFamily="34" charset="0"/>
              </a:rPr>
              <a:t>” denir. </a:t>
            </a:r>
            <a:r>
              <a:rPr lang="tr-TR" sz="2000" dirty="0" err="1">
                <a:latin typeface="Calibri" pitchFamily="34" charset="0"/>
                <a:cs typeface="Calibri" pitchFamily="34" charset="0"/>
              </a:rPr>
              <a:t>Viharada</a:t>
            </a:r>
            <a:r>
              <a:rPr lang="tr-TR" sz="2000" dirty="0">
                <a:latin typeface="Calibri" pitchFamily="34" charset="0"/>
                <a:cs typeface="Calibri" pitchFamily="34" charset="0"/>
              </a:rPr>
              <a:t> ayda 2 kez bir araya gelen rahipler yaptıkları hataları itiraf ederek benliklerini öldürürler. Bazı dinlerde olduğu gibi Budizm’de de bir kurtarıcı bekleme inancı vardır. İnançlarına göre </a:t>
            </a:r>
            <a:r>
              <a:rPr lang="tr-TR" sz="2000" dirty="0" err="1">
                <a:latin typeface="Calibri" pitchFamily="34" charset="0"/>
                <a:cs typeface="Calibri" pitchFamily="34" charset="0"/>
              </a:rPr>
              <a:t>Metteya</a:t>
            </a:r>
            <a:r>
              <a:rPr lang="tr-TR" sz="2000" dirty="0">
                <a:latin typeface="Calibri" pitchFamily="34" charset="0"/>
                <a:cs typeface="Calibri" pitchFamily="34" charset="0"/>
              </a:rPr>
              <a:t> tüm dünyayı düzeltmek için gelecek ve Buda’nın tamamlayamadığı dini tamamlayacaktır.</a:t>
            </a:r>
          </a:p>
          <a:p>
            <a:pPr algn="just"/>
            <a:endParaRPr lang="tr-TR" sz="2000" dirty="0">
              <a:latin typeface="Calibri" pitchFamily="34" charset="0"/>
              <a:cs typeface="Calibri" pitchFamily="34" charset="0"/>
            </a:endParaRPr>
          </a:p>
          <a:p>
            <a:pPr algn="just"/>
            <a:r>
              <a:rPr lang="tr-TR" sz="2000" dirty="0">
                <a:latin typeface="Calibri" pitchFamily="34" charset="0"/>
                <a:cs typeface="Calibri" pitchFamily="34" charset="0"/>
              </a:rPr>
              <a:t>İbadet </a:t>
            </a:r>
            <a:r>
              <a:rPr lang="tr-TR" sz="2000" dirty="0" err="1">
                <a:latin typeface="Calibri" pitchFamily="34" charset="0"/>
                <a:cs typeface="Calibri" pitchFamily="34" charset="0"/>
              </a:rPr>
              <a:t>Stupa</a:t>
            </a:r>
            <a:r>
              <a:rPr lang="tr-TR" sz="2000" dirty="0">
                <a:latin typeface="Calibri" pitchFamily="34" charset="0"/>
                <a:cs typeface="Calibri" pitchFamily="34" charset="0"/>
              </a:rPr>
              <a:t> denilen mabetlerde yapılır. İbadet için </a:t>
            </a:r>
            <a:r>
              <a:rPr lang="tr-TR" sz="2000" dirty="0" err="1">
                <a:latin typeface="Calibri" pitchFamily="34" charset="0"/>
                <a:cs typeface="Calibri" pitchFamily="34" charset="0"/>
              </a:rPr>
              <a:t>Stupaya</a:t>
            </a:r>
            <a:r>
              <a:rPr lang="tr-TR" sz="2000" dirty="0">
                <a:latin typeface="Calibri" pitchFamily="34" charset="0"/>
                <a:cs typeface="Calibri" pitchFamily="34" charset="0"/>
              </a:rPr>
              <a:t> giren Budist önce Buda’nın heykeline saygı gösterisi yapar; O’na çiçek ve tütsü sunar. </a:t>
            </a:r>
          </a:p>
          <a:p>
            <a:pPr algn="just"/>
            <a:endParaRPr lang="tr-TR" sz="1600" dirty="0">
              <a:latin typeface="Calibri" pitchFamily="34" charset="0"/>
              <a:cs typeface="Calibri" pitchFamily="34" charset="0"/>
            </a:endParaRPr>
          </a:p>
        </p:txBody>
      </p:sp>
      <p:pic>
        <p:nvPicPr>
          <p:cNvPr id="6" name="İçerik Yer Tutucusu 4">
            <a:extLst>
              <a:ext uri="{FF2B5EF4-FFF2-40B4-BE49-F238E27FC236}">
                <a16:creationId xmlns:a16="http://schemas.microsoft.com/office/drawing/2014/main" id="{61D6040F-E60E-4F50-B4BF-7D3D75C86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1" y="1573234"/>
            <a:ext cx="5581328" cy="3711532"/>
          </a:xfrm>
          <a:prstGeom prst="rect">
            <a:avLst/>
          </a:prstGeom>
        </p:spPr>
      </p:pic>
    </p:spTree>
    <p:extLst>
      <p:ext uri="{BB962C8B-B14F-4D97-AF65-F5344CB8AC3E}">
        <p14:creationId xmlns:p14="http://schemas.microsoft.com/office/powerpoint/2010/main" val="149362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0" name="Dikdörtgen: Tek Köşesi Yuvarlatılmış 9">
            <a:extLst>
              <a:ext uri="{FF2B5EF4-FFF2-40B4-BE49-F238E27FC236}">
                <a16:creationId xmlns:a16="http://schemas.microsoft.com/office/drawing/2014/main" id="{47802FB4-F435-4159-979C-F03FACCB2819}"/>
              </a:ext>
            </a:extLst>
          </p:cNvPr>
          <p:cNvSpPr/>
          <p:nvPr/>
        </p:nvSpPr>
        <p:spPr>
          <a:xfrm>
            <a:off x="718246" y="666800"/>
            <a:ext cx="2872679"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DİNİ YAPI: Şintoizm</a:t>
            </a:r>
          </a:p>
        </p:txBody>
      </p:sp>
      <p:sp>
        <p:nvSpPr>
          <p:cNvPr id="2" name="Metin kutusu 1">
            <a:extLst>
              <a:ext uri="{FF2B5EF4-FFF2-40B4-BE49-F238E27FC236}">
                <a16:creationId xmlns:a16="http://schemas.microsoft.com/office/drawing/2014/main" id="{29D079BA-52A6-4553-9E7E-F9959102ADE0}"/>
              </a:ext>
            </a:extLst>
          </p:cNvPr>
          <p:cNvSpPr txBox="1"/>
          <p:nvPr/>
        </p:nvSpPr>
        <p:spPr>
          <a:xfrm>
            <a:off x="642047" y="1389684"/>
            <a:ext cx="5758754" cy="4401205"/>
          </a:xfrm>
          <a:prstGeom prst="rect">
            <a:avLst/>
          </a:prstGeom>
          <a:noFill/>
        </p:spPr>
        <p:txBody>
          <a:bodyPr wrap="square" rtlCol="0">
            <a:spAutoFit/>
          </a:bodyPr>
          <a:lstStyle/>
          <a:p>
            <a:pPr algn="just"/>
            <a:r>
              <a:rPr lang="tr-TR" sz="2000" dirty="0"/>
              <a:t>Japonların milli dini olan Şintoizm “tanrıların yolu” demektir. </a:t>
            </a:r>
            <a:r>
              <a:rPr lang="tr-TR" sz="2000" dirty="0" err="1"/>
              <a:t>Şintoizmin</a:t>
            </a:r>
            <a:r>
              <a:rPr lang="tr-TR" sz="2000" dirty="0"/>
              <a:t> herhangi bir kurucusu yoktur. M.Ö. 7. asırda ilk efsanevi imparatorun tahta çıkmasıyla masalımsı geçmişten tarihi döneme doğru bir geçiş yaparak ortaya çıkmıştır. O dönemlerde Asya da Budizm, </a:t>
            </a:r>
            <a:r>
              <a:rPr lang="tr-TR" sz="2000" dirty="0" err="1"/>
              <a:t>Konfüçyanizm</a:t>
            </a:r>
            <a:r>
              <a:rPr lang="tr-TR" sz="2000" dirty="0"/>
              <a:t> ve Taoizm gibi dinler bulunmaktaydı. Bu yüzden Şintoizm diğer dinlerden oldukça etkilenmiştir.</a:t>
            </a:r>
          </a:p>
          <a:p>
            <a:pPr algn="just"/>
            <a:endParaRPr lang="tr-TR" sz="2000" dirty="0"/>
          </a:p>
          <a:p>
            <a:pPr algn="just"/>
            <a:r>
              <a:rPr lang="tr-TR" sz="2000" dirty="0"/>
              <a:t>Şintoizm, Japon değerler sistemiyle çok yakından alakalıdır. Bundan dolayı Şintoizm resmi bir takım inanç veya doktrinlerden ziyade Japonların sosyal davranışları ve kişisel motivasyonlarıyla değer kazanmaktadır.</a:t>
            </a:r>
          </a:p>
        </p:txBody>
      </p:sp>
      <p:pic>
        <p:nvPicPr>
          <p:cNvPr id="7" name="İçerik Yer Tutucusu 4">
            <a:extLst>
              <a:ext uri="{FF2B5EF4-FFF2-40B4-BE49-F238E27FC236}">
                <a16:creationId xmlns:a16="http://schemas.microsoft.com/office/drawing/2014/main" id="{9A6BDBCE-C94F-4B75-A1CB-A83C576F4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024" y="1543774"/>
            <a:ext cx="5305425" cy="3979069"/>
          </a:xfrm>
          <a:prstGeom prst="rect">
            <a:avLst/>
          </a:prstGeom>
        </p:spPr>
      </p:pic>
    </p:spTree>
    <p:extLst>
      <p:ext uri="{BB962C8B-B14F-4D97-AF65-F5344CB8AC3E}">
        <p14:creationId xmlns:p14="http://schemas.microsoft.com/office/powerpoint/2010/main" val="77748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0" name="Dikdörtgen: Tek Köşesi Yuvarlatılmış 9">
            <a:extLst>
              <a:ext uri="{FF2B5EF4-FFF2-40B4-BE49-F238E27FC236}">
                <a16:creationId xmlns:a16="http://schemas.microsoft.com/office/drawing/2014/main" id="{47802FB4-F435-4159-979C-F03FACCB2819}"/>
              </a:ext>
            </a:extLst>
          </p:cNvPr>
          <p:cNvSpPr/>
          <p:nvPr/>
        </p:nvSpPr>
        <p:spPr>
          <a:xfrm>
            <a:off x="718246" y="666800"/>
            <a:ext cx="2872679"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DİNİ YAPI: Taoizm</a:t>
            </a:r>
          </a:p>
        </p:txBody>
      </p:sp>
      <p:sp>
        <p:nvSpPr>
          <p:cNvPr id="2" name="Metin kutusu 1">
            <a:extLst>
              <a:ext uri="{FF2B5EF4-FFF2-40B4-BE49-F238E27FC236}">
                <a16:creationId xmlns:a16="http://schemas.microsoft.com/office/drawing/2014/main" id="{29D079BA-52A6-4553-9E7E-F9959102ADE0}"/>
              </a:ext>
            </a:extLst>
          </p:cNvPr>
          <p:cNvSpPr txBox="1"/>
          <p:nvPr/>
        </p:nvSpPr>
        <p:spPr>
          <a:xfrm>
            <a:off x="718246" y="1690061"/>
            <a:ext cx="7092254" cy="3477875"/>
          </a:xfrm>
          <a:prstGeom prst="rect">
            <a:avLst/>
          </a:prstGeom>
          <a:noFill/>
        </p:spPr>
        <p:txBody>
          <a:bodyPr wrap="square" rtlCol="0">
            <a:spAutoFit/>
          </a:bodyPr>
          <a:lstStyle/>
          <a:p>
            <a:pPr algn="just"/>
            <a:r>
              <a:rPr lang="tr-TR" sz="2000" dirty="0"/>
              <a:t>Taoizm MÖ 6. yüzyılda Lao-</a:t>
            </a:r>
            <a:r>
              <a:rPr lang="tr-TR" sz="2000" dirty="0" err="1"/>
              <a:t>Tse</a:t>
            </a:r>
            <a:r>
              <a:rPr lang="tr-TR" sz="2000" dirty="0"/>
              <a:t> tarafından kurulmuştur. Bu görüşe göre her şey Tao’dur, Tao’dan akar, Tao’ya döner. Bu anlayışa göre Tao evrendeki düzendir. Tao kendiliğinden var olmuştur. Betimlenemez, </a:t>
            </a:r>
            <a:r>
              <a:rPr lang="tr-TR" sz="2000" dirty="0" err="1"/>
              <a:t>nesnesiz</a:t>
            </a:r>
            <a:r>
              <a:rPr lang="tr-TR" sz="2000" dirty="0"/>
              <a:t>, cisimsiz, sonsuz olan akıldır. Bütün bu özellikler varlığı yokluğa  götüreceğinden Tao, yokluk demektir. Varlığı yokluğa indirgediği için bu görüş de bir tür nihilizm olarak görülür.</a:t>
            </a:r>
          </a:p>
          <a:p>
            <a:pPr algn="just"/>
            <a:endParaRPr lang="tr-TR" sz="2000" dirty="0"/>
          </a:p>
          <a:p>
            <a:pPr algn="just"/>
            <a:r>
              <a:rPr lang="tr-TR" sz="2000" dirty="0"/>
              <a:t>Taoculuk Çin dini geleneğine ait en orijinal öğretilerdendir. Taoculuğun ortaya koyduğu din anlayışı, Çin dini geleneğinin, daha çok metafizik içerikli öğretileri üzerine kurulmuştur. </a:t>
            </a:r>
          </a:p>
        </p:txBody>
      </p:sp>
      <p:pic>
        <p:nvPicPr>
          <p:cNvPr id="4" name="Resim 3">
            <a:extLst>
              <a:ext uri="{FF2B5EF4-FFF2-40B4-BE49-F238E27FC236}">
                <a16:creationId xmlns:a16="http://schemas.microsoft.com/office/drawing/2014/main" id="{01792D3B-D753-4DE4-A6E9-C1A58883A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879" y="1643060"/>
            <a:ext cx="3571875" cy="3571875"/>
          </a:xfrm>
          <a:prstGeom prst="rect">
            <a:avLst/>
          </a:prstGeom>
        </p:spPr>
      </p:pic>
    </p:spTree>
    <p:extLst>
      <p:ext uri="{BB962C8B-B14F-4D97-AF65-F5344CB8AC3E}">
        <p14:creationId xmlns:p14="http://schemas.microsoft.com/office/powerpoint/2010/main" val="44515049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521</Words>
  <Application>Microsoft Office PowerPoint</Application>
  <PresentationFormat>Geniş ekran</PresentationFormat>
  <Paragraphs>50</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Cemre Pehlivanoğlu</dc:creator>
  <cp:lastModifiedBy>Windows Kullanıcısı</cp:lastModifiedBy>
  <cp:revision>80</cp:revision>
  <dcterms:created xsi:type="dcterms:W3CDTF">2020-01-12T12:36:35Z</dcterms:created>
  <dcterms:modified xsi:type="dcterms:W3CDTF">2020-05-12T11:37:47Z</dcterms:modified>
</cp:coreProperties>
</file>