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7" r:id="rId3"/>
    <p:sldId id="272" r:id="rId4"/>
    <p:sldId id="273" r:id="rId5"/>
    <p:sldId id="274" r:id="rId6"/>
    <p:sldId id="268" r:id="rId7"/>
    <p:sldId id="276" r:id="rId8"/>
    <p:sldId id="27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21A78F8-B80D-4AEA-B8F3-A5982438474A}" type="datetimeFigureOut">
              <a:rPr lang="tr-TR" smtClean="0"/>
              <a:pPr/>
              <a:t>18.04.2018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C.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İKTİDAR HARİTASI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(IV)</a:t>
            </a:r>
          </a:p>
        </p:txBody>
      </p:sp>
    </p:spTree>
    <p:extLst>
      <p:ext uri="{BB962C8B-B14F-4D97-AF65-F5344CB8AC3E}">
        <p14:creationId xmlns="" xmlns:p14="http://schemas.microsoft.com/office/powerpoint/2010/main" val="150565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3317" y="558069"/>
            <a:ext cx="112178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Times New Roman" pitchFamily="18" charset="0"/>
              </a:rPr>
              <a:t>c. Hükümet Sistemi Tartışmaları</a:t>
            </a: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endParaRPr lang="tr-TR" sz="4000" b="1" dirty="0" smtClean="0">
              <a:latin typeface="Times New Roman" pitchFamily="18" charset="0"/>
            </a:endParaRP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</a:t>
            </a:r>
            <a:r>
              <a:rPr lang="tr-TR" sz="4000" dirty="0">
                <a:latin typeface="Times New Roman" pitchFamily="18" charset="0"/>
              </a:rPr>
              <a:t>. Hükümet Sistemlerine İlişkin Eleştiriler</a:t>
            </a:r>
          </a:p>
          <a:p>
            <a:r>
              <a:rPr lang="tr-TR" sz="4000" dirty="0">
                <a:latin typeface="Times New Roman" pitchFamily="18" charset="0"/>
              </a:rPr>
              <a:t>	</a:t>
            </a:r>
            <a:endParaRPr lang="tr-TR" sz="4000" dirty="0" smtClean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ii</a:t>
            </a:r>
            <a:r>
              <a:rPr lang="tr-TR" sz="4000" dirty="0">
                <a:latin typeface="Times New Roman" pitchFamily="18" charset="0"/>
              </a:rPr>
              <a:t>. Rasyonelleştirilmiş Parlamentarizm</a:t>
            </a:r>
          </a:p>
          <a:p>
            <a:r>
              <a:rPr lang="tr-TR" sz="4000" dirty="0">
                <a:latin typeface="Times New Roman" pitchFamily="18" charset="0"/>
              </a:rPr>
              <a:t>	</a:t>
            </a:r>
            <a:endParaRPr lang="tr-TR" sz="4000" dirty="0" smtClean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iii</a:t>
            </a:r>
            <a:r>
              <a:rPr lang="tr-TR" sz="4000" dirty="0">
                <a:latin typeface="Times New Roman" pitchFamily="18" charset="0"/>
              </a:rPr>
              <a:t>. Türkiye’deki Hükümet Sistemi Tartışmaları</a:t>
            </a: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2240" y="2156446"/>
            <a:ext cx="10371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C. ANAYASANIN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İKTİDAR HARİTASI </a:t>
            </a:r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BOYUTU (V)</a:t>
            </a:r>
          </a:p>
        </p:txBody>
      </p:sp>
    </p:spTree>
    <p:extLst>
      <p:ext uri="{BB962C8B-B14F-4D97-AF65-F5344CB8AC3E}">
        <p14:creationId xmlns="" xmlns:p14="http://schemas.microsoft.com/office/powerpoint/2010/main" val="150565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19525" y="1250845"/>
            <a:ext cx="112178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Times New Roman" pitchFamily="18" charset="0"/>
              </a:rPr>
              <a:t>3. Hukuki İşlem Teorisi</a:t>
            </a: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>
                <a:latin typeface="Times New Roman" pitchFamily="18" charset="0"/>
              </a:rPr>
              <a:t>a. Yasama</a:t>
            </a:r>
          </a:p>
          <a:p>
            <a:r>
              <a:rPr lang="tr-TR" sz="4000" dirty="0">
                <a:latin typeface="Times New Roman" pitchFamily="18" charset="0"/>
              </a:rPr>
              <a:t>		i. Yasama Fonksiyonu</a:t>
            </a:r>
          </a:p>
          <a:p>
            <a:r>
              <a:rPr lang="tr-TR" sz="4000" dirty="0">
                <a:latin typeface="Times New Roman" pitchFamily="18" charset="0"/>
              </a:rPr>
              <a:t>			</a:t>
            </a:r>
            <a:r>
              <a:rPr lang="tr-TR" sz="4000" dirty="0" err="1">
                <a:latin typeface="Times New Roman" pitchFamily="18" charset="0"/>
              </a:rPr>
              <a:t>aa</a:t>
            </a:r>
            <a:r>
              <a:rPr lang="tr-TR" sz="4000" dirty="0">
                <a:latin typeface="Times New Roman" pitchFamily="18" charset="0"/>
              </a:rPr>
              <a:t>. Yasa (Kanun)</a:t>
            </a:r>
          </a:p>
          <a:p>
            <a:r>
              <a:rPr lang="tr-TR" sz="4000" dirty="0">
                <a:latin typeface="Times New Roman" pitchFamily="18" charset="0"/>
              </a:rPr>
              <a:t>				</a:t>
            </a:r>
            <a:r>
              <a:rPr lang="tr-TR" sz="4000" dirty="0" err="1">
                <a:latin typeface="Times New Roman" pitchFamily="18" charset="0"/>
              </a:rPr>
              <a:t>aaa</a:t>
            </a:r>
            <a:r>
              <a:rPr lang="tr-TR" sz="4000" dirty="0">
                <a:latin typeface="Times New Roman" pitchFamily="18" charset="0"/>
              </a:rPr>
              <a:t>. Maddi Anlamda Kanun</a:t>
            </a:r>
          </a:p>
          <a:p>
            <a:r>
              <a:rPr lang="tr-TR" sz="4000" dirty="0">
                <a:latin typeface="Times New Roman" pitchFamily="18" charset="0"/>
              </a:rPr>
              <a:t>				</a:t>
            </a:r>
            <a:r>
              <a:rPr lang="tr-TR" sz="4000" dirty="0" err="1">
                <a:latin typeface="Times New Roman" pitchFamily="18" charset="0"/>
              </a:rPr>
              <a:t>bbb</a:t>
            </a:r>
            <a:r>
              <a:rPr lang="tr-TR" sz="4000" dirty="0">
                <a:latin typeface="Times New Roman" pitchFamily="18" charset="0"/>
              </a:rPr>
              <a:t>. Şekli Anlamda Kanun</a:t>
            </a: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3317" y="558069"/>
            <a:ext cx="112178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atin typeface="Times New Roman" pitchFamily="18" charset="0"/>
              </a:rPr>
              <a:t>		</a:t>
            </a: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 smtClean="0">
                <a:latin typeface="Times New Roman" pitchFamily="18" charset="0"/>
              </a:rPr>
              <a:t>ccc</a:t>
            </a:r>
            <a:r>
              <a:rPr lang="tr-TR" sz="4000" dirty="0">
                <a:latin typeface="Times New Roman" pitchFamily="18" charset="0"/>
              </a:rPr>
              <a:t>. Yasama Yetkisinin Genelliği</a:t>
            </a:r>
          </a:p>
          <a:p>
            <a:r>
              <a:rPr lang="tr-TR" sz="4000" dirty="0">
                <a:latin typeface="Times New Roman" pitchFamily="18" charset="0"/>
              </a:rPr>
              <a:t>	</a:t>
            </a:r>
            <a:r>
              <a:rPr lang="tr-TR" sz="4000" dirty="0" err="1" smtClean="0">
                <a:latin typeface="Times New Roman" pitchFamily="18" charset="0"/>
              </a:rPr>
              <a:t>ddd</a:t>
            </a:r>
            <a:r>
              <a:rPr lang="tr-TR" sz="4000" dirty="0">
                <a:latin typeface="Times New Roman" pitchFamily="18" charset="0"/>
              </a:rPr>
              <a:t>. Yasama Yetkisinin </a:t>
            </a:r>
            <a:r>
              <a:rPr lang="tr-TR" sz="4000" dirty="0" err="1">
                <a:latin typeface="Times New Roman" pitchFamily="18" charset="0"/>
              </a:rPr>
              <a:t>Asliliği</a:t>
            </a:r>
            <a:endParaRPr lang="tr-TR" sz="4000" dirty="0">
              <a:latin typeface="Times New Roman" pitchFamily="18" charset="0"/>
            </a:endParaRPr>
          </a:p>
          <a:p>
            <a:r>
              <a:rPr lang="tr-TR" sz="4000" dirty="0" smtClean="0">
                <a:latin typeface="Times New Roman" pitchFamily="18" charset="0"/>
              </a:rPr>
              <a:t>	</a:t>
            </a:r>
            <a:r>
              <a:rPr lang="tr-TR" sz="4000" dirty="0" err="1" smtClean="0">
                <a:latin typeface="Times New Roman" pitchFamily="18" charset="0"/>
              </a:rPr>
              <a:t>eee</a:t>
            </a:r>
            <a:r>
              <a:rPr lang="tr-TR" sz="4000" dirty="0">
                <a:latin typeface="Times New Roman" pitchFamily="18" charset="0"/>
              </a:rPr>
              <a:t>. Yasama Yetkisinin Devredilmezliği</a:t>
            </a:r>
          </a:p>
          <a:p>
            <a:r>
              <a:rPr lang="tr-TR" sz="4000" dirty="0">
                <a:latin typeface="Times New Roman" pitchFamily="18" charset="0"/>
              </a:rPr>
              <a:t>	</a:t>
            </a:r>
            <a:endParaRPr lang="tr-TR" sz="4000" dirty="0" smtClean="0">
              <a:latin typeface="Times New Roman" pitchFamily="18" charset="0"/>
            </a:endParaRPr>
          </a:p>
          <a:p>
            <a:r>
              <a:rPr lang="tr-TR" sz="4000" dirty="0" err="1" smtClean="0">
                <a:latin typeface="Times New Roman" pitchFamily="18" charset="0"/>
              </a:rPr>
              <a:t>bb</a:t>
            </a:r>
            <a:r>
              <a:rPr lang="tr-TR" sz="4000" dirty="0">
                <a:latin typeface="Times New Roman" pitchFamily="18" charset="0"/>
              </a:rPr>
              <a:t>. Özel Nitelikli Yasalar</a:t>
            </a:r>
          </a:p>
          <a:p>
            <a:r>
              <a:rPr lang="tr-TR" sz="4000" dirty="0" smtClean="0">
                <a:latin typeface="Times New Roman" pitchFamily="18" charset="0"/>
              </a:rPr>
              <a:t>cc</a:t>
            </a:r>
            <a:r>
              <a:rPr lang="tr-TR" sz="4000" dirty="0">
                <a:latin typeface="Times New Roman" pitchFamily="18" charset="0"/>
              </a:rPr>
              <a:t>. Parlamento Kararları</a:t>
            </a:r>
          </a:p>
        </p:txBody>
      </p:sp>
    </p:spTree>
    <p:extLst>
      <p:ext uri="{BB962C8B-B14F-4D97-AF65-F5344CB8AC3E}">
        <p14:creationId xmlns="" xmlns:p14="http://schemas.microsoft.com/office/powerpoint/2010/main" val="1891350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GENEL KAYNAKLAR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000" dirty="0" smtClean="0">
                <a:latin typeface="Times New Roman" pitchFamily="18" charset="0"/>
              </a:rPr>
              <a:t>Erdoğan </a:t>
            </a:r>
            <a:r>
              <a:rPr lang="tr-TR" sz="3000" dirty="0">
                <a:latin typeface="Times New Roman" pitchFamily="18" charset="0"/>
              </a:rPr>
              <a:t>Teziç, </a:t>
            </a:r>
            <a:r>
              <a:rPr lang="tr-TR" sz="3000" b="1" dirty="0">
                <a:latin typeface="Times New Roman" pitchFamily="18" charset="0"/>
              </a:rPr>
              <a:t>Anayasa Hukuku (Genel Esaslar),</a:t>
            </a:r>
            <a:r>
              <a:rPr lang="tr-TR" sz="3000" dirty="0">
                <a:latin typeface="Times New Roman" pitchFamily="18" charset="0"/>
              </a:rPr>
              <a:t> 21.b., Beta,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Anayasa Hukukunun Genel Esasları Ders Kitabı</a:t>
            </a:r>
            <a:r>
              <a:rPr lang="tr-TR" sz="3000" dirty="0">
                <a:latin typeface="Times New Roman" pitchFamily="18" charset="0"/>
              </a:rPr>
              <a:t>, Ekin Kitabevi Yayınları, 9.b.,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İbrahim Kaboğlu, </a:t>
            </a:r>
            <a:r>
              <a:rPr lang="tr-TR" sz="3000" b="1" dirty="0">
                <a:latin typeface="Times New Roman" pitchFamily="18" charset="0"/>
              </a:rPr>
              <a:t>Anayasa Hukuku Dersleri (Genel Esaslar)</a:t>
            </a:r>
            <a:r>
              <a:rPr lang="tr-TR" sz="3000" dirty="0">
                <a:latin typeface="Times New Roman" pitchFamily="18" charset="0"/>
              </a:rPr>
              <a:t>, 12.b., Legal Yayıncılık,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Ergun Özbudun, </a:t>
            </a:r>
            <a:r>
              <a:rPr lang="tr-TR" sz="3000" b="1" dirty="0">
                <a:latin typeface="Times New Roman" pitchFamily="18" charset="0"/>
              </a:rPr>
              <a:t>Türk Anayasa Hukuku</a:t>
            </a:r>
            <a:r>
              <a:rPr lang="tr-TR" sz="3000" dirty="0">
                <a:latin typeface="Times New Roman" pitchFamily="18" charset="0"/>
              </a:rPr>
              <a:t>, 17.b., Yetkin Yayınları, Ankara,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Bülent </a:t>
            </a:r>
            <a:r>
              <a:rPr lang="tr-TR" sz="3000" dirty="0" err="1">
                <a:latin typeface="Times New Roman" pitchFamily="18" charset="0"/>
              </a:rPr>
              <a:t>Tanör</a:t>
            </a:r>
            <a:r>
              <a:rPr lang="tr-TR" sz="3000" dirty="0">
                <a:latin typeface="Times New Roman" pitchFamily="18" charset="0"/>
              </a:rPr>
              <a:t>-Necmi Yüzbaşıoğlu, </a:t>
            </a:r>
            <a:r>
              <a:rPr lang="tr-TR" sz="3000" b="1" dirty="0">
                <a:latin typeface="Times New Roman" pitchFamily="18" charset="0"/>
              </a:rPr>
              <a:t>1982 Anayasasına Göre Türk Anayasa Hukuku</a:t>
            </a:r>
            <a:r>
              <a:rPr lang="tr-TR" sz="3000" dirty="0">
                <a:latin typeface="Times New Roman" pitchFamily="18" charset="0"/>
              </a:rPr>
              <a:t>, 16.b., Beta, İstanbul, 2016.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Türk Anayasa Hukuku Dersleri,</a:t>
            </a:r>
            <a:r>
              <a:rPr lang="tr-TR" sz="3000" dirty="0">
                <a:latin typeface="Times New Roman" pitchFamily="18" charset="0"/>
              </a:rPr>
              <a:t> 21.b., Ekin Kitabevi Yayınları,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1577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50" y="750507"/>
            <a:ext cx="108330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“’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Yasama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Yetkisinin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Asliliği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Yasama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Yetkisinin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Genelliği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ilkelerini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Yürütmenin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secundum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legem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olma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özelliğini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Türkiye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Cumhuriyeti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sistemindeki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istisnalarına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değinerek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662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50" y="750507"/>
            <a:ext cx="10833058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“1982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Türkiye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Cumhuriyeti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Anayasası’nda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2007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yılında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halkoylaması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yapılan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değişiklik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sonrasında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ortaya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çıkan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hükümet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sisteminin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niteliğine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ilişkin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tartışmaları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 “</a:t>
            </a: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“’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Rasyonelleştirilmiş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Parlamentarizm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kavramını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1982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Türkiye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Cumhuriyeti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Anayasası’ndan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örnekler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vererek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555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99</Words>
  <Application>Microsoft Office PowerPoint</Application>
  <PresentationFormat>Özel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Ali Erdem Doğanoğlu</cp:lastModifiedBy>
  <cp:revision>39</cp:revision>
  <dcterms:created xsi:type="dcterms:W3CDTF">2017-10-23T13:21:40Z</dcterms:created>
  <dcterms:modified xsi:type="dcterms:W3CDTF">2018-04-18T09:45:03Z</dcterms:modified>
</cp:coreProperties>
</file>