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8"/>
  </p:notesMasterIdLst>
  <p:sldIdLst>
    <p:sldId id="1096" r:id="rId4"/>
    <p:sldId id="1084" r:id="rId5"/>
    <p:sldId id="1085" r:id="rId6"/>
    <p:sldId id="1086" r:id="rId7"/>
    <p:sldId id="1087" r:id="rId8"/>
    <p:sldId id="1088" r:id="rId9"/>
    <p:sldId id="1089" r:id="rId10"/>
    <p:sldId id="1090" r:id="rId11"/>
    <p:sldId id="1091" r:id="rId12"/>
    <p:sldId id="1092" r:id="rId13"/>
    <p:sldId id="1093" r:id="rId14"/>
    <p:sldId id="1094" r:id="rId15"/>
    <p:sldId id="1095" r:id="rId16"/>
    <p:sldId id="1097" r:id="rId17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45" autoAdjust="0"/>
    <p:restoredTop sz="91471" autoAdjust="0"/>
  </p:normalViewPr>
  <p:slideViewPr>
    <p:cSldViewPr snapToGrid="0">
      <p:cViewPr varScale="1">
        <p:scale>
          <a:sx n="84" d="100"/>
          <a:sy n="84" d="100"/>
        </p:scale>
        <p:origin x="1758" y="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2/24/2020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21960" y="1940434"/>
            <a:ext cx="3700081" cy="1522729"/>
          </a:xfrm>
          <a:prstGeom prst="rect">
            <a:avLst/>
          </a:prstGeom>
        </p:spPr>
        <p:txBody>
          <a:bodyPr lIns="0" tIns="0" rIns="0" bIns="0"/>
          <a:lstStyle>
            <a:lvl1pPr>
              <a:defRPr sz="405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9937" y="2760116"/>
            <a:ext cx="7737634" cy="2909570"/>
          </a:xfrm>
          <a:prstGeom prst="rect">
            <a:avLst/>
          </a:prstGeom>
        </p:spPr>
        <p:txBody>
          <a:bodyPr lIns="0" tIns="0" rIns="0" bIns="0"/>
          <a:lstStyle>
            <a:lvl1pPr>
              <a:defRPr sz="1650" b="0" i="0">
                <a:solidFill>
                  <a:srgbClr val="2F2F2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64002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553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  <p:sldLayoutId id="2147483698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EKONOMİ 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(MİKROEKONOMİ)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en-US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Harun 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 </a:t>
            </a: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Doç. Dr. </a:t>
            </a:r>
            <a:r>
              <a:rPr lang="tr-TR" sz="1600" b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Yeşim TANRIVERMİŞ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57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32891" y="1451229"/>
            <a:ext cx="7008019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9"/>
              </a:spcBef>
            </a:pPr>
            <a:r>
              <a:rPr sz="2400" spc="-38" dirty="0"/>
              <a:t>ALTERNATİF </a:t>
            </a:r>
            <a:r>
              <a:rPr sz="2400" spc="-4" dirty="0"/>
              <a:t>KISA DÖNEM DENGE</a:t>
            </a:r>
            <a:r>
              <a:rPr sz="2400" spc="-105" dirty="0"/>
              <a:t> </a:t>
            </a:r>
            <a:r>
              <a:rPr sz="2400" dirty="0"/>
              <a:t>DURUMLARI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719937" y="2152612"/>
            <a:ext cx="7524274" cy="3115116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15265" indent="-205740">
              <a:spcBef>
                <a:spcPts val="71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Rekabetçi</a:t>
            </a:r>
            <a:r>
              <a:rPr sz="1650" spc="6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bir</a:t>
            </a:r>
            <a:r>
              <a:rPr sz="1650" spc="6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firmanın</a:t>
            </a:r>
            <a:r>
              <a:rPr sz="1650" spc="6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kısa</a:t>
            </a:r>
            <a:r>
              <a:rPr sz="1650" spc="6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dönem</a:t>
            </a:r>
            <a:r>
              <a:rPr sz="1650" spc="6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toplam</a:t>
            </a:r>
            <a:r>
              <a:rPr sz="1650" spc="6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karı-zararı:</a:t>
            </a:r>
            <a:r>
              <a:rPr sz="1650" spc="6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K(Z)</a:t>
            </a:r>
            <a:r>
              <a:rPr sz="1650" spc="6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=</a:t>
            </a:r>
            <a:r>
              <a:rPr sz="1650" spc="7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(AR</a:t>
            </a:r>
            <a:r>
              <a:rPr sz="1650" spc="56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–</a:t>
            </a:r>
            <a:r>
              <a:rPr sz="1650" spc="7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19" dirty="0">
                <a:solidFill>
                  <a:srgbClr val="2F2F2F"/>
                </a:solidFill>
                <a:latin typeface="Arial"/>
                <a:cs typeface="Arial"/>
              </a:rPr>
              <a:t>SRATC)*q</a:t>
            </a:r>
            <a:endParaRPr sz="1650">
              <a:latin typeface="Arial"/>
              <a:cs typeface="Arial"/>
            </a:endParaRPr>
          </a:p>
          <a:p>
            <a:pPr marR="5413534" algn="r">
              <a:spcBef>
                <a:spcPts val="4"/>
              </a:spcBef>
            </a:pP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şeklindedir.</a:t>
            </a:r>
            <a:r>
              <a:rPr sz="1650" spc="-4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Eşitlikte;</a:t>
            </a:r>
            <a:endParaRPr sz="1650">
              <a:latin typeface="Arial"/>
              <a:cs typeface="Arial"/>
            </a:endParaRPr>
          </a:p>
          <a:p>
            <a:pPr marR="5410200" algn="r">
              <a:spcBef>
                <a:spcPts val="394"/>
              </a:spcBef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(P = AR): Piyasa</a:t>
            </a:r>
            <a:r>
              <a:rPr sz="1650" spc="-13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fiyatı,</a:t>
            </a:r>
            <a:endParaRPr sz="1650">
              <a:latin typeface="Arial"/>
              <a:cs typeface="Arial"/>
            </a:endParaRPr>
          </a:p>
          <a:p>
            <a:pPr marL="9525" marR="3048953">
              <a:lnSpc>
                <a:spcPts val="2378"/>
              </a:lnSpc>
              <a:spcBef>
                <a:spcPts val="146"/>
              </a:spcBef>
            </a:pPr>
            <a:r>
              <a:rPr sz="1650" spc="-19" dirty="0">
                <a:solidFill>
                  <a:srgbClr val="2F2F2F"/>
                </a:solidFill>
                <a:latin typeface="Arial"/>
                <a:cs typeface="Arial"/>
              </a:rPr>
              <a:t>(SRATC):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Kısa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dönem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ortalama toplam maliyeti,  q: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Çıktı</a:t>
            </a:r>
            <a:r>
              <a:rPr sz="1650" spc="1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miktarı</a:t>
            </a:r>
            <a:endParaRPr sz="1650">
              <a:latin typeface="Arial"/>
              <a:cs typeface="Arial"/>
            </a:endParaRPr>
          </a:p>
          <a:p>
            <a:pPr marL="214789" marR="4286" indent="-205740">
              <a:spcBef>
                <a:spcPts val="251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Eğer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AR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&gt; </a:t>
            </a:r>
            <a:r>
              <a:rPr sz="1650" spc="-30" dirty="0">
                <a:solidFill>
                  <a:srgbClr val="2F2F2F"/>
                </a:solidFill>
                <a:latin typeface="Arial"/>
                <a:cs typeface="Arial"/>
              </a:rPr>
              <a:t>SRATC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ise firma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birim üretim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başına (AR – </a:t>
            </a:r>
            <a:r>
              <a:rPr sz="1650" spc="-23" dirty="0">
                <a:solidFill>
                  <a:srgbClr val="2F2F2F"/>
                </a:solidFill>
                <a:latin typeface="Arial"/>
                <a:cs typeface="Arial"/>
              </a:rPr>
              <a:t>SRATC)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kadar aşırı kar 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ve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(AR – </a:t>
            </a:r>
            <a:r>
              <a:rPr sz="1650" spc="-23" dirty="0">
                <a:solidFill>
                  <a:srgbClr val="2F2F2F"/>
                </a:solidFill>
                <a:latin typeface="Arial"/>
                <a:cs typeface="Arial"/>
              </a:rPr>
              <a:t>SRATC)q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kadar toplam aşırı kar elde</a:t>
            </a:r>
            <a:r>
              <a:rPr sz="1650" spc="12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23" dirty="0">
                <a:solidFill>
                  <a:srgbClr val="2F2F2F"/>
                </a:solidFill>
                <a:latin typeface="Arial"/>
                <a:cs typeface="Arial"/>
              </a:rPr>
              <a:t>eder.</a:t>
            </a:r>
            <a:endParaRPr sz="1650">
              <a:latin typeface="Arial"/>
              <a:cs typeface="Arial"/>
            </a:endParaRPr>
          </a:p>
          <a:p>
            <a:pPr marL="215265" indent="-205740">
              <a:spcBef>
                <a:spcPts val="394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Firmanın</a:t>
            </a:r>
            <a:r>
              <a:rPr sz="1650" spc="10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kısa</a:t>
            </a:r>
            <a:r>
              <a:rPr sz="1650" spc="109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dönemde</a:t>
            </a:r>
            <a:r>
              <a:rPr sz="1650" spc="113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dengeye</a:t>
            </a:r>
            <a:r>
              <a:rPr sz="1650" spc="10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geldiği</a:t>
            </a:r>
            <a:r>
              <a:rPr sz="1650" spc="10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MR</a:t>
            </a:r>
            <a:r>
              <a:rPr sz="1650" spc="9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=</a:t>
            </a:r>
            <a:r>
              <a:rPr sz="1650" spc="10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SRMC</a:t>
            </a:r>
            <a:r>
              <a:rPr sz="1650" spc="10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üretim</a:t>
            </a:r>
            <a:r>
              <a:rPr sz="1650" spc="109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düzeyinde</a:t>
            </a:r>
            <a:r>
              <a:rPr sz="1650" spc="116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AR</a:t>
            </a:r>
            <a:r>
              <a:rPr sz="1650" spc="109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=</a:t>
            </a:r>
            <a:endParaRPr sz="1650">
              <a:latin typeface="Arial"/>
              <a:cs typeface="Arial"/>
            </a:endParaRPr>
          </a:p>
          <a:p>
            <a:pPr marL="214789">
              <a:spcBef>
                <a:spcPts val="4"/>
              </a:spcBef>
            </a:pPr>
            <a:r>
              <a:rPr sz="1650" spc="-30" dirty="0">
                <a:solidFill>
                  <a:srgbClr val="2F2F2F"/>
                </a:solidFill>
                <a:latin typeface="Arial"/>
                <a:cs typeface="Arial"/>
              </a:rPr>
              <a:t>SRATC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ise, firma birim üretim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başına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normal kar elde</a:t>
            </a:r>
            <a:r>
              <a:rPr sz="1650" spc="146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19" dirty="0">
                <a:solidFill>
                  <a:srgbClr val="2F2F2F"/>
                </a:solidFill>
                <a:latin typeface="Arial"/>
                <a:cs typeface="Arial"/>
              </a:rPr>
              <a:t>eder.</a:t>
            </a:r>
            <a:endParaRPr sz="1650">
              <a:latin typeface="Arial"/>
              <a:cs typeface="Arial"/>
            </a:endParaRPr>
          </a:p>
          <a:p>
            <a:pPr marL="214789" marR="3810" indent="-205740">
              <a:spcBef>
                <a:spcPts val="394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  <a:tab pos="635794" algn="l"/>
                <a:tab pos="1564958" algn="l"/>
                <a:tab pos="2616518" algn="l"/>
                <a:tab pos="3878580" algn="l"/>
                <a:tab pos="4765834" algn="l"/>
                <a:tab pos="6111240" algn="l"/>
                <a:tab pos="7059930" algn="l"/>
              </a:tabLst>
            </a:pP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M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R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=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169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S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R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MC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k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o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ş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u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l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u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nu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n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ge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rç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e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k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l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e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ş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ti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ğ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dü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z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eyd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e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ür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et</a:t>
            </a:r>
            <a:r>
              <a:rPr sz="1650" spc="8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m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169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y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r>
              <a:rPr sz="1650" spc="4" dirty="0">
                <a:solidFill>
                  <a:srgbClr val="2F2F2F"/>
                </a:solidFill>
                <a:latin typeface="Arial"/>
                <a:cs typeface="Arial"/>
              </a:rPr>
              <a:t>p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an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bir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169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fi</a:t>
            </a:r>
            <a:r>
              <a:rPr sz="1650" spc="8" dirty="0">
                <a:solidFill>
                  <a:srgbClr val="2F2F2F"/>
                </a:solidFill>
                <a:latin typeface="Arial"/>
                <a:cs typeface="Arial"/>
              </a:rPr>
              <a:t>r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m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,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b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rim  üretim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başına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sıfır kar-normal kar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elde</a:t>
            </a:r>
            <a:r>
              <a:rPr sz="1650" spc="9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etmektedir.</a:t>
            </a:r>
            <a:endParaRPr sz="165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528488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69174" y="1451229"/>
            <a:ext cx="5535454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9"/>
              </a:spcBef>
            </a:pPr>
            <a:r>
              <a:rPr sz="2400" spc="-60" dirty="0"/>
              <a:t>TAM </a:t>
            </a:r>
            <a:r>
              <a:rPr sz="2400" dirty="0"/>
              <a:t>REKABETTE </a:t>
            </a:r>
            <a:r>
              <a:rPr sz="2400" spc="-38" dirty="0"/>
              <a:t>TALEP </a:t>
            </a:r>
            <a:r>
              <a:rPr sz="2400" dirty="0"/>
              <a:t>VE </a:t>
            </a:r>
            <a:r>
              <a:rPr sz="2400" spc="-26" dirty="0"/>
              <a:t>HASILAT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681837" y="2340482"/>
            <a:ext cx="7599998" cy="2420054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52889" marR="40958" indent="-205740" algn="just">
              <a:spcBef>
                <a:spcPts val="71"/>
              </a:spcBef>
              <a:buClr>
                <a:srgbClr val="AC0000"/>
              </a:buClr>
              <a:buFont typeface="Wingdings"/>
              <a:buChar char=""/>
              <a:tabLst>
                <a:tab pos="253365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Firmanın MR = SRMC üretim düzeyinde,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AR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&lt; </a:t>
            </a:r>
            <a:r>
              <a:rPr sz="1650" spc="-30" dirty="0">
                <a:solidFill>
                  <a:srgbClr val="2F2F2F"/>
                </a:solidFill>
                <a:latin typeface="Arial"/>
                <a:cs typeface="Arial"/>
              </a:rPr>
              <a:t>SRATC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olması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durumunda, 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firma birim üretim başına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AR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– </a:t>
            </a:r>
            <a:r>
              <a:rPr sz="1650" spc="-26" dirty="0">
                <a:solidFill>
                  <a:srgbClr val="2F2F2F"/>
                </a:solidFill>
                <a:latin typeface="Arial"/>
                <a:cs typeface="Arial"/>
              </a:rPr>
              <a:t>SRATC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veya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AR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–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(AFC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+ </a:t>
            </a:r>
            <a:r>
              <a:rPr sz="1650" spc="-34" dirty="0">
                <a:solidFill>
                  <a:srgbClr val="2F2F2F"/>
                </a:solidFill>
                <a:latin typeface="Arial"/>
                <a:cs typeface="Arial"/>
              </a:rPr>
              <a:t>AVC)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kadar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zarara 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ve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dolaysıyla da (AR – </a:t>
            </a:r>
            <a:r>
              <a:rPr sz="1650" spc="-23" dirty="0">
                <a:solidFill>
                  <a:srgbClr val="2F2F2F"/>
                </a:solidFill>
                <a:latin typeface="Arial"/>
                <a:cs typeface="Arial"/>
              </a:rPr>
              <a:t>SRATC)q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veya (AR – AFC – </a:t>
            </a:r>
            <a:r>
              <a:rPr sz="1650" spc="-30" dirty="0">
                <a:solidFill>
                  <a:srgbClr val="2F2F2F"/>
                </a:solidFill>
                <a:latin typeface="Arial"/>
                <a:cs typeface="Arial"/>
              </a:rPr>
              <a:t>AVC)q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kadar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toplam 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zarara</a:t>
            </a:r>
            <a:r>
              <a:rPr sz="1650" spc="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19" dirty="0">
                <a:solidFill>
                  <a:srgbClr val="2F2F2F"/>
                </a:solidFill>
                <a:latin typeface="Arial"/>
                <a:cs typeface="Arial"/>
              </a:rPr>
              <a:t>uğrar.</a:t>
            </a:r>
            <a:endParaRPr sz="1650">
              <a:latin typeface="Arial"/>
              <a:cs typeface="Arial"/>
            </a:endParaRPr>
          </a:p>
          <a:p>
            <a:pPr marL="252889" marR="41910" indent="-205740" algn="just">
              <a:spcBef>
                <a:spcPts val="398"/>
              </a:spcBef>
              <a:buClr>
                <a:srgbClr val="AC0000"/>
              </a:buClr>
              <a:buFont typeface="Wingdings"/>
              <a:buChar char=""/>
              <a:tabLst>
                <a:tab pos="253365" algn="l"/>
              </a:tabLst>
            </a:pPr>
            <a:r>
              <a:rPr sz="1650" spc="-30" dirty="0">
                <a:solidFill>
                  <a:srgbClr val="2F2F2F"/>
                </a:solidFill>
                <a:latin typeface="Arial"/>
                <a:cs typeface="Arial"/>
              </a:rPr>
              <a:t>SRATC</a:t>
            </a:r>
            <a:r>
              <a:rPr sz="1650" spc="39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eğrisinin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altında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iken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ortaya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çıkan bu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durum,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firmanın üretim  yapmaması yönünde bir tercihi de ortaya</a:t>
            </a:r>
            <a:r>
              <a:rPr sz="1650" spc="86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çıkarabilir.</a:t>
            </a:r>
            <a:endParaRPr sz="1650">
              <a:latin typeface="Arial"/>
              <a:cs typeface="Arial"/>
            </a:endParaRPr>
          </a:p>
          <a:p>
            <a:pPr marL="252889" marR="41910" indent="-205740" algn="just">
              <a:spcBef>
                <a:spcPts val="435"/>
              </a:spcBef>
              <a:buClr>
                <a:srgbClr val="AC0000"/>
              </a:buClr>
              <a:buFont typeface="Wingdings"/>
              <a:buChar char=""/>
              <a:tabLst>
                <a:tab pos="253365" algn="l"/>
              </a:tabLst>
            </a:pP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AR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&gt; </a:t>
            </a:r>
            <a:r>
              <a:rPr sz="1650" spc="-45" dirty="0">
                <a:solidFill>
                  <a:srgbClr val="2F2F2F"/>
                </a:solidFill>
                <a:latin typeface="Arial"/>
                <a:cs typeface="Arial"/>
              </a:rPr>
              <a:t>AVC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durumunda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olan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bir firmanın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MR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= SRMC koşulunun sağlandığı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q</a:t>
            </a:r>
            <a:r>
              <a:rPr spc="-5" baseline="-20833" dirty="0">
                <a:solidFill>
                  <a:srgbClr val="2F2F2F"/>
                </a:solidFill>
                <a:latin typeface="Arial"/>
                <a:cs typeface="Arial"/>
              </a:rPr>
              <a:t>1 </a:t>
            </a:r>
            <a:r>
              <a:rPr sz="1200" spc="-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üretim düzeyindeki toplam zararı, hiç üretim yapmasa uğrayacağı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toplam 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zarardan</a:t>
            </a:r>
            <a:r>
              <a:rPr sz="1650" spc="1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küçüktür.</a:t>
            </a:r>
            <a:endParaRPr sz="165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337701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31504" y="1451229"/>
            <a:ext cx="4811554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9"/>
              </a:spcBef>
            </a:pPr>
            <a:r>
              <a:rPr sz="2400" spc="-4" dirty="0"/>
              <a:t>KISA DÖNEM </a:t>
            </a:r>
            <a:r>
              <a:rPr sz="2400" dirty="0"/>
              <a:t>FİRMA </a:t>
            </a:r>
            <a:r>
              <a:rPr sz="2400" spc="-4" dirty="0"/>
              <a:t>ARZ</a:t>
            </a:r>
            <a:r>
              <a:rPr sz="2400" spc="-326" dirty="0"/>
              <a:t> </a:t>
            </a:r>
            <a:r>
              <a:rPr sz="2400" dirty="0"/>
              <a:t>EĞRİSİ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719937" y="2781681"/>
            <a:ext cx="7524274" cy="183784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14789" marR="3810" indent="-205740" algn="just">
              <a:spcBef>
                <a:spcPts val="71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b="1" spc="-8" dirty="0">
                <a:solidFill>
                  <a:srgbClr val="2F2F2F"/>
                </a:solidFill>
                <a:latin typeface="Arial"/>
                <a:cs typeface="Arial"/>
              </a:rPr>
              <a:t>Kısa </a:t>
            </a:r>
            <a:r>
              <a:rPr sz="1650" b="1" dirty="0">
                <a:solidFill>
                  <a:srgbClr val="2F2F2F"/>
                </a:solidFill>
                <a:latin typeface="Arial"/>
                <a:cs typeface="Arial"/>
              </a:rPr>
              <a:t>dönem </a:t>
            </a: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firma arz eğrisi,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bir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firmanın tam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rekabet piyasasında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farklı fiyat 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düzeylerinde kısa dönemde üretmeyi planladığı ürün miktarlarını gösteren 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eğriye</a:t>
            </a:r>
            <a:r>
              <a:rPr sz="1650" spc="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19" dirty="0">
                <a:solidFill>
                  <a:srgbClr val="2F2F2F"/>
                </a:solidFill>
                <a:latin typeface="Arial"/>
                <a:cs typeface="Arial"/>
              </a:rPr>
              <a:t>denir.</a:t>
            </a:r>
            <a:endParaRPr sz="1650">
              <a:latin typeface="Arial"/>
              <a:cs typeface="Arial"/>
            </a:endParaRPr>
          </a:p>
          <a:p>
            <a:pPr marL="214789" marR="3810" indent="-205740" algn="just">
              <a:spcBef>
                <a:spcPts val="398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Bir firmanın üretim yapmasa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da katlandığı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maliyetler sabit maliyetler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olmakla  </a:t>
            </a:r>
            <a:r>
              <a:rPr sz="1650" spc="-15" dirty="0">
                <a:solidFill>
                  <a:srgbClr val="2F2F2F"/>
                </a:solidFill>
                <a:latin typeface="Arial"/>
                <a:cs typeface="Arial"/>
              </a:rPr>
              <a:t>beraber,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firma en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azından değişken maliyetlerini karşılayabildiği sürece  üretimini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durdurmayacaktır.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Ortalama değişken maliyetin fiyata eşit olduğu  noktaya </a:t>
            </a: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kapanma noktası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adı</a:t>
            </a:r>
            <a:r>
              <a:rPr sz="1650" spc="53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15" dirty="0">
                <a:solidFill>
                  <a:srgbClr val="2F2F2F"/>
                </a:solidFill>
                <a:latin typeface="Arial"/>
                <a:cs typeface="Arial"/>
              </a:rPr>
              <a:t>verilir.</a:t>
            </a:r>
            <a:endParaRPr sz="165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463067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1189" y="1451229"/>
            <a:ext cx="6817043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9"/>
              </a:spcBef>
            </a:pPr>
            <a:r>
              <a:rPr sz="2400" spc="-4" dirty="0"/>
              <a:t>KISA </a:t>
            </a:r>
            <a:r>
              <a:rPr sz="2400" dirty="0"/>
              <a:t>DÖNEM ENDÜSTRİ </a:t>
            </a:r>
            <a:r>
              <a:rPr sz="2400" spc="-26" dirty="0"/>
              <a:t>(PİYASA) </a:t>
            </a:r>
            <a:r>
              <a:rPr sz="2400" dirty="0"/>
              <a:t>ARZ</a:t>
            </a:r>
            <a:r>
              <a:rPr sz="2400" spc="-233" dirty="0"/>
              <a:t> </a:t>
            </a:r>
            <a:r>
              <a:rPr sz="2400" dirty="0"/>
              <a:t>EĞRİSİ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719938" y="2756534"/>
            <a:ext cx="7525226" cy="770884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14789" marR="3810" indent="-205740" algn="just">
              <a:spcBef>
                <a:spcPts val="71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Kısa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dönem endüstri arz eğrisi, endüstride faaliyette bulunan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ve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aynı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malı 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üreten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tüm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firmalar tarafından kısa dönemde üretilmek istenen mal miktarını  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gösterir.</a:t>
            </a:r>
            <a:endParaRPr sz="16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796849" y="3812857"/>
            <a:ext cx="764858" cy="26305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ü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s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tün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de</a:t>
            </a:r>
            <a:endParaRPr sz="16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19938" y="3561397"/>
            <a:ext cx="7525226" cy="516969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05740" marR="5715" indent="-205740" algn="r">
              <a:spcBef>
                <a:spcPts val="71"/>
              </a:spcBef>
              <a:buClr>
                <a:srgbClr val="AC0000"/>
              </a:buClr>
              <a:buFont typeface="Wingdings"/>
              <a:buChar char=""/>
              <a:tabLst>
                <a:tab pos="205740" algn="l"/>
                <a:tab pos="778193" algn="l"/>
                <a:tab pos="1574006" algn="l"/>
                <a:tab pos="2475547" algn="l"/>
                <a:tab pos="2921318" algn="l"/>
                <a:tab pos="3636169" algn="l"/>
                <a:tab pos="4922044" algn="l"/>
                <a:tab pos="5950744" algn="l"/>
                <a:tab pos="6840379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K</a:t>
            </a:r>
            <a:r>
              <a:rPr sz="1650" spc="-15" dirty="0">
                <a:solidFill>
                  <a:srgbClr val="2F2F2F"/>
                </a:solidFill>
                <a:latin typeface="Arial"/>
                <a:cs typeface="Arial"/>
              </a:rPr>
              <a:t>ı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sa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dö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n</a:t>
            </a:r>
            <a:r>
              <a:rPr sz="1650" spc="4" dirty="0">
                <a:solidFill>
                  <a:srgbClr val="2F2F2F"/>
                </a:solidFill>
                <a:latin typeface="Arial"/>
                <a:cs typeface="Arial"/>
              </a:rPr>
              <a:t>e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m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en</a:t>
            </a:r>
            <a:r>
              <a:rPr sz="1650" spc="8" dirty="0">
                <a:solidFill>
                  <a:srgbClr val="2F2F2F"/>
                </a:solidFill>
                <a:latin typeface="Arial"/>
                <a:cs typeface="Arial"/>
              </a:rPr>
              <a:t>d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ü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s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tri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arz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eğ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r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s</a:t>
            </a:r>
            <a:r>
              <a:rPr sz="1650" spc="4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,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en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d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ü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s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tri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de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k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firmala</a:t>
            </a:r>
            <a:r>
              <a:rPr sz="1650" spc="8" dirty="0">
                <a:solidFill>
                  <a:srgbClr val="2F2F2F"/>
                </a:solidFill>
                <a:latin typeface="Arial"/>
                <a:cs typeface="Arial"/>
              </a:rPr>
              <a:t>r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ın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m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rj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nal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maliy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e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t</a:t>
            </a:r>
            <a:endParaRPr sz="1650">
              <a:latin typeface="Arial"/>
              <a:cs typeface="Arial"/>
            </a:endParaRPr>
          </a:p>
          <a:p>
            <a:pPr marR="3810" algn="r"/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k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lan</a:t>
            </a:r>
            <a:endParaRPr sz="16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19938" y="3812857"/>
            <a:ext cx="5913119" cy="822180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14789">
              <a:spcBef>
                <a:spcPts val="71"/>
              </a:spcBef>
              <a:tabLst>
                <a:tab pos="1305401" algn="l"/>
                <a:tab pos="1987868" algn="l"/>
                <a:tab pos="3149441" algn="l"/>
                <a:tab pos="3587115" algn="l"/>
                <a:tab pos="4397693" algn="l"/>
                <a:tab pos="4994434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eğrilerinin	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yatay	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toplamıdır.	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Bu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toplam	</a:t>
            </a:r>
            <a:r>
              <a:rPr sz="1650" spc="-45" dirty="0">
                <a:solidFill>
                  <a:srgbClr val="2F2F2F"/>
                </a:solidFill>
                <a:latin typeface="Arial"/>
                <a:cs typeface="Arial"/>
              </a:rPr>
              <a:t>AVC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eğrilerinin</a:t>
            </a:r>
            <a:endParaRPr sz="1650">
              <a:latin typeface="Arial"/>
              <a:cs typeface="Arial"/>
            </a:endParaRPr>
          </a:p>
          <a:p>
            <a:pPr marL="214789"/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kısımlardır ve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daima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pozitif</a:t>
            </a:r>
            <a:r>
              <a:rPr sz="1650" spc="6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eğimlidir.</a:t>
            </a:r>
            <a:endParaRPr sz="1650">
              <a:latin typeface="Arial"/>
              <a:cs typeface="Arial"/>
            </a:endParaRPr>
          </a:p>
          <a:p>
            <a:pPr marL="215265" indent="-205740">
              <a:spcBef>
                <a:spcPts val="398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Malın piyasa fiyatı arttıkça arz edilen mal miktarı da</a:t>
            </a:r>
            <a:r>
              <a:rPr sz="1650" spc="116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15" dirty="0">
                <a:solidFill>
                  <a:srgbClr val="2F2F2F"/>
                </a:solidFill>
                <a:latin typeface="Arial"/>
                <a:cs typeface="Arial"/>
              </a:rPr>
              <a:t>artar.</a:t>
            </a:r>
            <a:endParaRPr sz="165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613576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98867" y="140550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algn="ctr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KAYNAKLAR</a:t>
            </a:r>
            <a:endParaRPr sz="2700" dirty="0"/>
          </a:p>
        </p:txBody>
      </p:sp>
      <p:sp>
        <p:nvSpPr>
          <p:cNvPr id="4" name="object 4"/>
          <p:cNvSpPr txBox="1"/>
          <p:nvPr/>
        </p:nvSpPr>
        <p:spPr>
          <a:xfrm>
            <a:off x="434341" y="2218372"/>
            <a:ext cx="7795260" cy="256211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İktisada Giriş: Prensipler ve Politika, İlker Parasız, Ezgi Kitabevi Yayınları, Bursa, 2003.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İktisadın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ABC’si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İlker Parasız, Ezgi Kitabevi Yayınları, Bursa, 2004.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 Bilimine Giriş, Gülden Ülgen, Der Yayınları, İstanbul, 2002.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 Biliminin Temelleri, Halil Seyidoğlu,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Güzem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Can Yayınları, İstanbul, 2006.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İktisat, Zeynel Dinler, Ekin Kitapevi Yayınları, Bursa, 2007.</a:t>
            </a:r>
          </a:p>
          <a:p>
            <a:pPr marL="9525" algn="just">
              <a:lnSpc>
                <a:spcPct val="150000"/>
              </a:lnSpc>
              <a:spcBef>
                <a:spcPts val="75"/>
              </a:spcBef>
              <a:buClr>
                <a:srgbClr val="AC0000"/>
              </a:buClr>
              <a:tabLst>
                <a:tab pos="215265" algn="l"/>
              </a:tabLst>
            </a:pP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3156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18397" y="1451229"/>
            <a:ext cx="4236244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9"/>
              </a:spcBef>
            </a:pPr>
            <a:r>
              <a:rPr sz="2400" dirty="0"/>
              <a:t>TÜKETİCİ VE </a:t>
            </a:r>
            <a:r>
              <a:rPr sz="2400" spc="-4" dirty="0"/>
              <a:t>ÜRETİCİ</a:t>
            </a:r>
            <a:r>
              <a:rPr sz="2400" spc="-71" dirty="0"/>
              <a:t> </a:t>
            </a:r>
            <a:r>
              <a:rPr sz="2400" spc="-4" dirty="0"/>
              <a:t>RANTI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926592" y="1887626"/>
            <a:ext cx="7320439" cy="3439243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214789" marR="5715" indent="-205740" algn="just">
              <a:spcBef>
                <a:spcPts val="79"/>
              </a:spcBef>
              <a:buClr>
                <a:srgbClr val="AC0000"/>
              </a:buClr>
              <a:buSzPct val="96153"/>
              <a:buFont typeface="Wingdings"/>
              <a:buChar char=""/>
              <a:tabLst>
                <a:tab pos="215265" algn="l"/>
              </a:tabLst>
            </a:pPr>
            <a:r>
              <a:rPr sz="1950" spc="-4" dirty="0">
                <a:solidFill>
                  <a:srgbClr val="2F2F2F"/>
                </a:solidFill>
                <a:latin typeface="Arial"/>
                <a:cs typeface="Arial"/>
              </a:rPr>
              <a:t>Üretici rantı (artığı) </a:t>
            </a:r>
            <a:r>
              <a:rPr sz="1950" dirty="0">
                <a:solidFill>
                  <a:srgbClr val="2F2F2F"/>
                </a:solidFill>
                <a:latin typeface="Arial"/>
                <a:cs typeface="Arial"/>
              </a:rPr>
              <a:t>ve tüketici rantı (artığı) kavramları ve piyasa  fiyatları</a:t>
            </a:r>
            <a:r>
              <a:rPr sz="1950" spc="-1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950" spc="-4" dirty="0">
                <a:solidFill>
                  <a:srgbClr val="2F2F2F"/>
                </a:solidFill>
                <a:latin typeface="Arial"/>
                <a:cs typeface="Arial"/>
              </a:rPr>
              <a:t>ilişkisi</a:t>
            </a:r>
            <a:endParaRPr sz="1950">
              <a:latin typeface="Arial"/>
              <a:cs typeface="Arial"/>
            </a:endParaRPr>
          </a:p>
          <a:p>
            <a:pPr marL="214789" marR="3810" indent="-205740" algn="just">
              <a:spcBef>
                <a:spcPts val="469"/>
              </a:spcBef>
              <a:buClr>
                <a:srgbClr val="AC0000"/>
              </a:buClr>
              <a:buSzPct val="96153"/>
              <a:buFont typeface="Wingdings"/>
              <a:buChar char=""/>
              <a:tabLst>
                <a:tab pos="215265" algn="l"/>
              </a:tabLst>
            </a:pPr>
            <a:r>
              <a:rPr sz="1950" spc="-4" dirty="0">
                <a:solidFill>
                  <a:srgbClr val="2F2F2F"/>
                </a:solidFill>
                <a:latin typeface="Arial"/>
                <a:cs typeface="Arial"/>
              </a:rPr>
              <a:t>Tüketicilerin </a:t>
            </a:r>
            <a:r>
              <a:rPr sz="1950" dirty="0">
                <a:solidFill>
                  <a:srgbClr val="2F2F2F"/>
                </a:solidFill>
                <a:latin typeface="Arial"/>
                <a:cs typeface="Arial"/>
              </a:rPr>
              <a:t>bir </a:t>
            </a:r>
            <a:r>
              <a:rPr sz="1950" spc="-4" dirty="0">
                <a:solidFill>
                  <a:srgbClr val="2F2F2F"/>
                </a:solidFill>
                <a:latin typeface="Arial"/>
                <a:cs typeface="Arial"/>
              </a:rPr>
              <a:t>bölümü, </a:t>
            </a:r>
            <a:r>
              <a:rPr sz="1950" dirty="0">
                <a:solidFill>
                  <a:srgbClr val="2F2F2F"/>
                </a:solidFill>
                <a:latin typeface="Arial"/>
                <a:cs typeface="Arial"/>
              </a:rPr>
              <a:t>tam </a:t>
            </a:r>
            <a:r>
              <a:rPr sz="1950" spc="-4" dirty="0">
                <a:solidFill>
                  <a:srgbClr val="2F2F2F"/>
                </a:solidFill>
                <a:latin typeface="Arial"/>
                <a:cs typeface="Arial"/>
              </a:rPr>
              <a:t>rekabet piyasasında </a:t>
            </a:r>
            <a:r>
              <a:rPr sz="1950" dirty="0">
                <a:solidFill>
                  <a:srgbClr val="2F2F2F"/>
                </a:solidFill>
                <a:latin typeface="Arial"/>
                <a:cs typeface="Arial"/>
              </a:rPr>
              <a:t>fiyatı  </a:t>
            </a:r>
            <a:r>
              <a:rPr sz="1950" spc="-4" dirty="0">
                <a:solidFill>
                  <a:srgbClr val="2F2F2F"/>
                </a:solidFill>
                <a:latin typeface="Arial"/>
                <a:cs typeface="Arial"/>
              </a:rPr>
              <a:t>belirlenmiş </a:t>
            </a:r>
            <a:r>
              <a:rPr sz="1950" dirty="0">
                <a:solidFill>
                  <a:srgbClr val="2F2F2F"/>
                </a:solidFill>
                <a:latin typeface="Arial"/>
                <a:cs typeface="Arial"/>
              </a:rPr>
              <a:t>olan </a:t>
            </a:r>
            <a:r>
              <a:rPr sz="1950" spc="-4" dirty="0">
                <a:solidFill>
                  <a:srgbClr val="2F2F2F"/>
                </a:solidFill>
                <a:latin typeface="Arial"/>
                <a:cs typeface="Arial"/>
              </a:rPr>
              <a:t>malı, </a:t>
            </a:r>
            <a:r>
              <a:rPr sz="1950" dirty="0">
                <a:solidFill>
                  <a:srgbClr val="2F2F2F"/>
                </a:solidFill>
                <a:latin typeface="Arial"/>
                <a:cs typeface="Arial"/>
              </a:rPr>
              <a:t>denge fiyat seviyesinin </a:t>
            </a:r>
            <a:r>
              <a:rPr sz="1950" spc="-4" dirty="0">
                <a:solidFill>
                  <a:srgbClr val="2F2F2F"/>
                </a:solidFill>
                <a:latin typeface="Arial"/>
                <a:cs typeface="Arial"/>
              </a:rPr>
              <a:t>üstünde satın  </a:t>
            </a:r>
            <a:r>
              <a:rPr sz="1950" dirty="0">
                <a:solidFill>
                  <a:srgbClr val="2F2F2F"/>
                </a:solidFill>
                <a:latin typeface="Arial"/>
                <a:cs typeface="Arial"/>
              </a:rPr>
              <a:t>almaya </a:t>
            </a:r>
            <a:r>
              <a:rPr sz="1950" spc="-4" dirty="0">
                <a:solidFill>
                  <a:srgbClr val="2F2F2F"/>
                </a:solidFill>
                <a:latin typeface="Arial"/>
                <a:cs typeface="Arial"/>
              </a:rPr>
              <a:t>hazır </a:t>
            </a:r>
            <a:r>
              <a:rPr sz="1950" spc="-11" dirty="0">
                <a:solidFill>
                  <a:srgbClr val="2F2F2F"/>
                </a:solidFill>
                <a:latin typeface="Arial"/>
                <a:cs typeface="Arial"/>
              </a:rPr>
              <a:t>olabilir. </a:t>
            </a:r>
            <a:r>
              <a:rPr sz="1950" dirty="0">
                <a:solidFill>
                  <a:srgbClr val="2F2F2F"/>
                </a:solidFill>
                <a:latin typeface="Arial"/>
                <a:cs typeface="Arial"/>
              </a:rPr>
              <a:t>Söz konusu malı </a:t>
            </a:r>
            <a:r>
              <a:rPr sz="1950" spc="-4" dirty="0">
                <a:solidFill>
                  <a:srgbClr val="2F2F2F"/>
                </a:solidFill>
                <a:latin typeface="Arial"/>
                <a:cs typeface="Arial"/>
              </a:rPr>
              <a:t>ödemeye </a:t>
            </a:r>
            <a:r>
              <a:rPr sz="1950" dirty="0">
                <a:solidFill>
                  <a:srgbClr val="2F2F2F"/>
                </a:solidFill>
                <a:latin typeface="Arial"/>
                <a:cs typeface="Arial"/>
              </a:rPr>
              <a:t>razı oldukları  fiyattan </a:t>
            </a:r>
            <a:r>
              <a:rPr sz="1950" spc="-4" dirty="0">
                <a:solidFill>
                  <a:srgbClr val="2F2F2F"/>
                </a:solidFill>
                <a:latin typeface="Arial"/>
                <a:cs typeface="Arial"/>
              </a:rPr>
              <a:t>değil </a:t>
            </a:r>
            <a:r>
              <a:rPr sz="1950" dirty="0">
                <a:solidFill>
                  <a:srgbClr val="2F2F2F"/>
                </a:solidFill>
                <a:latin typeface="Arial"/>
                <a:cs typeface="Arial"/>
              </a:rPr>
              <a:t>de daha az bir fiyat </a:t>
            </a:r>
            <a:r>
              <a:rPr sz="1950" spc="-4" dirty="0">
                <a:solidFill>
                  <a:srgbClr val="2F2F2F"/>
                </a:solidFill>
                <a:latin typeface="Arial"/>
                <a:cs typeface="Arial"/>
              </a:rPr>
              <a:t>ile </a:t>
            </a:r>
            <a:r>
              <a:rPr sz="1950" dirty="0">
                <a:solidFill>
                  <a:srgbClr val="2F2F2F"/>
                </a:solidFill>
                <a:latin typeface="Arial"/>
                <a:cs typeface="Arial"/>
              </a:rPr>
              <a:t>malı </a:t>
            </a:r>
            <a:r>
              <a:rPr sz="1950" spc="-4" dirty="0">
                <a:solidFill>
                  <a:srgbClr val="2F2F2F"/>
                </a:solidFill>
                <a:latin typeface="Arial"/>
                <a:cs typeface="Arial"/>
              </a:rPr>
              <a:t>satın almaları </a:t>
            </a:r>
            <a:r>
              <a:rPr sz="1950" b="1" spc="-4" dirty="0">
                <a:solidFill>
                  <a:srgbClr val="2F2F2F"/>
                </a:solidFill>
                <a:latin typeface="Arial"/>
                <a:cs typeface="Arial"/>
              </a:rPr>
              <a:t>tüketici  rantı </a:t>
            </a:r>
            <a:r>
              <a:rPr sz="1950" dirty="0">
                <a:solidFill>
                  <a:srgbClr val="2F2F2F"/>
                </a:solidFill>
                <a:latin typeface="Arial"/>
                <a:cs typeface="Arial"/>
              </a:rPr>
              <a:t>adı verilen bir </a:t>
            </a:r>
            <a:r>
              <a:rPr sz="1950" spc="-4" dirty="0">
                <a:solidFill>
                  <a:srgbClr val="2F2F2F"/>
                </a:solidFill>
                <a:latin typeface="Arial"/>
                <a:cs typeface="Arial"/>
              </a:rPr>
              <a:t>avantajın </a:t>
            </a:r>
            <a:r>
              <a:rPr sz="1950" dirty="0">
                <a:solidFill>
                  <a:srgbClr val="2F2F2F"/>
                </a:solidFill>
                <a:latin typeface="Arial"/>
                <a:cs typeface="Arial"/>
              </a:rPr>
              <a:t>ortaya </a:t>
            </a:r>
            <a:r>
              <a:rPr sz="1950" spc="-4" dirty="0">
                <a:solidFill>
                  <a:srgbClr val="2F2F2F"/>
                </a:solidFill>
                <a:latin typeface="Arial"/>
                <a:cs typeface="Arial"/>
              </a:rPr>
              <a:t>çıkmasına </a:t>
            </a:r>
            <a:r>
              <a:rPr sz="1950" dirty="0">
                <a:solidFill>
                  <a:srgbClr val="2F2F2F"/>
                </a:solidFill>
                <a:latin typeface="Arial"/>
                <a:cs typeface="Arial"/>
              </a:rPr>
              <a:t>neden  </a:t>
            </a:r>
            <a:r>
              <a:rPr sz="1950" spc="-11" dirty="0">
                <a:solidFill>
                  <a:srgbClr val="2F2F2F"/>
                </a:solidFill>
                <a:latin typeface="Arial"/>
                <a:cs typeface="Arial"/>
              </a:rPr>
              <a:t>olmaktadır.</a:t>
            </a:r>
            <a:endParaRPr sz="1950">
              <a:latin typeface="Arial"/>
              <a:cs typeface="Arial"/>
            </a:endParaRPr>
          </a:p>
          <a:p>
            <a:pPr marL="214789" marR="5715" indent="-205740" algn="just">
              <a:spcBef>
                <a:spcPts val="472"/>
              </a:spcBef>
              <a:buClr>
                <a:srgbClr val="AC0000"/>
              </a:buClr>
              <a:buSzPct val="96153"/>
              <a:buFont typeface="Wingdings"/>
              <a:buChar char=""/>
              <a:tabLst>
                <a:tab pos="215265" algn="l"/>
              </a:tabLst>
            </a:pPr>
            <a:r>
              <a:rPr sz="1950" spc="-8" dirty="0">
                <a:solidFill>
                  <a:srgbClr val="2F2F2F"/>
                </a:solidFill>
                <a:latin typeface="Arial"/>
                <a:cs typeface="Arial"/>
              </a:rPr>
              <a:t>Aynı </a:t>
            </a:r>
            <a:r>
              <a:rPr sz="1950" spc="-4" dirty="0">
                <a:solidFill>
                  <a:srgbClr val="2F2F2F"/>
                </a:solidFill>
                <a:latin typeface="Arial"/>
                <a:cs typeface="Arial"/>
              </a:rPr>
              <a:t>şekilde, </a:t>
            </a:r>
            <a:r>
              <a:rPr sz="1950" dirty="0">
                <a:solidFill>
                  <a:srgbClr val="2F2F2F"/>
                </a:solidFill>
                <a:latin typeface="Arial"/>
                <a:cs typeface="Arial"/>
              </a:rPr>
              <a:t>denge fiyat seviyesinin </a:t>
            </a:r>
            <a:r>
              <a:rPr sz="1950" spc="-8" dirty="0">
                <a:solidFill>
                  <a:srgbClr val="2F2F2F"/>
                </a:solidFill>
                <a:latin typeface="Arial"/>
                <a:cs typeface="Arial"/>
              </a:rPr>
              <a:t>altında </a:t>
            </a:r>
            <a:r>
              <a:rPr sz="1950" dirty="0">
                <a:solidFill>
                  <a:srgbClr val="2F2F2F"/>
                </a:solidFill>
                <a:latin typeface="Arial"/>
                <a:cs typeface="Arial"/>
              </a:rPr>
              <a:t>mal satmaya </a:t>
            </a:r>
            <a:r>
              <a:rPr sz="1950" spc="-4" dirty="0">
                <a:solidFill>
                  <a:srgbClr val="2F2F2F"/>
                </a:solidFill>
                <a:latin typeface="Arial"/>
                <a:cs typeface="Arial"/>
              </a:rPr>
              <a:t>hazır  </a:t>
            </a:r>
            <a:r>
              <a:rPr sz="1950" dirty="0">
                <a:solidFill>
                  <a:srgbClr val="2F2F2F"/>
                </a:solidFill>
                <a:latin typeface="Arial"/>
                <a:cs typeface="Arial"/>
              </a:rPr>
              <a:t>olan </a:t>
            </a:r>
            <a:r>
              <a:rPr sz="1950" spc="-4" dirty="0">
                <a:solidFill>
                  <a:srgbClr val="2F2F2F"/>
                </a:solidFill>
                <a:latin typeface="Arial"/>
                <a:cs typeface="Arial"/>
              </a:rPr>
              <a:t>üretici mallarını </a:t>
            </a:r>
            <a:r>
              <a:rPr sz="1950" dirty="0">
                <a:solidFill>
                  <a:srgbClr val="2F2F2F"/>
                </a:solidFill>
                <a:latin typeface="Arial"/>
                <a:cs typeface="Arial"/>
              </a:rPr>
              <a:t>denge </a:t>
            </a:r>
            <a:r>
              <a:rPr sz="1950" spc="-4" dirty="0">
                <a:solidFill>
                  <a:srgbClr val="2F2F2F"/>
                </a:solidFill>
                <a:latin typeface="Arial"/>
                <a:cs typeface="Arial"/>
              </a:rPr>
              <a:t>fiyatına </a:t>
            </a:r>
            <a:r>
              <a:rPr sz="1950" dirty="0">
                <a:solidFill>
                  <a:srgbClr val="2F2F2F"/>
                </a:solidFill>
                <a:latin typeface="Arial"/>
                <a:cs typeface="Arial"/>
              </a:rPr>
              <a:t>satması durumunda elde  </a:t>
            </a:r>
            <a:r>
              <a:rPr sz="1950" spc="-4" dirty="0">
                <a:solidFill>
                  <a:srgbClr val="2F2F2F"/>
                </a:solidFill>
                <a:latin typeface="Arial"/>
                <a:cs typeface="Arial"/>
              </a:rPr>
              <a:t>ettiği </a:t>
            </a:r>
            <a:r>
              <a:rPr sz="1950" dirty="0">
                <a:solidFill>
                  <a:srgbClr val="2F2F2F"/>
                </a:solidFill>
                <a:latin typeface="Arial"/>
                <a:cs typeface="Arial"/>
              </a:rPr>
              <a:t>avantaja ise </a:t>
            </a:r>
            <a:r>
              <a:rPr sz="1950" b="1" dirty="0">
                <a:solidFill>
                  <a:srgbClr val="2F2F2F"/>
                </a:solidFill>
                <a:latin typeface="Arial"/>
                <a:cs typeface="Arial"/>
              </a:rPr>
              <a:t>üretici </a:t>
            </a:r>
            <a:r>
              <a:rPr sz="1950" b="1" spc="-4" dirty="0">
                <a:solidFill>
                  <a:srgbClr val="2F2F2F"/>
                </a:solidFill>
                <a:latin typeface="Arial"/>
                <a:cs typeface="Arial"/>
              </a:rPr>
              <a:t>rantı</a:t>
            </a:r>
            <a:r>
              <a:rPr sz="1950" b="1" spc="-19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950" spc="-8" dirty="0">
                <a:solidFill>
                  <a:srgbClr val="2F2F2F"/>
                </a:solidFill>
                <a:latin typeface="Arial"/>
                <a:cs typeface="Arial"/>
              </a:rPr>
              <a:t>denilmektedir.</a:t>
            </a:r>
            <a:endParaRPr sz="195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696436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44077" y="1451229"/>
            <a:ext cx="4786313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9"/>
              </a:spcBef>
            </a:pPr>
            <a:r>
              <a:rPr sz="2400" spc="-26" dirty="0"/>
              <a:t>PİYASALAR </a:t>
            </a:r>
            <a:r>
              <a:rPr sz="2400" dirty="0"/>
              <a:t>VE </a:t>
            </a:r>
            <a:r>
              <a:rPr sz="2400" spc="-83" dirty="0"/>
              <a:t>FİYAT</a:t>
            </a:r>
            <a:r>
              <a:rPr sz="2400" spc="-26" dirty="0"/>
              <a:t> </a:t>
            </a:r>
            <a:r>
              <a:rPr sz="2400" dirty="0"/>
              <a:t>OLUŞUMU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842010" y="2271474"/>
            <a:ext cx="7402354" cy="2537874"/>
          </a:xfrm>
          <a:prstGeom prst="rect">
            <a:avLst/>
          </a:prstGeom>
        </p:spPr>
        <p:txBody>
          <a:bodyPr vert="horz" wrap="square" lIns="0" tIns="64770" rIns="0" bIns="0" rtlCol="0">
            <a:spAutoFit/>
          </a:bodyPr>
          <a:lstStyle/>
          <a:p>
            <a:pPr marL="275749" indent="-266700" algn="just">
              <a:spcBef>
                <a:spcPts val="510"/>
              </a:spcBef>
              <a:buClr>
                <a:srgbClr val="AC0000"/>
              </a:buClr>
              <a:buFont typeface="Wingdings"/>
              <a:buChar char=""/>
              <a:tabLst>
                <a:tab pos="276225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Ekonomi teorisinde piyasalar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yapılarına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göre dört ana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gruba</a:t>
            </a:r>
            <a:r>
              <a:rPr spc="18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ayrılırlar.</a:t>
            </a:r>
            <a:endParaRPr>
              <a:latin typeface="Arial"/>
              <a:cs typeface="Arial"/>
            </a:endParaRPr>
          </a:p>
          <a:p>
            <a:pPr marL="278130" indent="-268605" algn="just">
              <a:spcBef>
                <a:spcPts val="431"/>
              </a:spcBef>
              <a:buClr>
                <a:srgbClr val="AC0000"/>
              </a:buClr>
              <a:buFont typeface="Wingdings"/>
              <a:buChar char=""/>
              <a:tabLst>
                <a:tab pos="278130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i. </a:t>
            </a:r>
            <a:r>
              <a:rPr spc="-68" dirty="0">
                <a:solidFill>
                  <a:srgbClr val="2F2F2F"/>
                </a:solidFill>
                <a:latin typeface="Arial"/>
                <a:cs typeface="Arial"/>
              </a:rPr>
              <a:t>Tam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Rekabet</a:t>
            </a:r>
            <a:r>
              <a:rPr spc="4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Piyasası</a:t>
            </a:r>
            <a:endParaRPr>
              <a:latin typeface="Arial"/>
              <a:cs typeface="Arial"/>
            </a:endParaRPr>
          </a:p>
          <a:p>
            <a:pPr marL="278130" indent="-268605" algn="just">
              <a:spcBef>
                <a:spcPts val="435"/>
              </a:spcBef>
              <a:buClr>
                <a:srgbClr val="AC0000"/>
              </a:buClr>
              <a:buFont typeface="Wingdings"/>
              <a:buChar char=""/>
              <a:tabLst>
                <a:tab pos="278130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ii. Monopol (tekel)</a:t>
            </a:r>
            <a:r>
              <a:rPr spc="30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Piyasası</a:t>
            </a:r>
            <a:endParaRPr>
              <a:latin typeface="Arial"/>
              <a:cs typeface="Arial"/>
            </a:endParaRPr>
          </a:p>
          <a:p>
            <a:pPr marL="278130" indent="-268605" algn="just">
              <a:spcBef>
                <a:spcPts val="431"/>
              </a:spcBef>
              <a:buClr>
                <a:srgbClr val="AC0000"/>
              </a:buClr>
              <a:buFont typeface="Wingdings"/>
              <a:buChar char=""/>
              <a:tabLst>
                <a:tab pos="278130" algn="l"/>
              </a:tabLst>
            </a:pP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iii.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Monopolcü (tekelci)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rekabet</a:t>
            </a:r>
            <a:r>
              <a:rPr spc="56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piyasası</a:t>
            </a:r>
            <a:endParaRPr>
              <a:latin typeface="Arial"/>
              <a:cs typeface="Arial"/>
            </a:endParaRPr>
          </a:p>
          <a:p>
            <a:pPr marL="278130" indent="-268605" algn="just">
              <a:spcBef>
                <a:spcPts val="435"/>
              </a:spcBef>
              <a:buClr>
                <a:srgbClr val="AC0000"/>
              </a:buClr>
              <a:buFont typeface="Wingdings"/>
              <a:buChar char=""/>
              <a:tabLst>
                <a:tab pos="278130" algn="l"/>
              </a:tabLst>
            </a:pPr>
            <a:r>
              <a:rPr spc="-49" dirty="0">
                <a:solidFill>
                  <a:srgbClr val="2F2F2F"/>
                </a:solidFill>
                <a:latin typeface="Arial"/>
                <a:cs typeface="Arial"/>
              </a:rPr>
              <a:t>iv.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Oligopol</a:t>
            </a:r>
            <a:r>
              <a:rPr spc="7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Piyasası.</a:t>
            </a:r>
            <a:endParaRPr>
              <a:latin typeface="Arial"/>
              <a:cs typeface="Arial"/>
            </a:endParaRPr>
          </a:p>
          <a:p>
            <a:pPr marL="9525" marR="3810" algn="just">
              <a:spcBef>
                <a:spcPts val="431"/>
              </a:spcBef>
              <a:buClr>
                <a:srgbClr val="AC0000"/>
              </a:buClr>
              <a:buSzPct val="95833"/>
              <a:buFont typeface="Wingdings"/>
              <a:buChar char=""/>
              <a:tabLst>
                <a:tab pos="213836" algn="l"/>
              </a:tabLst>
            </a:pPr>
            <a:r>
              <a:rPr b="1" spc="-49" dirty="0">
                <a:solidFill>
                  <a:srgbClr val="2F2F2F"/>
                </a:solidFill>
                <a:latin typeface="Arial"/>
                <a:cs typeface="Arial"/>
              </a:rPr>
              <a:t>Tam </a:t>
            </a:r>
            <a:r>
              <a:rPr b="1" dirty="0">
                <a:solidFill>
                  <a:srgbClr val="2F2F2F"/>
                </a:solidFill>
                <a:latin typeface="Arial"/>
                <a:cs typeface="Arial"/>
              </a:rPr>
              <a:t>Rekabetin </a:t>
            </a: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Piyasasının </a:t>
            </a:r>
            <a:r>
              <a:rPr b="1" spc="-23" dirty="0">
                <a:solidFill>
                  <a:srgbClr val="2F2F2F"/>
                </a:solidFill>
                <a:latin typeface="Arial"/>
                <a:cs typeface="Arial"/>
              </a:rPr>
              <a:t>Tanımı</a:t>
            </a:r>
            <a:r>
              <a:rPr spc="-23" dirty="0">
                <a:solidFill>
                  <a:srgbClr val="2F2F2F"/>
                </a:solidFill>
                <a:latin typeface="Arial"/>
                <a:cs typeface="Arial"/>
              </a:rPr>
              <a:t>: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Bir pazarda alıcı ve satıcının  piyasayla ilgili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bilgilere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sahip olduğu, satıcıların sattığı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malların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fiyatını  etkileme gücüne sahip olmadığı</a:t>
            </a:r>
            <a:r>
              <a:rPr spc="6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piyasadır.</a:t>
            </a:r>
            <a:endParaRPr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4949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89288" y="1451229"/>
            <a:ext cx="3695700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9"/>
              </a:spcBef>
            </a:pPr>
            <a:r>
              <a:rPr sz="2400" spc="-60" dirty="0"/>
              <a:t>TAM </a:t>
            </a:r>
            <a:r>
              <a:rPr sz="2400" dirty="0"/>
              <a:t>REKABET</a:t>
            </a:r>
            <a:r>
              <a:rPr sz="2400" spc="-19" dirty="0"/>
              <a:t> </a:t>
            </a:r>
            <a:r>
              <a:rPr sz="2400" spc="-30" dirty="0"/>
              <a:t>PİYASASI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719938" y="2088985"/>
            <a:ext cx="6241256" cy="1801936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650" b="1" spc="-45" dirty="0">
                <a:solidFill>
                  <a:srgbClr val="2F2F2F"/>
                </a:solidFill>
                <a:latin typeface="Arial"/>
                <a:cs typeface="Arial"/>
              </a:rPr>
              <a:t>Tam </a:t>
            </a: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rekabet dört koşul-varsayım üzerinden </a:t>
            </a:r>
            <a:r>
              <a:rPr sz="1650" b="1" spc="-11" dirty="0">
                <a:solidFill>
                  <a:srgbClr val="2F2F2F"/>
                </a:solidFill>
                <a:latin typeface="Arial"/>
                <a:cs typeface="Arial"/>
              </a:rPr>
              <a:t>tanımlanır.</a:t>
            </a:r>
            <a:r>
              <a:rPr sz="1650" b="1" spc="16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Bunlar:</a:t>
            </a:r>
            <a:endParaRPr sz="1650">
              <a:latin typeface="Arial"/>
              <a:cs typeface="Arial"/>
            </a:endParaRPr>
          </a:p>
          <a:p>
            <a:pPr>
              <a:spcBef>
                <a:spcPts val="15"/>
              </a:spcBef>
            </a:pPr>
            <a:endParaRPr sz="2400">
              <a:latin typeface="Times New Roman"/>
              <a:cs typeface="Times New Roman"/>
            </a:endParaRPr>
          </a:p>
          <a:p>
            <a:pPr marL="215265" indent="-205740"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Piyasada çok fazla satıcının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ve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çok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sayıda alıcının</a:t>
            </a:r>
            <a:r>
              <a:rPr sz="1650" spc="146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olması,</a:t>
            </a:r>
            <a:endParaRPr sz="1650">
              <a:latin typeface="Arial"/>
              <a:cs typeface="Arial"/>
            </a:endParaRPr>
          </a:p>
          <a:p>
            <a:pPr marL="215265" indent="-205740">
              <a:spcBef>
                <a:spcPts val="398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Ürünlerin homojen</a:t>
            </a:r>
            <a:r>
              <a:rPr sz="1650" spc="30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olması,</a:t>
            </a:r>
            <a:endParaRPr sz="1650">
              <a:latin typeface="Arial"/>
              <a:cs typeface="Arial"/>
            </a:endParaRPr>
          </a:p>
          <a:p>
            <a:pPr marL="215265" indent="-205740">
              <a:spcBef>
                <a:spcPts val="398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Piyasa giriş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ve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çıkışın serbest</a:t>
            </a:r>
            <a:r>
              <a:rPr sz="1650" spc="6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olması,</a:t>
            </a:r>
            <a:endParaRPr sz="1650">
              <a:latin typeface="Arial"/>
              <a:cs typeface="Arial"/>
            </a:endParaRPr>
          </a:p>
          <a:p>
            <a:pPr marL="215265" indent="-205740">
              <a:spcBef>
                <a:spcPts val="394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Karar birimlerinin tam bilgiye sahip</a:t>
            </a:r>
            <a:r>
              <a:rPr sz="1650" spc="56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olmalarıdır.</a:t>
            </a:r>
            <a:endParaRPr sz="165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92275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89288" y="1451229"/>
            <a:ext cx="3695700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9"/>
              </a:spcBef>
            </a:pPr>
            <a:r>
              <a:rPr sz="2400" spc="-60" dirty="0"/>
              <a:t>TAM </a:t>
            </a:r>
            <a:r>
              <a:rPr sz="2400" dirty="0"/>
              <a:t>REKABET</a:t>
            </a:r>
            <a:r>
              <a:rPr sz="2400" spc="-19" dirty="0"/>
              <a:t> </a:t>
            </a:r>
            <a:r>
              <a:rPr sz="2400" spc="-30" dirty="0"/>
              <a:t>PİYASASI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719937" y="2378888"/>
            <a:ext cx="7524274" cy="2296622"/>
          </a:xfrm>
          <a:prstGeom prst="rect">
            <a:avLst/>
          </a:prstGeom>
        </p:spPr>
        <p:txBody>
          <a:bodyPr vert="horz" wrap="square" lIns="0" tIns="59531" rIns="0" bIns="0" rtlCol="0">
            <a:spAutoFit/>
          </a:bodyPr>
          <a:lstStyle/>
          <a:p>
            <a:pPr marL="9525">
              <a:spcBef>
                <a:spcPts val="469"/>
              </a:spcBef>
            </a:pP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Piyasada </a:t>
            </a:r>
            <a:r>
              <a:rPr sz="1650" b="1" spc="-8" dirty="0">
                <a:solidFill>
                  <a:srgbClr val="2F2F2F"/>
                </a:solidFill>
                <a:latin typeface="Arial"/>
                <a:cs typeface="Arial"/>
              </a:rPr>
              <a:t>Çok Sayıda Alıcı </a:t>
            </a: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ve Satıcının</a:t>
            </a:r>
            <a:r>
              <a:rPr sz="1650" b="1" spc="6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b="1" spc="-8" dirty="0">
                <a:solidFill>
                  <a:srgbClr val="2F2F2F"/>
                </a:solidFill>
                <a:latin typeface="Arial"/>
                <a:cs typeface="Arial"/>
              </a:rPr>
              <a:t>Bulunması</a:t>
            </a:r>
            <a:endParaRPr sz="1650">
              <a:latin typeface="Arial"/>
              <a:cs typeface="Arial"/>
            </a:endParaRPr>
          </a:p>
          <a:p>
            <a:pPr marL="214789" marR="4286" indent="-205740">
              <a:spcBef>
                <a:spcPts val="398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Burada çok sayıda ile anlatılmak istenen herhangi bir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alıcı ya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da satıcının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tek 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başına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piyasa fiyatını</a:t>
            </a:r>
            <a:r>
              <a:rPr sz="1650" spc="49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etkileyememesidir.</a:t>
            </a:r>
            <a:endParaRPr sz="1650">
              <a:latin typeface="Arial"/>
              <a:cs typeface="Arial"/>
            </a:endParaRPr>
          </a:p>
          <a:p>
            <a:pPr marL="215265" indent="-205740">
              <a:spcBef>
                <a:spcPts val="398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Piyasadan bir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alıcı ya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da satıcının çıkması ürün fiyatını</a:t>
            </a:r>
            <a:r>
              <a:rPr sz="1650" spc="16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etkilememektedir.</a:t>
            </a:r>
            <a:endParaRPr sz="1650">
              <a:latin typeface="Arial"/>
              <a:cs typeface="Arial"/>
            </a:endParaRPr>
          </a:p>
          <a:p>
            <a:pPr marL="214789" marR="3810" indent="-205740">
              <a:spcBef>
                <a:spcPts val="398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Bir firmanın piyasadaki payı çok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küçük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olduğu için, ürettiği miktar ile satışını  yaptığı miktar ne olursa olsun piyasa fiyatı bundan</a:t>
            </a:r>
            <a:r>
              <a:rPr sz="1650" spc="109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etkilenmemektedir.</a:t>
            </a:r>
            <a:endParaRPr sz="1650">
              <a:latin typeface="Arial"/>
              <a:cs typeface="Arial"/>
            </a:endParaRPr>
          </a:p>
          <a:p>
            <a:pPr marL="215265" indent="-205740">
              <a:spcBef>
                <a:spcPts val="394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Firma</a:t>
            </a:r>
            <a:r>
              <a:rPr sz="1650" spc="13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piyasa</a:t>
            </a:r>
            <a:r>
              <a:rPr sz="1650" spc="139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fiyatını</a:t>
            </a:r>
            <a:r>
              <a:rPr sz="1650" spc="13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veri</a:t>
            </a:r>
            <a:r>
              <a:rPr sz="1650" spc="143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kabul</a:t>
            </a:r>
            <a:r>
              <a:rPr sz="1650" spc="143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eder</a:t>
            </a:r>
            <a:r>
              <a:rPr sz="1650" spc="13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ve</a:t>
            </a:r>
            <a:r>
              <a:rPr sz="1650" spc="146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mali</a:t>
            </a:r>
            <a:r>
              <a:rPr sz="1650" spc="143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durumuna</a:t>
            </a:r>
            <a:r>
              <a:rPr sz="1650" spc="143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göre,</a:t>
            </a:r>
            <a:r>
              <a:rPr sz="1650" spc="143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maksimum</a:t>
            </a:r>
            <a:r>
              <a:rPr sz="1650" spc="13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kara</a:t>
            </a:r>
            <a:endParaRPr sz="1650">
              <a:latin typeface="Arial"/>
              <a:cs typeface="Arial"/>
            </a:endParaRPr>
          </a:p>
          <a:p>
            <a:pPr marL="214789">
              <a:spcBef>
                <a:spcPts val="4"/>
              </a:spcBef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ulaşacak şekilde malları üretir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ve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satacağı mal miktarını</a:t>
            </a:r>
            <a:r>
              <a:rPr sz="1650" spc="10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belirler.</a:t>
            </a:r>
            <a:endParaRPr sz="165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88362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89288" y="1451229"/>
            <a:ext cx="3695700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9"/>
              </a:spcBef>
            </a:pPr>
            <a:r>
              <a:rPr sz="2400" spc="-60" dirty="0"/>
              <a:t>TAM </a:t>
            </a:r>
            <a:r>
              <a:rPr sz="2400" dirty="0"/>
              <a:t>REKABET</a:t>
            </a:r>
            <a:r>
              <a:rPr sz="2400" spc="-19" dirty="0"/>
              <a:t> </a:t>
            </a:r>
            <a:r>
              <a:rPr sz="2400" spc="-30" dirty="0"/>
              <a:t>PİYASASI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719937" y="2429180"/>
            <a:ext cx="7769543" cy="2194030"/>
          </a:xfrm>
          <a:prstGeom prst="rect">
            <a:avLst/>
          </a:prstGeom>
        </p:spPr>
        <p:txBody>
          <a:bodyPr vert="horz" wrap="square" lIns="0" tIns="59531" rIns="0" bIns="0" rtlCol="0">
            <a:spAutoFit/>
          </a:bodyPr>
          <a:lstStyle/>
          <a:p>
            <a:pPr marL="9525" algn="just">
              <a:spcBef>
                <a:spcPts val="469"/>
              </a:spcBef>
            </a:pP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Malın homojen</a:t>
            </a:r>
            <a:r>
              <a:rPr sz="1650" b="1" spc="4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olması:</a:t>
            </a:r>
            <a:endParaRPr sz="1650">
              <a:latin typeface="Arial"/>
              <a:cs typeface="Arial"/>
            </a:endParaRPr>
          </a:p>
          <a:p>
            <a:pPr marL="214789" marR="3810" indent="-205740" algn="just">
              <a:spcBef>
                <a:spcPts val="398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64" dirty="0">
                <a:solidFill>
                  <a:srgbClr val="2F2F2F"/>
                </a:solidFill>
                <a:latin typeface="Arial"/>
                <a:cs typeface="Arial"/>
              </a:rPr>
              <a:t>Tam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rekabet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piyasasında, malın homojen olması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nedeniyle </a:t>
            </a:r>
            <a:r>
              <a:rPr sz="1650" spc="-15" dirty="0">
                <a:solidFill>
                  <a:srgbClr val="2F2F2F"/>
                </a:solidFill>
                <a:latin typeface="Arial"/>
                <a:cs typeface="Arial"/>
              </a:rPr>
              <a:t>alıcılar,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satıcılar  arasında bir ayrım 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yapmazlar.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Ayrıca, mal homojen olduğu için herhangi bir  tüketici piyasa fiyatından daha düşük bir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fiyattan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alamaz, herhangi bir satıcının  ise piyasa fiyatından daha yüksek bir fiyat talep etmesi söz konusu</a:t>
            </a:r>
            <a:r>
              <a:rPr sz="1650" spc="143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olamaz.</a:t>
            </a:r>
            <a:endParaRPr sz="1650">
              <a:latin typeface="Arial"/>
              <a:cs typeface="Arial"/>
            </a:endParaRPr>
          </a:p>
          <a:p>
            <a:pPr marL="214789" marR="3810" indent="-205740" algn="just">
              <a:spcBef>
                <a:spcPts val="398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Bu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durumun oluşmasının nedeni,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satıcı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yönünden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piyasa fiyatı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üzerinden söz  konusu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malı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alacak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çok sayıda alıcı, alıcı yönünden ise piyasa fiyatından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malı 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satacak çok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sayıda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satıcı</a:t>
            </a:r>
            <a:r>
              <a:rPr sz="1650" spc="49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bulunmasıdır.</a:t>
            </a:r>
            <a:endParaRPr sz="165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89734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89288" y="1451229"/>
            <a:ext cx="3695700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9"/>
              </a:spcBef>
            </a:pPr>
            <a:r>
              <a:rPr sz="2400" spc="-60" dirty="0"/>
              <a:t>TAM </a:t>
            </a:r>
            <a:r>
              <a:rPr sz="2400" dirty="0"/>
              <a:t>REKABET</a:t>
            </a:r>
            <a:r>
              <a:rPr sz="2400" spc="-19" dirty="0"/>
              <a:t> </a:t>
            </a:r>
            <a:r>
              <a:rPr sz="2400" spc="-30" dirty="0"/>
              <a:t>PİYASASI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719937" y="2529764"/>
            <a:ext cx="7817644" cy="1991410"/>
          </a:xfrm>
          <a:prstGeom prst="rect">
            <a:avLst/>
          </a:prstGeom>
        </p:spPr>
        <p:txBody>
          <a:bodyPr vert="horz" wrap="square" lIns="0" tIns="59531" rIns="0" bIns="0" rtlCol="0">
            <a:spAutoFit/>
          </a:bodyPr>
          <a:lstStyle/>
          <a:p>
            <a:pPr marL="9525">
              <a:spcBef>
                <a:spcPts val="469"/>
              </a:spcBef>
            </a:pPr>
            <a:r>
              <a:rPr sz="1650" b="1" spc="-8" dirty="0">
                <a:solidFill>
                  <a:srgbClr val="2F2F2F"/>
                </a:solidFill>
                <a:latin typeface="Arial"/>
                <a:cs typeface="Arial"/>
              </a:rPr>
              <a:t>Piyasaya </a:t>
            </a: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Giriş ve Çıkışın Serbest</a:t>
            </a:r>
            <a:r>
              <a:rPr sz="1650" b="1" spc="9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Olması:</a:t>
            </a:r>
            <a:endParaRPr sz="1650">
              <a:latin typeface="Arial"/>
              <a:cs typeface="Arial"/>
            </a:endParaRPr>
          </a:p>
          <a:p>
            <a:pPr marL="215265" indent="-205740">
              <a:spcBef>
                <a:spcPts val="398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Bir</a:t>
            </a:r>
            <a:r>
              <a:rPr sz="1650" spc="24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firmanın</a:t>
            </a:r>
            <a:r>
              <a:rPr sz="1650" spc="25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piyasaya</a:t>
            </a:r>
            <a:r>
              <a:rPr sz="1650" spc="24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girmesi</a:t>
            </a:r>
            <a:r>
              <a:rPr sz="1650" spc="24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için</a:t>
            </a:r>
            <a:r>
              <a:rPr sz="1650" spc="24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veya</a:t>
            </a:r>
            <a:r>
              <a:rPr sz="1650" spc="240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piyasadan</a:t>
            </a:r>
            <a:r>
              <a:rPr sz="1650" spc="24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çıkması</a:t>
            </a:r>
            <a:r>
              <a:rPr sz="1650" spc="24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için</a:t>
            </a:r>
            <a:r>
              <a:rPr sz="1650" spc="248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ekonomik,</a:t>
            </a:r>
            <a:r>
              <a:rPr sz="1650" spc="240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yasal</a:t>
            </a:r>
            <a:endParaRPr sz="1650">
              <a:latin typeface="Arial"/>
              <a:cs typeface="Arial"/>
            </a:endParaRPr>
          </a:p>
          <a:p>
            <a:pPr marL="214789"/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veya teknolojik bir engel</a:t>
            </a:r>
            <a:r>
              <a:rPr sz="1650" spc="19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bulunmamasıdır.</a:t>
            </a:r>
            <a:endParaRPr sz="1650">
              <a:latin typeface="Arial"/>
              <a:cs typeface="Arial"/>
            </a:endParaRPr>
          </a:p>
          <a:p>
            <a:pPr marL="214789" marR="4763" indent="-205740">
              <a:spcBef>
                <a:spcPts val="398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Sözü edilen giriş serbestisi, piyasaya girecek olan firmanın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piyasada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mevcut olan  diğer firmalara göre dezavantajlı bir durumda olmaması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anlamına</a:t>
            </a:r>
            <a:r>
              <a:rPr sz="1650" spc="172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gelmektedir.</a:t>
            </a:r>
            <a:endParaRPr sz="1650">
              <a:latin typeface="Arial"/>
              <a:cs typeface="Arial"/>
            </a:endParaRPr>
          </a:p>
          <a:p>
            <a:pPr marL="214789" marR="3810" indent="-205740">
              <a:spcBef>
                <a:spcPts val="398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64" dirty="0">
                <a:solidFill>
                  <a:srgbClr val="2F2F2F"/>
                </a:solidFill>
                <a:latin typeface="Arial"/>
                <a:cs typeface="Arial"/>
              </a:rPr>
              <a:t>Tam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rekabete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en yakın piyasalar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tarım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ve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hayvan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ürünleri ile ilgili ürün piyasaları  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olabilir.</a:t>
            </a:r>
            <a:endParaRPr sz="165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86030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89288" y="1451229"/>
            <a:ext cx="3695700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9"/>
              </a:spcBef>
            </a:pPr>
            <a:r>
              <a:rPr sz="2400" spc="-60" dirty="0"/>
              <a:t>TAM </a:t>
            </a:r>
            <a:r>
              <a:rPr sz="2400" dirty="0"/>
              <a:t>REKABET</a:t>
            </a:r>
            <a:r>
              <a:rPr sz="2400" spc="-19" dirty="0"/>
              <a:t> </a:t>
            </a:r>
            <a:r>
              <a:rPr sz="2400" spc="-30" dirty="0"/>
              <a:t>PİYASASI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719937" y="2173128"/>
            <a:ext cx="6032182" cy="26305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1650" b="1" spc="-8" dirty="0">
                <a:solidFill>
                  <a:srgbClr val="2F2F2F"/>
                </a:solidFill>
                <a:latin typeface="Arial"/>
                <a:cs typeface="Arial"/>
              </a:rPr>
              <a:t>Alıcı </a:t>
            </a: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ve Satıcıların </a:t>
            </a:r>
            <a:r>
              <a:rPr sz="1650" b="1" spc="-8" dirty="0">
                <a:solidFill>
                  <a:srgbClr val="2F2F2F"/>
                </a:solidFill>
                <a:latin typeface="Arial"/>
                <a:cs typeface="Arial"/>
              </a:rPr>
              <a:t>Piyasaya </a:t>
            </a: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İlişkin </a:t>
            </a:r>
            <a:r>
              <a:rPr sz="1650" b="1" spc="-45" dirty="0">
                <a:solidFill>
                  <a:srgbClr val="2F2F2F"/>
                </a:solidFill>
                <a:latin typeface="Arial"/>
                <a:cs typeface="Arial"/>
              </a:rPr>
              <a:t>Tam </a:t>
            </a: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Bilgiye Sahip</a:t>
            </a:r>
            <a:r>
              <a:rPr sz="1650" b="1" spc="251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Olması</a:t>
            </a:r>
            <a:endParaRPr sz="16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25678" y="2726626"/>
            <a:ext cx="2566034" cy="26305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  <a:tabLst>
                <a:tab pos="1218724" algn="l"/>
                <a:tab pos="2206466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tü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k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et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ciler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n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p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ya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s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aya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da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r</a:t>
            </a:r>
            <a:endParaRPr sz="16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9952" y="2474652"/>
            <a:ext cx="4614977" cy="516969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15265" indent="-205740">
              <a:spcBef>
                <a:spcPts val="71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  <a:tab pos="771525" algn="l"/>
                <a:tab pos="1632585" algn="l"/>
                <a:tab pos="2911793" algn="l"/>
              </a:tabLst>
            </a:pPr>
            <a:r>
              <a:rPr sz="1650" spc="-64" dirty="0">
                <a:solidFill>
                  <a:srgbClr val="2F2F2F"/>
                </a:solidFill>
                <a:latin typeface="Arial"/>
                <a:cs typeface="Arial"/>
              </a:rPr>
              <a:t>Tam	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rekabet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piyasasında	firmaların</a:t>
            </a:r>
            <a:endParaRPr sz="1650" dirty="0">
              <a:latin typeface="Arial"/>
              <a:cs typeface="Arial"/>
            </a:endParaRPr>
          </a:p>
          <a:p>
            <a:pPr marL="2921794">
              <a:spcBef>
                <a:spcPts val="4"/>
              </a:spcBef>
            </a:pPr>
            <a:r>
              <a:rPr lang="tr-TR" sz="1650" spc="-4" dirty="0" smtClean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4" dirty="0" err="1" smtClean="0">
                <a:solidFill>
                  <a:srgbClr val="2F2F2F"/>
                </a:solidFill>
                <a:latin typeface="Arial"/>
                <a:cs typeface="Arial"/>
              </a:rPr>
              <a:t>bilgilere</a:t>
            </a:r>
            <a:endParaRPr sz="165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15135" y="2474652"/>
            <a:ext cx="3942874" cy="516969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R="5715" algn="r">
              <a:spcBef>
                <a:spcPts val="71"/>
              </a:spcBef>
              <a:tabLst>
                <a:tab pos="381476" algn="l"/>
                <a:tab pos="1054894" algn="l"/>
                <a:tab pos="2765108" algn="l"/>
              </a:tabLst>
            </a:pP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v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e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fayda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m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ak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s</a:t>
            </a:r>
            <a:r>
              <a:rPr sz="1650" spc="4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m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z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asyonu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4"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m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aç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l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ay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n</a:t>
            </a:r>
            <a:endParaRPr sz="1650">
              <a:latin typeface="Arial"/>
              <a:cs typeface="Arial"/>
            </a:endParaRPr>
          </a:p>
          <a:p>
            <a:pPr marR="3810" algn="r">
              <a:spcBef>
                <a:spcPts val="4"/>
              </a:spcBef>
              <a:tabLst>
                <a:tab pos="509588" algn="l"/>
                <a:tab pos="891064" algn="l"/>
                <a:tab pos="1785461" algn="l"/>
                <a:tab pos="2515553" algn="l"/>
                <a:tab pos="3177540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tam	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v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e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e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k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s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ksiz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olarak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s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hip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o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lmala</a:t>
            </a:r>
            <a:r>
              <a:rPr sz="1650" spc="8" dirty="0">
                <a:solidFill>
                  <a:srgbClr val="2F2F2F"/>
                </a:solidFill>
                <a:latin typeface="Arial"/>
                <a:cs typeface="Arial"/>
              </a:rPr>
              <a:t>r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ı</a:t>
            </a:r>
            <a:endParaRPr sz="165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xfrm>
            <a:off x="539952" y="2927337"/>
            <a:ext cx="7998257" cy="1583606"/>
          </a:xfrm>
          <a:prstGeom prst="rect">
            <a:avLst/>
          </a:prstGeom>
        </p:spPr>
        <p:txBody>
          <a:bodyPr vert="horz" wrap="square" lIns="0" tIns="59531" rIns="0" bIns="0" rtlCol="0">
            <a:spAutoFit/>
          </a:bodyPr>
          <a:lstStyle/>
          <a:p>
            <a:pPr marL="0" indent="0" algn="just">
              <a:lnSpc>
                <a:spcPct val="100000"/>
              </a:lnSpc>
              <a:spcBef>
                <a:spcPts val="469"/>
              </a:spcBef>
              <a:buNone/>
            </a:pPr>
            <a:r>
              <a:rPr spc="-8" dirty="0" err="1"/>
              <a:t>anlamına</a:t>
            </a:r>
            <a:r>
              <a:rPr spc="19" dirty="0"/>
              <a:t> </a:t>
            </a:r>
            <a:r>
              <a:rPr spc="-15" dirty="0" err="1" smtClean="0"/>
              <a:t>gelir</a:t>
            </a:r>
            <a:r>
              <a:rPr spc="-15" dirty="0" smtClean="0"/>
              <a:t>.</a:t>
            </a:r>
            <a:r>
              <a:rPr lang="tr-TR" spc="-15" dirty="0" smtClean="0"/>
              <a:t> </a:t>
            </a:r>
            <a:r>
              <a:rPr spc="-4" dirty="0" err="1" smtClean="0"/>
              <a:t>Söz</a:t>
            </a:r>
            <a:r>
              <a:rPr spc="-4" dirty="0" smtClean="0"/>
              <a:t> </a:t>
            </a:r>
            <a:r>
              <a:rPr spc="-4" dirty="0"/>
              <a:t>konusu bu durum rekabet </a:t>
            </a:r>
            <a:r>
              <a:rPr spc="-4" dirty="0" err="1"/>
              <a:t>yönünden</a:t>
            </a:r>
            <a:r>
              <a:rPr spc="68" dirty="0"/>
              <a:t> </a:t>
            </a:r>
            <a:r>
              <a:rPr spc="-11" dirty="0" err="1" smtClean="0"/>
              <a:t>gereklidir</a:t>
            </a:r>
            <a:r>
              <a:rPr spc="-11" dirty="0" smtClean="0"/>
              <a:t>.</a:t>
            </a:r>
            <a:r>
              <a:rPr lang="tr-TR" spc="-11" dirty="0" smtClean="0"/>
              <a:t> </a:t>
            </a:r>
            <a:r>
              <a:rPr spc="-4" dirty="0" err="1" smtClean="0"/>
              <a:t>Örneğin</a:t>
            </a:r>
            <a:r>
              <a:rPr spc="-4" dirty="0"/>
              <a:t>, </a:t>
            </a:r>
            <a:r>
              <a:rPr dirty="0"/>
              <a:t>aynı </a:t>
            </a:r>
            <a:r>
              <a:rPr spc="-4" dirty="0"/>
              <a:t>pirinci bir firma kilosu 17 </a:t>
            </a:r>
            <a:r>
              <a:rPr spc="-23" dirty="0"/>
              <a:t>TL’ye </a:t>
            </a:r>
            <a:r>
              <a:rPr spc="-4" dirty="0"/>
              <a:t>satarken, bu firmaya </a:t>
            </a:r>
            <a:r>
              <a:rPr dirty="0"/>
              <a:t>yakın </a:t>
            </a:r>
            <a:r>
              <a:rPr spc="-4" dirty="0"/>
              <a:t>başka  bir firma 14 </a:t>
            </a:r>
            <a:r>
              <a:rPr spc="-23" dirty="0"/>
              <a:t>TL’ye </a:t>
            </a:r>
            <a:r>
              <a:rPr spc="-4" dirty="0"/>
              <a:t>satıyorsa </a:t>
            </a:r>
            <a:r>
              <a:rPr spc="-8" dirty="0"/>
              <a:t>ve </a:t>
            </a:r>
            <a:r>
              <a:rPr spc="-4" dirty="0"/>
              <a:t>tüketici bundan haberdar olmayıp birinci satıcıdan  17 </a:t>
            </a:r>
            <a:r>
              <a:rPr spc="-19" dirty="0"/>
              <a:t>TL’den </a:t>
            </a:r>
            <a:r>
              <a:rPr spc="-4" dirty="0"/>
              <a:t>satın alırsa, bu piyasada </a:t>
            </a:r>
            <a:r>
              <a:rPr dirty="0"/>
              <a:t>tam </a:t>
            </a:r>
            <a:r>
              <a:rPr spc="-4" dirty="0"/>
              <a:t>olarak bilgiye erişimin </a:t>
            </a:r>
            <a:r>
              <a:rPr dirty="0"/>
              <a:t>olmadığı ortaya  </a:t>
            </a:r>
            <a:r>
              <a:rPr spc="-4" dirty="0"/>
              <a:t>çıkmış </a:t>
            </a:r>
            <a:r>
              <a:rPr spc="-19" dirty="0"/>
              <a:t>olur. </a:t>
            </a:r>
            <a:r>
              <a:rPr spc="-4" dirty="0"/>
              <a:t>Bu durum düşük fiyata verilen pirinçten satın </a:t>
            </a:r>
            <a:r>
              <a:rPr spc="-8" dirty="0"/>
              <a:t>alınıp, </a:t>
            </a:r>
            <a:r>
              <a:rPr spc="-4" dirty="0"/>
              <a:t>pahalı olan  pirincin </a:t>
            </a:r>
            <a:r>
              <a:rPr spc="-8" dirty="0"/>
              <a:t>fiyatını </a:t>
            </a:r>
            <a:r>
              <a:rPr spc="-4" dirty="0"/>
              <a:t>düşürmeye zorlanmamış olmasından dolayı </a:t>
            </a:r>
            <a:r>
              <a:rPr dirty="0"/>
              <a:t>tam rekabetin  </a:t>
            </a:r>
            <a:r>
              <a:rPr spc="-4" dirty="0"/>
              <a:t>gerçekleşmemiş olmasını</a:t>
            </a:r>
            <a:r>
              <a:rPr spc="45" dirty="0"/>
              <a:t> </a:t>
            </a:r>
            <a:r>
              <a:rPr spc="-15" dirty="0"/>
              <a:t>doğurur.</a:t>
            </a:r>
          </a:p>
        </p:txBody>
      </p:sp>
    </p:spTree>
    <p:extLst>
      <p:ext uri="{BB962C8B-B14F-4D97-AF65-F5344CB8AC3E}">
        <p14:creationId xmlns:p14="http://schemas.microsoft.com/office/powerpoint/2010/main" val="29312813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69174" y="1451229"/>
            <a:ext cx="5535454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9"/>
              </a:spcBef>
            </a:pPr>
            <a:r>
              <a:rPr sz="2400" spc="-60" dirty="0"/>
              <a:t>TAM </a:t>
            </a:r>
            <a:r>
              <a:rPr sz="2400" dirty="0"/>
              <a:t>REKABETTE </a:t>
            </a:r>
            <a:r>
              <a:rPr sz="2400" spc="-38" dirty="0"/>
              <a:t>TALEP </a:t>
            </a:r>
            <a:r>
              <a:rPr sz="2400" dirty="0"/>
              <a:t>VE </a:t>
            </a:r>
            <a:r>
              <a:rPr sz="2400" spc="-26" dirty="0"/>
              <a:t>HASILAT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719937" y="2706069"/>
            <a:ext cx="7690009" cy="1940114"/>
          </a:xfrm>
          <a:prstGeom prst="rect">
            <a:avLst/>
          </a:prstGeom>
        </p:spPr>
        <p:txBody>
          <a:bodyPr vert="horz" wrap="square" lIns="0" tIns="59531" rIns="0" bIns="0" rtlCol="0">
            <a:spAutoFit/>
          </a:bodyPr>
          <a:lstStyle/>
          <a:p>
            <a:pPr marL="215265" indent="-205740" algn="just">
              <a:spcBef>
                <a:spcPts val="469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64" dirty="0">
                <a:solidFill>
                  <a:srgbClr val="2F2F2F"/>
                </a:solidFill>
                <a:latin typeface="Arial"/>
                <a:cs typeface="Arial"/>
              </a:rPr>
              <a:t>Tam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rekabetçi bir firma, piyasa fiyatından arzu ettiği kadar mal</a:t>
            </a:r>
            <a:r>
              <a:rPr sz="1650" spc="206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satabilir.</a:t>
            </a:r>
            <a:endParaRPr sz="1650">
              <a:latin typeface="Arial"/>
              <a:cs typeface="Arial"/>
            </a:endParaRPr>
          </a:p>
          <a:p>
            <a:pPr marL="214789" marR="4286" indent="-205740" algn="just">
              <a:spcBef>
                <a:spcPts val="394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Bir firmanın bir malı üretmesindeki temel amaç, gelir elde etme 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isteğidir.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Üretilen 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mal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(veya hizmet)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piyasada talep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ediliyorsa,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firma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bu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doğrultuda üretime </a:t>
            </a:r>
            <a:r>
              <a:rPr sz="1650" spc="4" dirty="0">
                <a:solidFill>
                  <a:srgbClr val="2F2F2F"/>
                </a:solidFill>
                <a:latin typeface="Arial"/>
                <a:cs typeface="Arial"/>
              </a:rPr>
              <a:t>devam  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edecektir.</a:t>
            </a:r>
            <a:endParaRPr sz="1650">
              <a:latin typeface="Arial"/>
              <a:cs typeface="Arial"/>
            </a:endParaRPr>
          </a:p>
          <a:p>
            <a:pPr marL="214789" marR="3810" indent="-205740" algn="just">
              <a:spcBef>
                <a:spcPts val="398"/>
              </a:spcBef>
              <a:buClr>
                <a:srgbClr val="AC0000"/>
              </a:buClr>
              <a:buFont typeface="Wingdings"/>
              <a:buChar char=""/>
              <a:tabLst>
                <a:tab pos="215265" algn="l"/>
              </a:tabLst>
            </a:pPr>
            <a:r>
              <a:rPr sz="1650" spc="-64" dirty="0">
                <a:solidFill>
                  <a:srgbClr val="2F2F2F"/>
                </a:solidFill>
                <a:latin typeface="Arial"/>
                <a:cs typeface="Arial"/>
              </a:rPr>
              <a:t>Tam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rekabet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piyasasında her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firma,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piyasa fiyatını veri olarak kabul etmek  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zorundadır.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Bu yüzden üretilen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mala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talep eğrisi özel bir taleptir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ve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yatay eksene  paralel bir doğru</a:t>
            </a:r>
            <a:r>
              <a:rPr sz="1650" spc="26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şeklindedir.</a:t>
            </a:r>
            <a:endParaRPr sz="165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801126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12496</TotalTime>
  <Words>1005</Words>
  <Application>Microsoft Office PowerPoint</Application>
  <PresentationFormat>Ekran Gösterisi (4:3)</PresentationFormat>
  <Paragraphs>81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14</vt:i4>
      </vt:variant>
    </vt:vector>
  </HeadingPairs>
  <TitlesOfParts>
    <vt:vector size="22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TÜKETİCİ VE ÜRETİCİ RANTI</vt:lpstr>
      <vt:lpstr>PİYASALAR VE FİYAT OLUŞUMU</vt:lpstr>
      <vt:lpstr>TAM REKABET PİYASASI</vt:lpstr>
      <vt:lpstr>TAM REKABET PİYASASI</vt:lpstr>
      <vt:lpstr>TAM REKABET PİYASASI</vt:lpstr>
      <vt:lpstr>TAM REKABET PİYASASI</vt:lpstr>
      <vt:lpstr>TAM REKABET PİYASASI</vt:lpstr>
      <vt:lpstr>TAM REKABETTE TALEP VE HASILAT</vt:lpstr>
      <vt:lpstr>ALTERNATİF KISA DÖNEM DENGE DURUMLARI</vt:lpstr>
      <vt:lpstr>TAM REKABETTE TALEP VE HASILAT</vt:lpstr>
      <vt:lpstr>KISA DÖNEM FİRMA ARZ EĞRİSİ</vt:lpstr>
      <vt:lpstr>KISA DÖNEM ENDÜSTRİ (PİYASA) ARZ EĞRİSİ</vt:lpstr>
      <vt:lpstr>KAYNAKLAR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Taşınmaz</cp:lastModifiedBy>
  <cp:revision>816</cp:revision>
  <cp:lastPrinted>2016-10-24T07:53:35Z</cp:lastPrinted>
  <dcterms:created xsi:type="dcterms:W3CDTF">2016-09-18T09:35:24Z</dcterms:created>
  <dcterms:modified xsi:type="dcterms:W3CDTF">2020-02-24T11:32:38Z</dcterms:modified>
</cp:coreProperties>
</file>