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84" r:id="rId3"/>
    <p:sldId id="286" r:id="rId4"/>
    <p:sldId id="285" r:id="rId5"/>
    <p:sldId id="270" r:id="rId6"/>
    <p:sldId id="280" r:id="rId7"/>
    <p:sldId id="272" r:id="rId8"/>
    <p:sldId id="274" r:id="rId9"/>
    <p:sldId id="275" r:id="rId10"/>
    <p:sldId id="276" r:id="rId11"/>
    <p:sldId id="260" r:id="rId12"/>
    <p:sldId id="263" r:id="rId13"/>
    <p:sldId id="261" r:id="rId14"/>
    <p:sldId id="262" r:id="rId15"/>
    <p:sldId id="257" r:id="rId16"/>
    <p:sldId id="258" r:id="rId17"/>
    <p:sldId id="259" r:id="rId18"/>
    <p:sldId id="267" r:id="rId19"/>
    <p:sldId id="266" r:id="rId20"/>
    <p:sldId id="265" r:id="rId21"/>
    <p:sldId id="281" r:id="rId22"/>
    <p:sldId id="289" r:id="rId23"/>
    <p:sldId id="287" r:id="rId24"/>
    <p:sldId id="288" r:id="rId25"/>
    <p:sldId id="278" r:id="rId26"/>
    <p:sldId id="282" r:id="rId27"/>
    <p:sldId id="279" r:id="rId28"/>
    <p:sldId id="283" r:id="rId29"/>
    <p:sldId id="277" r:id="rId30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17D2-F0ED-4E51-A491-7E63AF5B56C3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4A8B9-D763-4F00-A4AE-62067991D00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DAB8-9C50-4498-A411-5FA6FDF0E360}" type="datetimeFigureOut">
              <a:rPr lang="tr-TR" smtClean="0"/>
              <a:pPr/>
              <a:t>10.03.2020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1699-EF4E-4F2C-AA50-5A70CF03B59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Eritrosit </a:t>
            </a:r>
            <a:r>
              <a:rPr lang="tr-TR" dirty="0" err="1"/>
              <a:t>Sedimentasyon</a:t>
            </a:r>
            <a:r>
              <a:rPr lang="tr-TR"/>
              <a:t> Hızı (ESR)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Wintrobe</a:t>
            </a:r>
            <a:r>
              <a:rPr lang="tr-TR" dirty="0"/>
              <a:t> </a:t>
            </a:r>
            <a:r>
              <a:rPr lang="tr-TR" dirty="0" err="1"/>
              <a:t>tübü</a:t>
            </a:r>
            <a:r>
              <a:rPr lang="tr-TR" dirty="0"/>
              <a:t> ile ESR  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79477"/>
            <a:ext cx="7848872" cy="591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1115616" y="580526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Başlangıç “0.”dk 			1.saat  sonunda</a:t>
            </a:r>
          </a:p>
        </p:txBody>
      </p:sp>
      <p:sp>
        <p:nvSpPr>
          <p:cNvPr id="5" name="4 Sol Ok"/>
          <p:cNvSpPr/>
          <p:nvPr/>
        </p:nvSpPr>
        <p:spPr>
          <a:xfrm rot="19171712">
            <a:off x="1865487" y="898139"/>
            <a:ext cx="1190649" cy="3088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ol Ok"/>
          <p:cNvSpPr/>
          <p:nvPr/>
        </p:nvSpPr>
        <p:spPr>
          <a:xfrm rot="19171712">
            <a:off x="6431376" y="1489915"/>
            <a:ext cx="1190649" cy="1774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472608" cy="621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276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86460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26891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Geçmişte kullanılan  sistem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600400" cy="475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458616" cy="3442394"/>
          </a:xfrm>
        </p:spPr>
        <p:txBody>
          <a:bodyPr>
            <a:normAutofit fontScale="90000"/>
          </a:bodyPr>
          <a:lstStyle/>
          <a:p>
            <a:r>
              <a:rPr lang="tr-TR" dirty="0"/>
              <a:t>EDTA </a:t>
            </a:r>
            <a:r>
              <a:rPr lang="tr-TR" dirty="0" err="1"/>
              <a:t>lı</a:t>
            </a:r>
            <a:r>
              <a:rPr lang="tr-TR" dirty="0"/>
              <a:t> kan ile otomatik  ESR ölçümü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3"/>
            <a:ext cx="6066645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347864" y="4797152"/>
            <a:ext cx="56166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/>
              <a:t> Eritrositlerin </a:t>
            </a:r>
            <a:r>
              <a:rPr lang="tr-TR" sz="2200" dirty="0" err="1"/>
              <a:t>agregasyonu</a:t>
            </a:r>
            <a:r>
              <a:rPr lang="tr-TR" sz="2200" dirty="0"/>
              <a:t> değerlendirilir</a:t>
            </a:r>
          </a:p>
          <a:p>
            <a:r>
              <a:rPr lang="tr-TR" sz="2200" dirty="0"/>
              <a:t>5 </a:t>
            </a:r>
            <a:r>
              <a:rPr lang="tr-TR" sz="2200" dirty="0" err="1"/>
              <a:t>dk</a:t>
            </a:r>
            <a:r>
              <a:rPr lang="tr-TR" sz="2200" dirty="0"/>
              <a:t> içinde ilk sonuç alınır </a:t>
            </a:r>
          </a:p>
          <a:p>
            <a:r>
              <a:rPr lang="tr-TR" sz="2200" dirty="0" err="1"/>
              <a:t>Hematokrit</a:t>
            </a:r>
            <a:r>
              <a:rPr lang="tr-TR" sz="2200" dirty="0"/>
              <a:t> değerinden etkilenmez </a:t>
            </a:r>
          </a:p>
          <a:p>
            <a:r>
              <a:rPr lang="tr-TR" sz="2200" dirty="0"/>
              <a:t>TKS </a:t>
            </a:r>
            <a:r>
              <a:rPr lang="tr-TR" sz="2200" dirty="0" err="1"/>
              <a:t>tübü</a:t>
            </a:r>
            <a:r>
              <a:rPr lang="tr-TR" sz="2200" dirty="0"/>
              <a:t> kullanılarak çalışılır </a:t>
            </a:r>
          </a:p>
          <a:p>
            <a:r>
              <a:rPr lang="tr-TR" sz="2200" dirty="0"/>
              <a:t> 175 </a:t>
            </a:r>
            <a:r>
              <a:rPr lang="tr-TR" sz="2200" dirty="0" err="1"/>
              <a:t>milkrolitre</a:t>
            </a:r>
            <a:r>
              <a:rPr lang="tr-TR" sz="2200" dirty="0"/>
              <a:t> kan yeterli olur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555921" cy="70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459432"/>
            <a:ext cx="5760640" cy="68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886400"/>
            <a:ext cx="8229600" cy="1143000"/>
          </a:xfrm>
        </p:spPr>
        <p:txBody>
          <a:bodyPr/>
          <a:lstStyle/>
          <a:p>
            <a:r>
              <a:rPr lang="tr-TR" dirty="0"/>
              <a:t>Kullanılan Kontrol Materyalleri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7236297" cy="541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26542"/>
            <a:ext cx="4211960" cy="313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5979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5057638" cy="42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u="sng" dirty="0"/>
              <a:t>Prensip :</a:t>
            </a:r>
            <a:r>
              <a:rPr lang="tr-TR" dirty="0"/>
              <a:t> </a:t>
            </a:r>
            <a:r>
              <a:rPr lang="tr-TR" dirty="0" err="1"/>
              <a:t>Venöz</a:t>
            </a:r>
            <a:r>
              <a:rPr lang="tr-TR" dirty="0"/>
              <a:t> kan örneği iyice karıştırılarak </a:t>
            </a:r>
            <a:r>
              <a:rPr lang="tr-TR" dirty="0" err="1"/>
              <a:t>vertikal</a:t>
            </a:r>
            <a:r>
              <a:rPr lang="tr-TR" dirty="0"/>
              <a:t> (düşey, dik) bir  pozisyonda tutulursa eritrositler  dibe çökme eğilimi gösterirler. Tepe noktasından başlayarak  belli bir zaman diliminde görülen çökmenin miktarı </a:t>
            </a:r>
            <a:r>
              <a:rPr lang="tr-TR" dirty="0">
                <a:solidFill>
                  <a:srgbClr val="FF0000"/>
                </a:solidFill>
              </a:rPr>
              <a:t>Eritrosit </a:t>
            </a:r>
            <a:r>
              <a:rPr lang="tr-TR" dirty="0" err="1">
                <a:solidFill>
                  <a:srgbClr val="FF0000"/>
                </a:solidFill>
              </a:rPr>
              <a:t>Sedimentasyon</a:t>
            </a:r>
            <a:r>
              <a:rPr lang="tr-TR" dirty="0">
                <a:solidFill>
                  <a:srgbClr val="FF0000"/>
                </a:solidFill>
              </a:rPr>
              <a:t> Hızı </a:t>
            </a:r>
            <a:r>
              <a:rPr lang="tr-TR" dirty="0"/>
              <a:t>olarak bilinir.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5472608" cy="5352065"/>
          </a:xfrm>
        </p:spPr>
      </p:pic>
      <p:cxnSp>
        <p:nvCxnSpPr>
          <p:cNvPr id="6" name="5 Düz Ok Bağlayıcısı"/>
          <p:cNvCxnSpPr/>
          <p:nvPr/>
        </p:nvCxnSpPr>
        <p:spPr>
          <a:xfrm flipH="1">
            <a:off x="4283968" y="4293096"/>
            <a:ext cx="3384377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6495133" y="4005065"/>
            <a:ext cx="2648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Ayarlanabilir ayaklar 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 flipH="1">
            <a:off x="6588224" y="4293096"/>
            <a:ext cx="1296145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61505"/>
            <a:ext cx="7855994" cy="58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1043608" y="1916832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Yaş</a:t>
            </a:r>
            <a:r>
              <a:rPr lang="tr-TR" dirty="0"/>
              <a:t>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4067944" y="1628800"/>
            <a:ext cx="48245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 ESR   Üst Limit (mm/saat ,  mm/h, mm/s) </a:t>
            </a:r>
            <a:r>
              <a:rPr lang="tr-TR" dirty="0"/>
              <a:t>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067944" y="2564904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Erkek</a:t>
            </a:r>
            <a:r>
              <a:rPr lang="tr-TR" dirty="0"/>
              <a:t> 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6948264" y="2636912"/>
            <a:ext cx="13681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Kadın</a:t>
            </a:r>
            <a:r>
              <a:rPr lang="tr-TR" dirty="0"/>
              <a:t>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971600" y="5004465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200" dirty="0"/>
              <a:t>&gt;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971600" y="836712"/>
            <a:ext cx="74168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/>
              <a:t>REFERANS DEĞERLER</a:t>
            </a:r>
          </a:p>
          <a:p>
            <a:r>
              <a:rPr lang="tr-TR" sz="24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ESR testinin </a:t>
            </a:r>
            <a:r>
              <a:rPr lang="tr-TR" b="1" dirty="0"/>
              <a:t>Klinik Önemi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(ESR) </a:t>
            </a:r>
            <a:r>
              <a:rPr lang="tr-TR" dirty="0"/>
              <a:t>spesifik(özgün olmayan) bir testtir </a:t>
            </a:r>
          </a:p>
          <a:p>
            <a:r>
              <a:rPr lang="tr-TR" dirty="0"/>
              <a:t> Plazma proteinlerinden fibrinojen, </a:t>
            </a:r>
            <a:r>
              <a:rPr lang="tr-TR" dirty="0" err="1"/>
              <a:t>immunglobulinler</a:t>
            </a:r>
            <a:r>
              <a:rPr lang="tr-TR" dirty="0"/>
              <a:t>,  ve C reaktif protein gibi proteinler in artışına sebep olan </a:t>
            </a:r>
            <a:r>
              <a:rPr lang="tr-TR" dirty="0" err="1"/>
              <a:t>Enfeksyonlar</a:t>
            </a:r>
            <a:r>
              <a:rPr lang="tr-TR" dirty="0"/>
              <a:t>,  yangısal durumlar, </a:t>
            </a:r>
            <a:r>
              <a:rPr lang="tr-TR" dirty="0" err="1"/>
              <a:t>maliniteler</a:t>
            </a:r>
            <a:r>
              <a:rPr lang="tr-TR" dirty="0"/>
              <a:t>, </a:t>
            </a:r>
            <a:r>
              <a:rPr lang="tr-TR" dirty="0" err="1"/>
              <a:t>dejeneratif</a:t>
            </a:r>
            <a:r>
              <a:rPr lang="tr-TR" dirty="0"/>
              <a:t> hastalıklar varsa ESR değeri  artar  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ESR; Anemi, gebelik, hemoglobin hastalıkları, </a:t>
            </a:r>
            <a:r>
              <a:rPr lang="tr-TR" dirty="0" err="1"/>
              <a:t>antienflamatuar</a:t>
            </a:r>
            <a:r>
              <a:rPr lang="tr-TR" dirty="0"/>
              <a:t> ilaç  kullanımı, </a:t>
            </a:r>
            <a:r>
              <a:rPr lang="tr-TR" dirty="0" err="1"/>
              <a:t>hemokonsantrasyon</a:t>
            </a:r>
            <a:r>
              <a:rPr lang="tr-TR" dirty="0"/>
              <a:t>  gibi durumlardan da etkilenen bir testtir</a:t>
            </a:r>
            <a:r>
              <a:rPr lang="en-US" dirty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ESR Arttıran Sebepler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tr-TR" dirty="0"/>
              <a:t>Orak hücre anemisi dışındaki tüm anemiler</a:t>
            </a:r>
          </a:p>
          <a:p>
            <a:pPr fontAlgn="base"/>
            <a:r>
              <a:rPr lang="tr-TR" dirty="0"/>
              <a:t>Akut ve kronik yangısal durumlar  ve </a:t>
            </a:r>
            <a:r>
              <a:rPr lang="tr-TR" dirty="0" err="1"/>
              <a:t>enfeksyonlar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– HIV  Hastalığı</a:t>
            </a:r>
            <a:br>
              <a:rPr lang="tr-TR" dirty="0"/>
            </a:br>
            <a:r>
              <a:rPr lang="tr-TR" dirty="0"/>
              <a:t>– Tüberküloz</a:t>
            </a:r>
            <a:br>
              <a:rPr lang="tr-TR" dirty="0"/>
            </a:br>
            <a:r>
              <a:rPr lang="tr-TR" dirty="0"/>
              <a:t>– Akut </a:t>
            </a:r>
            <a:r>
              <a:rPr lang="tr-TR" dirty="0" err="1"/>
              <a:t>viral</a:t>
            </a:r>
            <a:r>
              <a:rPr lang="tr-TR" dirty="0"/>
              <a:t> hepatit</a:t>
            </a:r>
            <a:br>
              <a:rPr lang="tr-TR" dirty="0"/>
            </a:br>
            <a:r>
              <a:rPr lang="tr-TR" dirty="0"/>
              <a:t>– </a:t>
            </a:r>
            <a:r>
              <a:rPr lang="tr-TR" dirty="0" err="1"/>
              <a:t>Artrit</a:t>
            </a:r>
            <a:br>
              <a:rPr lang="tr-TR" dirty="0"/>
            </a:br>
            <a:r>
              <a:rPr lang="tr-TR" dirty="0"/>
              <a:t>– </a:t>
            </a:r>
            <a:r>
              <a:rPr lang="tr-TR" dirty="0" err="1"/>
              <a:t>Bakterial</a:t>
            </a:r>
            <a:r>
              <a:rPr lang="tr-TR" dirty="0"/>
              <a:t> </a:t>
            </a:r>
            <a:r>
              <a:rPr lang="tr-TR" dirty="0" err="1"/>
              <a:t>endokardit</a:t>
            </a:r>
            <a:r>
              <a:rPr lang="tr-TR" dirty="0"/>
              <a:t> (Kalp zarı iltihabı)</a:t>
            </a:r>
            <a:br>
              <a:rPr lang="tr-TR" dirty="0"/>
            </a:br>
            <a:r>
              <a:rPr lang="tr-TR" dirty="0"/>
              <a:t>– </a:t>
            </a:r>
            <a:r>
              <a:rPr lang="tr-TR" dirty="0" err="1"/>
              <a:t>Pelvik</a:t>
            </a:r>
            <a:r>
              <a:rPr lang="tr-TR" dirty="0"/>
              <a:t> yangısal </a:t>
            </a:r>
            <a:r>
              <a:rPr lang="tr-TR" dirty="0" err="1"/>
              <a:t>reaksyonlar</a:t>
            </a:r>
            <a:br>
              <a:rPr lang="tr-TR" dirty="0"/>
            </a:br>
            <a:r>
              <a:rPr lang="tr-TR" dirty="0"/>
              <a:t>–  Dış Gebelik (Batına açılmış)</a:t>
            </a:r>
            <a:br>
              <a:rPr lang="tr-TR" dirty="0"/>
            </a:br>
            <a:r>
              <a:rPr lang="tr-TR" dirty="0"/>
              <a:t>– Sistemik </a:t>
            </a:r>
            <a:r>
              <a:rPr lang="tr-TR" dirty="0" err="1"/>
              <a:t>kupus</a:t>
            </a:r>
            <a:r>
              <a:rPr lang="tr-TR" dirty="0"/>
              <a:t> </a:t>
            </a:r>
            <a:r>
              <a:rPr lang="tr-TR" dirty="0" err="1"/>
              <a:t>eritematozus</a:t>
            </a:r>
            <a:r>
              <a:rPr lang="tr-TR" dirty="0"/>
              <a:t> hastalığı</a:t>
            </a:r>
          </a:p>
          <a:p>
            <a:pPr fontAlgn="base"/>
            <a:r>
              <a:rPr lang="tr-TR" dirty="0" err="1"/>
              <a:t>Tripanozoma</a:t>
            </a:r>
            <a:r>
              <a:rPr lang="tr-TR" dirty="0"/>
              <a:t> </a:t>
            </a:r>
            <a:r>
              <a:rPr lang="tr-TR" dirty="0" err="1"/>
              <a:t>enf</a:t>
            </a:r>
            <a:r>
              <a:rPr lang="tr-TR" dirty="0"/>
              <a:t> (çok  hızlı artar)</a:t>
            </a:r>
          </a:p>
          <a:p>
            <a:pPr fontAlgn="base"/>
            <a:r>
              <a:rPr lang="tr-TR" dirty="0" err="1"/>
              <a:t>Leishmania</a:t>
            </a:r>
            <a:r>
              <a:rPr lang="tr-TR" dirty="0"/>
              <a:t> </a:t>
            </a:r>
            <a:r>
              <a:rPr lang="tr-TR" dirty="0" err="1"/>
              <a:t>Enf</a:t>
            </a:r>
            <a:r>
              <a:rPr lang="tr-TR" dirty="0"/>
              <a:t>.</a:t>
            </a:r>
          </a:p>
          <a:p>
            <a:pPr fontAlgn="base"/>
            <a:r>
              <a:rPr lang="tr-TR" dirty="0" err="1"/>
              <a:t>Lenfoma</a:t>
            </a:r>
            <a:r>
              <a:rPr lang="tr-TR" dirty="0"/>
              <a:t>, </a:t>
            </a:r>
            <a:r>
              <a:rPr lang="tr-TR" dirty="0" err="1"/>
              <a:t>hodgkin</a:t>
            </a:r>
            <a:r>
              <a:rPr lang="tr-TR" dirty="0"/>
              <a:t> </a:t>
            </a:r>
            <a:r>
              <a:rPr lang="tr-TR" dirty="0" err="1"/>
              <a:t>Hst</a:t>
            </a:r>
            <a:r>
              <a:rPr lang="tr-TR" dirty="0"/>
              <a:t>, bazı diğer tümörler</a:t>
            </a:r>
          </a:p>
          <a:p>
            <a:pPr fontAlgn="base"/>
            <a:r>
              <a:rPr lang="tr-TR" dirty="0"/>
              <a:t>Doğum kontrol hapı ve bazı diğer ilaçlar</a:t>
            </a:r>
          </a:p>
          <a:p>
            <a:pPr fontAlgn="base"/>
            <a:r>
              <a:rPr lang="tr-TR" dirty="0"/>
              <a:t>……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ESR </a:t>
            </a:r>
            <a:r>
              <a:rPr lang="tr-TR" dirty="0" err="1"/>
              <a:t>nin</a:t>
            </a:r>
            <a:r>
              <a:rPr lang="tr-TR" dirty="0"/>
              <a:t> Azaldığı Durumlar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1"/>
            <a:ext cx="8640960" cy="4205064"/>
          </a:xfrm>
        </p:spPr>
        <p:txBody>
          <a:bodyPr/>
          <a:lstStyle/>
          <a:p>
            <a:pPr fontAlgn="base"/>
            <a:r>
              <a:rPr lang="tr-TR" dirty="0" err="1"/>
              <a:t>Polisitemi</a:t>
            </a:r>
            <a:r>
              <a:rPr lang="tr-TR" dirty="0"/>
              <a:t> (Eritrosit sayısı çok artmış)</a:t>
            </a:r>
          </a:p>
          <a:p>
            <a:pPr fontAlgn="base"/>
            <a:r>
              <a:rPr lang="tr-TR" dirty="0" err="1"/>
              <a:t>Poikilocytosis</a:t>
            </a:r>
            <a:r>
              <a:rPr lang="tr-TR" dirty="0"/>
              <a:t> (farklı şekilli eritrositler bir arada)</a:t>
            </a:r>
          </a:p>
          <a:p>
            <a:pPr fontAlgn="base"/>
            <a:r>
              <a:rPr lang="tr-TR" dirty="0"/>
              <a:t>Yeni doğan</a:t>
            </a:r>
          </a:p>
          <a:p>
            <a:pPr fontAlgn="base"/>
            <a:r>
              <a:rPr lang="tr-TR" dirty="0" err="1"/>
              <a:t>Dehidratasyon</a:t>
            </a:r>
            <a:r>
              <a:rPr lang="tr-TR" dirty="0"/>
              <a:t> (Aşırı Susuz kalma)</a:t>
            </a:r>
          </a:p>
          <a:p>
            <a:pPr fontAlgn="base"/>
            <a:r>
              <a:rPr lang="tr-TR" dirty="0" err="1"/>
              <a:t>Hemorajik</a:t>
            </a:r>
            <a:r>
              <a:rPr lang="tr-TR" dirty="0"/>
              <a:t> Ateş ve kanın konsantre olmasına sebep olan diğer hastalıklar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Hata kaynakları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Antikoagülan</a:t>
            </a:r>
            <a:r>
              <a:rPr lang="tr-TR" dirty="0">
                <a:solidFill>
                  <a:srgbClr val="FF0000"/>
                </a:solidFill>
              </a:rPr>
              <a:t> oranı fazla </a:t>
            </a:r>
            <a:r>
              <a:rPr lang="tr-TR" dirty="0"/>
              <a:t>ise ESR artabilir </a:t>
            </a:r>
          </a:p>
          <a:p>
            <a:r>
              <a:rPr lang="tr-TR" dirty="0" err="1">
                <a:solidFill>
                  <a:srgbClr val="FF0000"/>
                </a:solidFill>
              </a:rPr>
              <a:t>Heparinli</a:t>
            </a:r>
            <a:r>
              <a:rPr lang="tr-TR" dirty="0">
                <a:solidFill>
                  <a:srgbClr val="FF0000"/>
                </a:solidFill>
              </a:rPr>
              <a:t> kan </a:t>
            </a:r>
            <a:r>
              <a:rPr lang="tr-TR" dirty="0"/>
              <a:t>örneklerinde </a:t>
            </a:r>
            <a:r>
              <a:rPr lang="tr-TR" dirty="0" err="1"/>
              <a:t>zeta</a:t>
            </a:r>
            <a:r>
              <a:rPr lang="tr-TR" dirty="0"/>
              <a:t> potansiyeli değişeceğinden </a:t>
            </a:r>
            <a:r>
              <a:rPr lang="tr-TR" dirty="0" err="1"/>
              <a:t>Heparin</a:t>
            </a:r>
            <a:r>
              <a:rPr lang="tr-TR" dirty="0"/>
              <a:t> kullanılmamalıdır.</a:t>
            </a:r>
          </a:p>
          <a:p>
            <a:r>
              <a:rPr lang="tr-TR" dirty="0"/>
              <a:t> </a:t>
            </a:r>
            <a:r>
              <a:rPr lang="tr-TR" dirty="0" err="1"/>
              <a:t>Heparinize</a:t>
            </a:r>
            <a:r>
              <a:rPr lang="tr-TR" dirty="0"/>
              <a:t> edilmiş hastalarda da ESR değerleri yüksek bulunur.  Doğru konsantrasyonda kullanılması şartıyla EDTA ya da </a:t>
            </a:r>
            <a:r>
              <a:rPr lang="tr-TR" dirty="0" err="1"/>
              <a:t>Sitrat</a:t>
            </a:r>
            <a:r>
              <a:rPr lang="tr-TR" dirty="0"/>
              <a:t> kullanılması sonuçları etkilemez.</a:t>
            </a:r>
          </a:p>
          <a:p>
            <a:r>
              <a:rPr lang="tr-TR" dirty="0"/>
              <a:t>Tüp içindeki </a:t>
            </a:r>
            <a:r>
              <a:rPr lang="tr-TR" dirty="0">
                <a:solidFill>
                  <a:srgbClr val="FF0000"/>
                </a:solidFill>
              </a:rPr>
              <a:t>hava kabarcıkları</a:t>
            </a:r>
            <a:r>
              <a:rPr lang="tr-TR" dirty="0"/>
              <a:t>, </a:t>
            </a:r>
            <a:r>
              <a:rPr lang="tr-TR" dirty="0">
                <a:solidFill>
                  <a:srgbClr val="FF0000"/>
                </a:solidFill>
              </a:rPr>
              <a:t>örneğin </a:t>
            </a:r>
            <a:r>
              <a:rPr lang="tr-TR" dirty="0" err="1">
                <a:solidFill>
                  <a:srgbClr val="FF0000"/>
                </a:solidFill>
              </a:rPr>
              <a:t>hemolizli</a:t>
            </a:r>
            <a:r>
              <a:rPr lang="tr-TR" dirty="0">
                <a:solidFill>
                  <a:srgbClr val="FF0000"/>
                </a:solidFill>
              </a:rPr>
              <a:t> oluşu</a:t>
            </a:r>
            <a:r>
              <a:rPr lang="tr-TR" dirty="0"/>
              <a:t>, </a:t>
            </a:r>
            <a:r>
              <a:rPr lang="tr-TR" dirty="0" err="1">
                <a:solidFill>
                  <a:srgbClr val="FF0000"/>
                </a:solidFill>
              </a:rPr>
              <a:t>tübün</a:t>
            </a:r>
            <a:r>
              <a:rPr lang="tr-TR" dirty="0">
                <a:solidFill>
                  <a:srgbClr val="FF0000"/>
                </a:solidFill>
              </a:rPr>
              <a:t> kirli olması </a:t>
            </a:r>
            <a:r>
              <a:rPr lang="tr-TR" dirty="0"/>
              <a:t>sonuçları etkiler.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Tüplerin eğimli durması </a:t>
            </a:r>
            <a:r>
              <a:rPr lang="tr-TR" dirty="0"/>
              <a:t>ESR </a:t>
            </a:r>
            <a:r>
              <a:rPr lang="tr-TR" dirty="0" err="1"/>
              <a:t>yi</a:t>
            </a:r>
            <a:r>
              <a:rPr lang="tr-TR" dirty="0"/>
              <a:t> arttırır.</a:t>
            </a:r>
          </a:p>
          <a:p>
            <a:pPr>
              <a:buNone/>
            </a:pPr>
            <a:r>
              <a:rPr lang="tr-TR" dirty="0"/>
              <a:t>   3 derecelik  bir eğim  bile ESR değerlerini %30 oranında değiştirebilir. </a:t>
            </a:r>
          </a:p>
          <a:p>
            <a:r>
              <a:rPr lang="tr-TR" dirty="0"/>
              <a:t>Plastik ESR pipetleri kullanıldığında  sonuçlar, cam tüplerinkinden 1-2 mm yüksek bulunabilir.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Oda ısısı </a:t>
            </a:r>
            <a:r>
              <a:rPr lang="tr-TR" dirty="0"/>
              <a:t>20-25</a:t>
            </a:r>
            <a:r>
              <a:rPr lang="tr-TR" dirty="0">
                <a:sym typeface="Symbol"/>
              </a:rPr>
              <a:t></a:t>
            </a:r>
            <a:r>
              <a:rPr lang="tr-TR" dirty="0"/>
              <a:t>C arasında olmalıdır. İki yöndeki sapmalar da sonucu değiştirebilir. Kan örneği buzdolabında saklanmışsa ölçüme geçmeden önce oda ısısına gelmesi sağlanmalı en az 8 kere alt-üst edilmelidir.</a:t>
            </a:r>
          </a:p>
          <a:p>
            <a:r>
              <a:rPr lang="tr-TR" dirty="0"/>
              <a:t>Ölçümler kan alındıktan sonraki iki saat içerisinde yapılmalıdır (</a:t>
            </a:r>
            <a:r>
              <a:rPr lang="tr-TR" dirty="0" err="1"/>
              <a:t>EDTA’lı</a:t>
            </a:r>
            <a:r>
              <a:rPr lang="tr-TR" dirty="0"/>
              <a:t> kanlar +4</a:t>
            </a:r>
            <a:r>
              <a:rPr lang="tr-TR" dirty="0">
                <a:sym typeface="Symbol"/>
              </a:rPr>
              <a:t></a:t>
            </a:r>
            <a:r>
              <a:rPr lang="tr-TR" dirty="0"/>
              <a:t>C de saklanması şartıyla 12 saat boyunca kullanılabilir ).</a:t>
            </a:r>
          </a:p>
          <a:p>
            <a:r>
              <a:rPr lang="tr-TR" dirty="0"/>
              <a:t> </a:t>
            </a:r>
            <a:r>
              <a:rPr lang="tr-TR" dirty="0" err="1"/>
              <a:t>Wintrobe</a:t>
            </a:r>
            <a:r>
              <a:rPr lang="tr-TR" dirty="0"/>
              <a:t> yöntemindeki gibi bu yöntemde de aneminin etkisini ortadan kaldırmak için standart bir yöntem yoktur . Bu amaçla </a:t>
            </a:r>
          </a:p>
          <a:p>
            <a:pPr>
              <a:buNone/>
            </a:pPr>
            <a:r>
              <a:rPr lang="tr-TR" dirty="0"/>
              <a:t>    (</a:t>
            </a:r>
            <a:r>
              <a:rPr lang="tr-TR" dirty="0" err="1"/>
              <a:t>Westergren</a:t>
            </a:r>
            <a:r>
              <a:rPr lang="tr-TR" dirty="0"/>
              <a:t> ile bulunan değer) </a:t>
            </a:r>
            <a:r>
              <a:rPr lang="tr-TR" b="1" dirty="0"/>
              <a:t>x       </a:t>
            </a:r>
            <a:r>
              <a:rPr lang="tr-TR" dirty="0"/>
              <a:t>15 </a:t>
            </a:r>
            <a:r>
              <a:rPr lang="tr-TR" b="1" dirty="0"/>
              <a:t>/</a:t>
            </a:r>
            <a:r>
              <a:rPr lang="tr-TR" dirty="0"/>
              <a:t> 55-</a:t>
            </a:r>
            <a:r>
              <a:rPr lang="tr-TR" dirty="0" err="1"/>
              <a:t>Hct</a:t>
            </a:r>
            <a:r>
              <a:rPr lang="tr-TR" dirty="0"/>
              <a:t>   </a:t>
            </a:r>
          </a:p>
          <a:p>
            <a:pPr>
              <a:buNone/>
            </a:pPr>
            <a:r>
              <a:rPr lang="tr-TR" dirty="0"/>
              <a:t>     gibi bir formül  kullanılabilir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Aneminin ESR üzerine Etkisi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Westergren</a:t>
            </a:r>
            <a:r>
              <a:rPr lang="tr-TR" dirty="0"/>
              <a:t> ile ölçülen ESR : </a:t>
            </a:r>
            <a:r>
              <a:rPr lang="tr-TR" b="1" dirty="0"/>
              <a:t>32 mm/saat</a:t>
            </a:r>
          </a:p>
          <a:p>
            <a:r>
              <a:rPr lang="tr-TR" dirty="0"/>
              <a:t> </a:t>
            </a:r>
            <a:r>
              <a:rPr lang="tr-TR" dirty="0" err="1"/>
              <a:t>Hematokrit</a:t>
            </a:r>
            <a:r>
              <a:rPr lang="tr-TR" dirty="0"/>
              <a:t> değeri: 24 %</a:t>
            </a:r>
          </a:p>
          <a:p>
            <a:pPr>
              <a:buNone/>
            </a:pPr>
            <a:r>
              <a:rPr lang="tr-TR" dirty="0"/>
              <a:t>    ise </a:t>
            </a:r>
          </a:p>
          <a:p>
            <a:r>
              <a:rPr lang="tr-TR" dirty="0"/>
              <a:t>Hesaplanan ESR değeri=  32* (15/55-24)</a:t>
            </a:r>
          </a:p>
          <a:p>
            <a:r>
              <a:rPr lang="tr-TR" dirty="0"/>
              <a:t>Hesaplanan ESR değeri=  32* (15/31)</a:t>
            </a:r>
          </a:p>
          <a:p>
            <a:pPr>
              <a:buNone/>
            </a:pPr>
            <a:r>
              <a:rPr lang="tr-TR" dirty="0"/>
              <a:t>                                             =32* 0,48</a:t>
            </a:r>
          </a:p>
          <a:p>
            <a:pPr>
              <a:buNone/>
            </a:pPr>
            <a:r>
              <a:rPr lang="tr-TR" dirty="0"/>
              <a:t>                                            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=15,4     </a:t>
            </a:r>
            <a:r>
              <a:rPr lang="tr-TR" dirty="0"/>
              <a:t>bulunur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Hatırlatma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Kullanılan tüm ölçüm yöntemlerinin </a:t>
            </a:r>
            <a:r>
              <a:rPr lang="tr-TR" dirty="0" err="1"/>
              <a:t>hematokrit</a:t>
            </a:r>
            <a:r>
              <a:rPr lang="tr-TR" dirty="0"/>
              <a:t> değerleri %30-45 arasında iken daha güvenilir oldukları bilinmektedir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6830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411760" y="4005064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/>
              <a:t>1 saat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779912" y="2924944"/>
            <a:ext cx="201622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/>
              <a:t>Süre sonunda mm olarak ölçülen  çöken</a:t>
            </a:r>
          </a:p>
          <a:p>
            <a:r>
              <a:rPr lang="tr-TR" sz="2400" b="1" dirty="0"/>
              <a:t> eritrosit</a:t>
            </a:r>
          </a:p>
          <a:p>
            <a:r>
              <a:rPr lang="tr-TR" sz="2400" b="1" dirty="0"/>
              <a:t> mesafesi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3193926" cy="42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Bazı proteinler, eritrositlerin birbirlerini itmesine  sebep olan    üzerlerinde taşıdıkları negatif yükü (</a:t>
            </a:r>
            <a:r>
              <a:rPr lang="tr-TR" dirty="0" err="1"/>
              <a:t>zeta</a:t>
            </a:r>
            <a:r>
              <a:rPr lang="tr-TR" dirty="0"/>
              <a:t> potansiyeli) diğer plazma proteinlerinden daha fazla azaltırlar. </a:t>
            </a:r>
          </a:p>
          <a:p>
            <a:r>
              <a:rPr lang="tr-TR" dirty="0" err="1"/>
              <a:t>Zeta</a:t>
            </a:r>
            <a:r>
              <a:rPr lang="tr-TR" dirty="0"/>
              <a:t> potansiyelinin azalması rulo formasyonunun oluşmasına ve hücrelerin tek tek iken olduğundan daha hızlı çökmesine neden olur.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ESR FAZLARI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r-TR" dirty="0"/>
              <a:t>AGREGASYON (Eritrositler rulo formasyonu yapar) , çökme minimaldir (birkaç </a:t>
            </a:r>
            <a:r>
              <a:rPr lang="tr-TR" dirty="0" err="1"/>
              <a:t>dk</a:t>
            </a:r>
            <a:r>
              <a:rPr lang="tr-TR" dirty="0"/>
              <a:t>)</a:t>
            </a:r>
          </a:p>
          <a:p>
            <a:pPr marL="514350" indent="-514350">
              <a:buAutoNum type="arabicPeriod"/>
            </a:pPr>
            <a:endParaRPr lang="tr-TR" dirty="0"/>
          </a:p>
          <a:p>
            <a:pPr marL="514350" indent="-514350">
              <a:buAutoNum type="arabicPeriod"/>
            </a:pPr>
            <a:r>
              <a:rPr lang="tr-TR" dirty="0"/>
              <a:t>PRESİPİTASYON (ÇÖKME) çökme hızlıdır, sabit bir hızda çökme görülür</a:t>
            </a:r>
          </a:p>
          <a:p>
            <a:pPr marL="514350" indent="-514350">
              <a:buAutoNum type="arabicPeriod"/>
            </a:pPr>
            <a:endParaRPr lang="tr-TR" dirty="0"/>
          </a:p>
          <a:p>
            <a:pPr marL="514350" indent="-514350">
              <a:buAutoNum type="arabicPeriod"/>
            </a:pPr>
            <a:endParaRPr lang="tr-TR" dirty="0"/>
          </a:p>
          <a:p>
            <a:pPr marL="514350" indent="-514350">
              <a:buAutoNum type="arabicPeriod"/>
            </a:pPr>
            <a:r>
              <a:rPr lang="tr-TR" dirty="0"/>
              <a:t>PAKETLEME   fazı :   hız tekrar yavaşlar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324685" cy="76286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3131840" y="105273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Kümeleşme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5652120" y="3212976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paketlenme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868144" y="1700808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çökme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1691680" y="5661248"/>
            <a:ext cx="6120680" cy="1728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İlk fazda oluşan </a:t>
            </a:r>
            <a:r>
              <a:rPr lang="tr-TR" dirty="0" err="1"/>
              <a:t>agregatların</a:t>
            </a:r>
            <a:r>
              <a:rPr lang="tr-TR" dirty="0"/>
              <a:t> büyüklüğü ESR üzerinde çok etkilidir</a:t>
            </a:r>
          </a:p>
          <a:p>
            <a:pPr lvl="1"/>
            <a:r>
              <a:rPr lang="tr-TR" dirty="0"/>
              <a:t>Fibrinojen, </a:t>
            </a:r>
            <a:r>
              <a:rPr lang="tr-TR" dirty="0" err="1"/>
              <a:t>IgM</a:t>
            </a:r>
            <a:r>
              <a:rPr lang="tr-TR" dirty="0"/>
              <a:t>, a2 </a:t>
            </a:r>
            <a:r>
              <a:rPr lang="tr-TR" dirty="0" err="1"/>
              <a:t>makroglobulin</a:t>
            </a:r>
            <a:r>
              <a:rPr lang="tr-TR" dirty="0"/>
              <a:t>  çökmeyi  arttırır</a:t>
            </a:r>
          </a:p>
          <a:p>
            <a:pPr lvl="1"/>
            <a:r>
              <a:rPr lang="tr-TR" dirty="0"/>
              <a:t>Anemilerde, özellikle </a:t>
            </a:r>
            <a:r>
              <a:rPr lang="tr-TR" dirty="0" err="1"/>
              <a:t>megaloblastikse</a:t>
            </a:r>
            <a:r>
              <a:rPr lang="tr-TR" dirty="0"/>
              <a:t> ESR artar</a:t>
            </a:r>
          </a:p>
          <a:p>
            <a:pPr lvl="1"/>
            <a:endParaRPr lang="tr-TR" dirty="0"/>
          </a:p>
          <a:p>
            <a:pPr lvl="1"/>
            <a:r>
              <a:rPr lang="tr-TR" dirty="0" err="1"/>
              <a:t>Polisitemide</a:t>
            </a:r>
            <a:r>
              <a:rPr lang="tr-TR" dirty="0"/>
              <a:t>, </a:t>
            </a:r>
            <a:r>
              <a:rPr lang="tr-TR" dirty="0" err="1"/>
              <a:t>sferositozda</a:t>
            </a:r>
            <a:r>
              <a:rPr lang="tr-TR" dirty="0"/>
              <a:t> </a:t>
            </a:r>
            <a:r>
              <a:rPr lang="tr-TR" dirty="0" err="1"/>
              <a:t>akantositler</a:t>
            </a:r>
            <a:r>
              <a:rPr lang="tr-TR" dirty="0"/>
              <a:t>, orak hücreler varsa ESR     azalır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Kullanılan Örnek Tipi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K2 EDTA </a:t>
            </a:r>
            <a:r>
              <a:rPr lang="tr-TR" dirty="0" err="1"/>
              <a:t>lı</a:t>
            </a:r>
            <a:r>
              <a:rPr lang="tr-TR" dirty="0"/>
              <a:t> (</a:t>
            </a:r>
            <a:r>
              <a:rPr lang="tr-TR" dirty="0" err="1"/>
              <a:t>morkapaklı</a:t>
            </a:r>
            <a:r>
              <a:rPr lang="tr-TR" dirty="0"/>
              <a:t> TKS  tüpleri</a:t>
            </a:r>
          </a:p>
          <a:p>
            <a:r>
              <a:rPr lang="tr-TR" dirty="0" err="1"/>
              <a:t>Sitratlı</a:t>
            </a:r>
            <a:r>
              <a:rPr lang="tr-TR" dirty="0"/>
              <a:t> [0.109 </a:t>
            </a:r>
            <a:r>
              <a:rPr lang="tr-TR" dirty="0" err="1"/>
              <a:t>mol</a:t>
            </a:r>
            <a:r>
              <a:rPr lang="tr-TR" dirty="0"/>
              <a:t>/L, (%3,2) 1 hacim </a:t>
            </a:r>
            <a:r>
              <a:rPr lang="tr-TR" dirty="0" err="1"/>
              <a:t>sitrat</a:t>
            </a:r>
            <a:r>
              <a:rPr lang="tr-TR" dirty="0"/>
              <a:t>, 4 hacim kan]</a:t>
            </a:r>
          </a:p>
          <a:p>
            <a:r>
              <a:rPr lang="tr-TR" dirty="0"/>
              <a:t>K2 EDTA </a:t>
            </a:r>
            <a:r>
              <a:rPr lang="tr-TR" dirty="0" err="1"/>
              <a:t>lı</a:t>
            </a:r>
            <a:r>
              <a:rPr lang="tr-TR" dirty="0"/>
              <a:t> tüpten </a:t>
            </a:r>
            <a:r>
              <a:rPr lang="tr-TR" dirty="0" err="1"/>
              <a:t>Sitratlı</a:t>
            </a:r>
            <a:r>
              <a:rPr lang="tr-TR" dirty="0"/>
              <a:t> </a:t>
            </a:r>
            <a:r>
              <a:rPr lang="tr-TR" dirty="0" err="1"/>
              <a:t>tübe</a:t>
            </a:r>
            <a:r>
              <a:rPr lang="tr-TR" dirty="0"/>
              <a:t> çekilen kanlar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55351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380459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3960440" cy="297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179512" y="4941168"/>
            <a:ext cx="43170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err="1"/>
              <a:t>Westergren</a:t>
            </a:r>
            <a:r>
              <a:rPr lang="tr-TR" sz="2200" b="1" dirty="0"/>
              <a:t>: </a:t>
            </a:r>
            <a:r>
              <a:rPr lang="tr-TR" dirty="0"/>
              <a:t> 4 </a:t>
            </a:r>
            <a:r>
              <a:rPr lang="tr-TR" dirty="0" err="1"/>
              <a:t>vol</a:t>
            </a:r>
            <a:r>
              <a:rPr lang="tr-TR" dirty="0"/>
              <a:t>. kan + 1 </a:t>
            </a:r>
            <a:r>
              <a:rPr lang="tr-TR" dirty="0" err="1"/>
              <a:t>vol</a:t>
            </a:r>
            <a:r>
              <a:rPr lang="tr-TR" dirty="0"/>
              <a:t>. </a:t>
            </a:r>
            <a:r>
              <a:rPr lang="tr-TR" dirty="0" err="1"/>
              <a:t>sitrat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sz="2200" b="1" dirty="0" err="1"/>
              <a:t>Wintrobe</a:t>
            </a:r>
            <a:r>
              <a:rPr lang="tr-TR" sz="2200" b="1" dirty="0"/>
              <a:t>: </a:t>
            </a:r>
            <a:r>
              <a:rPr lang="tr-TR" dirty="0"/>
              <a:t>EDTA </a:t>
            </a:r>
            <a:r>
              <a:rPr lang="tr-TR" dirty="0" err="1"/>
              <a:t>lı</a:t>
            </a:r>
            <a:r>
              <a:rPr lang="tr-TR" dirty="0"/>
              <a:t> kan doğrudan kullanılır</a:t>
            </a:r>
          </a:p>
          <a:p>
            <a:r>
              <a:rPr lang="tr-TR" dirty="0"/>
              <a:t>(seyreltme yok)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4788024" y="764704"/>
            <a:ext cx="371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iç çapı 2.55 mm  30 cm uzunluğunda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742</Words>
  <Application>Microsoft Office PowerPoint</Application>
  <PresentationFormat>Ekran Gösterisi (4:3)</PresentationFormat>
  <Paragraphs>92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Arial</vt:lpstr>
      <vt:lpstr>Calibri</vt:lpstr>
      <vt:lpstr>Ofis Teması</vt:lpstr>
      <vt:lpstr>Eritrosit Sedimentasyon Hızı (ESR)</vt:lpstr>
      <vt:lpstr>PowerPoint Sunusu</vt:lpstr>
      <vt:lpstr>PowerPoint Sunusu</vt:lpstr>
      <vt:lpstr>PowerPoint Sunusu</vt:lpstr>
      <vt:lpstr>ESR FAZLARI</vt:lpstr>
      <vt:lpstr>PowerPoint Sunusu</vt:lpstr>
      <vt:lpstr>PowerPoint Sunusu</vt:lpstr>
      <vt:lpstr>Kullanılan Örnek Tipi </vt:lpstr>
      <vt:lpstr>PowerPoint Sunusu</vt:lpstr>
      <vt:lpstr>Wintrobe tübü ile ESR  </vt:lpstr>
      <vt:lpstr>PowerPoint Sunusu</vt:lpstr>
      <vt:lpstr>PowerPoint Sunusu</vt:lpstr>
      <vt:lpstr>PowerPoint Sunusu</vt:lpstr>
      <vt:lpstr>Geçmişte kullanılan  sistem </vt:lpstr>
      <vt:lpstr>EDTA lı kan ile otomatik  ESR ölçümü </vt:lpstr>
      <vt:lpstr>PowerPoint Sunusu</vt:lpstr>
      <vt:lpstr>Kullanılan Kontrol Materyalleri</vt:lpstr>
      <vt:lpstr>PowerPoint Sunusu</vt:lpstr>
      <vt:lpstr>PowerPoint Sunusu</vt:lpstr>
      <vt:lpstr>PowerPoint Sunusu</vt:lpstr>
      <vt:lpstr>PowerPoint Sunusu</vt:lpstr>
      <vt:lpstr>ESR testinin Klinik Önemi </vt:lpstr>
      <vt:lpstr>ESR Arttıran Sebepler</vt:lpstr>
      <vt:lpstr>ESR nin Azaldığı Durumlar </vt:lpstr>
      <vt:lpstr>Hata kaynakları </vt:lpstr>
      <vt:lpstr>PowerPoint Sunusu</vt:lpstr>
      <vt:lpstr>PowerPoint Sunusu</vt:lpstr>
      <vt:lpstr>Aneminin ESR üzerine Etkisi</vt:lpstr>
      <vt:lpstr>Hatırlatma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Klara Dalva</cp:lastModifiedBy>
  <cp:revision>19</cp:revision>
  <dcterms:created xsi:type="dcterms:W3CDTF">2013-12-17T10:01:53Z</dcterms:created>
  <dcterms:modified xsi:type="dcterms:W3CDTF">2020-03-09T23:04:05Z</dcterms:modified>
</cp:coreProperties>
</file>