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1" r:id="rId32"/>
    <p:sldId id="286" r:id="rId33"/>
    <p:sldId id="287" r:id="rId34"/>
    <p:sldId id="288" r:id="rId35"/>
    <p:sldId id="289" r:id="rId36"/>
    <p:sldId id="290"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C45F22E-7251-4CB4-967E-F9763A51E694}" type="datetimeFigureOut">
              <a:rPr lang="tr-TR" smtClean="0"/>
              <a:t>6.10.2017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3650020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45F22E-7251-4CB4-967E-F9763A51E694}" type="datetimeFigureOut">
              <a:rPr lang="tr-TR" smtClean="0"/>
              <a:t>6.10.2017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15868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45F22E-7251-4CB4-967E-F9763A51E694}" type="datetimeFigureOut">
              <a:rPr lang="tr-TR" smtClean="0"/>
              <a:t>6.10.2017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2410516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C45F22E-7251-4CB4-967E-F9763A51E694}" type="datetimeFigureOut">
              <a:rPr lang="tr-TR" smtClean="0"/>
              <a:t>6.10.2017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23500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C45F22E-7251-4CB4-967E-F9763A51E694}" type="datetimeFigureOut">
              <a:rPr lang="tr-TR" smtClean="0"/>
              <a:t>6.10.2017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4049005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C45F22E-7251-4CB4-967E-F9763A51E694}" type="datetimeFigureOut">
              <a:rPr lang="tr-TR" smtClean="0"/>
              <a:t>6.10.2017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1189286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C45F22E-7251-4CB4-967E-F9763A51E694}" type="datetimeFigureOut">
              <a:rPr lang="tr-TR" smtClean="0"/>
              <a:t>6.10.2017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214106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C45F22E-7251-4CB4-967E-F9763A51E694}" type="datetimeFigureOut">
              <a:rPr lang="tr-TR" smtClean="0"/>
              <a:t>6.10.2017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1380130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C45F22E-7251-4CB4-967E-F9763A51E694}" type="datetimeFigureOut">
              <a:rPr lang="tr-TR" smtClean="0"/>
              <a:t>6.10.2017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1511319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45F22E-7251-4CB4-967E-F9763A51E694}" type="datetimeFigureOut">
              <a:rPr lang="tr-TR" smtClean="0"/>
              <a:t>6.10.2017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64501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45F22E-7251-4CB4-967E-F9763A51E694}" type="datetimeFigureOut">
              <a:rPr lang="tr-TR" smtClean="0"/>
              <a:t>6.10.2017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506375-5E4A-4897-B019-CED2A396B694}" type="slidenum">
              <a:rPr lang="tr-TR" smtClean="0"/>
              <a:t>‹#›</a:t>
            </a:fld>
            <a:endParaRPr lang="tr-TR"/>
          </a:p>
        </p:txBody>
      </p:sp>
    </p:spTree>
    <p:extLst>
      <p:ext uri="{BB962C8B-B14F-4D97-AF65-F5344CB8AC3E}">
        <p14:creationId xmlns:p14="http://schemas.microsoft.com/office/powerpoint/2010/main" val="1690500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45F22E-7251-4CB4-967E-F9763A51E694}" type="datetimeFigureOut">
              <a:rPr lang="tr-TR" smtClean="0"/>
              <a:t>6.10.2017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06375-5E4A-4897-B019-CED2A396B694}" type="slidenum">
              <a:rPr lang="tr-TR" smtClean="0"/>
              <a:t>‹#›</a:t>
            </a:fld>
            <a:endParaRPr lang="tr-TR"/>
          </a:p>
        </p:txBody>
      </p:sp>
    </p:spTree>
    <p:extLst>
      <p:ext uri="{BB962C8B-B14F-4D97-AF65-F5344CB8AC3E}">
        <p14:creationId xmlns:p14="http://schemas.microsoft.com/office/powerpoint/2010/main" val="2541979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7751" y="2963039"/>
            <a:ext cx="9144000" cy="2387600"/>
          </a:xfrm>
        </p:spPr>
        <p:txBody>
          <a:bodyPr>
            <a:normAutofit fontScale="90000"/>
          </a:bodyPr>
          <a:lstStyle/>
          <a:p>
            <a:r>
              <a:rPr lang="tr-TR" dirty="0"/>
              <a:t/>
            </a:r>
            <a:br>
              <a:rPr lang="tr-TR" dirty="0"/>
            </a:br>
            <a:r>
              <a:rPr lang="tr-TR" dirty="0"/>
              <a:t/>
            </a:r>
            <a:br>
              <a:rPr lang="tr-TR" dirty="0"/>
            </a:br>
            <a:r>
              <a:rPr lang="tr-TR" dirty="0"/>
              <a:t> </a:t>
            </a:r>
            <a:r>
              <a:rPr lang="tr-TR" b="1" dirty="0" smtClean="0"/>
              <a:t>M.E.B </a:t>
            </a:r>
            <a:r>
              <a:rPr lang="tr-TR" dirty="0"/>
              <a:t/>
            </a:r>
            <a:br>
              <a:rPr lang="tr-TR" dirty="0"/>
            </a:br>
            <a:r>
              <a:rPr lang="tr-TR" b="1" dirty="0"/>
              <a:t>TEMEL EĞİTİM GENEL MÜDÜRLÜĞÜ </a:t>
            </a:r>
            <a:r>
              <a:rPr lang="tr-TR" dirty="0"/>
              <a:t/>
            </a:r>
            <a:br>
              <a:rPr lang="tr-TR" dirty="0"/>
            </a:br>
            <a:r>
              <a:rPr lang="tr-TR" b="1" dirty="0"/>
              <a:t>OKUL ÖNCESİ EĞİTİM VE İLKÖĞRETİM KURUMLARI STANDARTLARI </a:t>
            </a:r>
            <a:endParaRPr lang="tr-TR" dirty="0"/>
          </a:p>
        </p:txBody>
      </p:sp>
    </p:spTree>
    <p:extLst>
      <p:ext uri="{BB962C8B-B14F-4D97-AF65-F5344CB8AC3E}">
        <p14:creationId xmlns:p14="http://schemas.microsoft.com/office/powerpoint/2010/main" val="363944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b="1" dirty="0"/>
              <a:t>Standart 1.1.3</a:t>
            </a:r>
            <a:r>
              <a:rPr lang="tr-TR" b="1" dirty="0" smtClean="0"/>
              <a:t>. Mesleki </a:t>
            </a:r>
            <a:r>
              <a:rPr lang="tr-TR" b="1" dirty="0"/>
              <a:t>Gelişim Etkinlikleri: </a:t>
            </a:r>
            <a:endParaRPr lang="tr-TR" dirty="0"/>
          </a:p>
          <a:p>
            <a:pPr marL="0" indent="0">
              <a:buNone/>
            </a:pPr>
            <a:r>
              <a:rPr lang="tr-TR" dirty="0"/>
              <a:t>Okul personeli, mesleki gelişimlerini çağdaş yaklaşımlar ve çocukların ihtiyaçları doğrultusunda yürütür ve personelin mesleki gelişim çalışmaları değerlendirilirken, meslektaşlarının, okul yöneticilerinin, maarif müfettişlerinin, çocukların ve velilerin görüşlerinden yararlanılır. 	</a:t>
            </a:r>
          </a:p>
          <a:p>
            <a:pPr marL="0" indent="0">
              <a:buNone/>
            </a:pPr>
            <a:endParaRPr lang="tr-TR" dirty="0"/>
          </a:p>
        </p:txBody>
      </p:sp>
    </p:spTree>
    <p:extLst>
      <p:ext uri="{BB962C8B-B14F-4D97-AF65-F5344CB8AC3E}">
        <p14:creationId xmlns:p14="http://schemas.microsoft.com/office/powerpoint/2010/main" val="1502829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0065" y="186995"/>
            <a:ext cx="10515600" cy="1325563"/>
          </a:xfrm>
        </p:spPr>
        <p:txBody>
          <a:bodyPr/>
          <a:lstStyle/>
          <a:p>
            <a:r>
              <a:rPr lang="tr-TR" b="1" i="1" dirty="0"/>
              <a:t>Mevcut Durum Göstergeleri </a:t>
            </a:r>
            <a:r>
              <a:rPr lang="tr-TR" dirty="0"/>
              <a:t>	</a:t>
            </a:r>
          </a:p>
        </p:txBody>
      </p:sp>
      <p:sp>
        <p:nvSpPr>
          <p:cNvPr id="3" name="İçerik Yer Tutucusu 2"/>
          <p:cNvSpPr>
            <a:spLocks noGrp="1"/>
          </p:cNvSpPr>
          <p:nvPr>
            <p:ph idx="1"/>
          </p:nvPr>
        </p:nvSpPr>
        <p:spPr>
          <a:xfrm>
            <a:off x="327561" y="1706871"/>
            <a:ext cx="11440886" cy="4753305"/>
          </a:xfrm>
        </p:spPr>
        <p:txBody>
          <a:bodyPr>
            <a:normAutofit fontScale="77500" lnSpcReduction="20000"/>
          </a:bodyPr>
          <a:lstStyle/>
          <a:p>
            <a:r>
              <a:rPr lang="tr-TR" dirty="0"/>
              <a:t>Eğitim öğretim yılı içerisinde okul yöneticilerinin ve öğretmenlerin katıldığı/yaptığı projeler ve araştırmalar vardır. </a:t>
            </a:r>
          </a:p>
          <a:p>
            <a:r>
              <a:rPr lang="tr-TR" dirty="0"/>
              <a:t>Şu ana kadar okul yöneticileri ve öğretmenler tarafından </a:t>
            </a:r>
            <a:r>
              <a:rPr lang="tr-TR" dirty="0">
                <a:solidFill>
                  <a:srgbClr val="FF0000"/>
                </a:solidFill>
              </a:rPr>
              <a:t>yayımlanmış yayın </a:t>
            </a:r>
            <a:r>
              <a:rPr lang="tr-TR" dirty="0"/>
              <a:t>(kitap, makale, tez vb.) vardır </a:t>
            </a:r>
          </a:p>
          <a:p>
            <a:r>
              <a:rPr lang="tr-TR" dirty="0"/>
              <a:t>Şu ana kadar sempozyum, kongre, konferans gibi </a:t>
            </a:r>
            <a:r>
              <a:rPr lang="tr-TR" dirty="0">
                <a:solidFill>
                  <a:srgbClr val="FF0000"/>
                </a:solidFill>
              </a:rPr>
              <a:t>bilimsel etkinliklerde bildiri sunan </a:t>
            </a:r>
            <a:r>
              <a:rPr lang="tr-TR" dirty="0"/>
              <a:t>öğretmen ve yönetici vardır. </a:t>
            </a:r>
          </a:p>
          <a:p>
            <a:r>
              <a:rPr lang="tr-TR" dirty="0"/>
              <a:t>Anaokulunda/anasınıfında çalışan </a:t>
            </a:r>
            <a:r>
              <a:rPr lang="tr-TR" dirty="0">
                <a:solidFill>
                  <a:srgbClr val="FF0000"/>
                </a:solidFill>
              </a:rPr>
              <a:t>mutfak ve destek eğitim personeli eğitim öğretim yılı içerisinde çalışma alanı ile ilgili eğitimlere</a:t>
            </a:r>
            <a:r>
              <a:rPr lang="tr-TR" dirty="0"/>
              <a:t> katılmıştır. </a:t>
            </a:r>
          </a:p>
          <a:p>
            <a:r>
              <a:rPr lang="tr-TR" dirty="0"/>
              <a:t>Okul/kurum rehberlik/denetim raporundaki eksiklikler bir sonraki rehberliğe kadar giderilmiştir. 	</a:t>
            </a:r>
            <a:endParaRPr lang="tr-TR" dirty="0" smtClean="0"/>
          </a:p>
          <a:p>
            <a:r>
              <a:rPr lang="tr-TR" dirty="0">
                <a:solidFill>
                  <a:srgbClr val="FF0000"/>
                </a:solidFill>
              </a:rPr>
              <a:t>Dezavantajlı çocuklarla </a:t>
            </a:r>
            <a:r>
              <a:rPr lang="tr-TR" dirty="0"/>
              <a:t>(özel ilgiye ihtiyaç duyan ve risk altında olan gibi) konusunda </a:t>
            </a:r>
            <a:r>
              <a:rPr lang="tr-TR" dirty="0">
                <a:solidFill>
                  <a:srgbClr val="FF0000"/>
                </a:solidFill>
              </a:rPr>
              <a:t>eğitim</a:t>
            </a:r>
            <a:r>
              <a:rPr lang="tr-TR" dirty="0"/>
              <a:t> almış yönetici ve öğretmen sayısı </a:t>
            </a:r>
          </a:p>
          <a:p>
            <a:r>
              <a:rPr lang="tr-TR" dirty="0"/>
              <a:t>Eğitim öğretim yılı içerisinde </a:t>
            </a:r>
            <a:r>
              <a:rPr lang="tr-TR" dirty="0">
                <a:solidFill>
                  <a:srgbClr val="FF0000"/>
                </a:solidFill>
              </a:rPr>
              <a:t>mahalli ve merkezi hizmet içi eğitimlere </a:t>
            </a:r>
            <a:r>
              <a:rPr lang="tr-TR" dirty="0"/>
              <a:t>katılan yöneticilerin sayısı </a:t>
            </a:r>
            <a:r>
              <a:rPr lang="tr-TR" dirty="0" smtClean="0"/>
              <a:t> </a:t>
            </a:r>
            <a:endParaRPr lang="tr-TR" dirty="0"/>
          </a:p>
          <a:p>
            <a:r>
              <a:rPr lang="tr-TR" dirty="0"/>
              <a:t>Eğitim öğretim yılı içerisinde mahalli ve merkezi hizmet içi eğitimlere katılan öğretmenlerin </a:t>
            </a:r>
            <a:r>
              <a:rPr lang="tr-TR" dirty="0" smtClean="0"/>
              <a:t>sayısı</a:t>
            </a:r>
            <a:r>
              <a:rPr lang="tr-TR" dirty="0"/>
              <a:t>	</a:t>
            </a:r>
          </a:p>
          <a:p>
            <a:endParaRPr lang="tr-TR" dirty="0"/>
          </a:p>
          <a:p>
            <a:pPr marL="0" indent="0">
              <a:buNone/>
            </a:pPr>
            <a:endParaRPr lang="tr-TR" dirty="0"/>
          </a:p>
        </p:txBody>
      </p:sp>
    </p:spTree>
    <p:extLst>
      <p:ext uri="{BB962C8B-B14F-4D97-AF65-F5344CB8AC3E}">
        <p14:creationId xmlns:p14="http://schemas.microsoft.com/office/powerpoint/2010/main" val="15455934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255" y="365125"/>
            <a:ext cx="11934701" cy="1325563"/>
          </a:xfrm>
        </p:spPr>
        <p:txBody>
          <a:bodyPr>
            <a:noAutofit/>
          </a:bodyPr>
          <a:lstStyle/>
          <a:p>
            <a:r>
              <a:rPr lang="tr-TR" sz="2400" b="1" dirty="0"/>
              <a:t>Alt Standart 1.1.4. </a:t>
            </a:r>
            <a:r>
              <a:rPr lang="tr-TR" sz="2400" dirty="0"/>
              <a:t/>
            </a:r>
            <a:br>
              <a:rPr lang="tr-TR" sz="2400" dirty="0"/>
            </a:br>
            <a:r>
              <a:rPr lang="tr-TR" sz="2400" b="1" dirty="0"/>
              <a:t>Oryantasyon Etkinlikleri </a:t>
            </a:r>
            <a:r>
              <a:rPr lang="tr-TR" sz="2400" dirty="0"/>
              <a:t/>
            </a:r>
            <a:br>
              <a:rPr lang="tr-TR" sz="2400" dirty="0"/>
            </a:br>
            <a:r>
              <a:rPr lang="tr-TR" sz="2400" dirty="0"/>
              <a:t>Okula yeni gelen çocuklar, veliler ve okul çalışanları için oryantasyon etkinlikleri (tanıtım, bilgilendirme, uyum sağlama çalışmaları vb.) yapılır. 	</a:t>
            </a:r>
            <a:br>
              <a:rPr lang="tr-TR" sz="2400" dirty="0"/>
            </a:br>
            <a:endParaRPr lang="tr-TR" sz="2400" dirty="0"/>
          </a:p>
        </p:txBody>
      </p:sp>
      <p:sp>
        <p:nvSpPr>
          <p:cNvPr id="3" name="İçerik Yer Tutucusu 2"/>
          <p:cNvSpPr>
            <a:spLocks noGrp="1"/>
          </p:cNvSpPr>
          <p:nvPr>
            <p:ph idx="1"/>
          </p:nvPr>
        </p:nvSpPr>
        <p:spPr/>
        <p:txBody>
          <a:bodyPr/>
          <a:lstStyle/>
          <a:p>
            <a:r>
              <a:rPr lang="it-IT" dirty="0"/>
              <a:t>Okul personelini tanıtıcı </a:t>
            </a:r>
            <a:r>
              <a:rPr lang="it-IT" dirty="0">
                <a:solidFill>
                  <a:srgbClr val="FF0000"/>
                </a:solidFill>
              </a:rPr>
              <a:t>güncel pano </a:t>
            </a:r>
            <a:r>
              <a:rPr lang="it-IT" dirty="0"/>
              <a:t>vardır. </a:t>
            </a:r>
          </a:p>
          <a:p>
            <a:r>
              <a:rPr lang="tr-TR" dirty="0"/>
              <a:t>Okula yeni gelen çocukların okula </a:t>
            </a:r>
            <a:r>
              <a:rPr lang="tr-TR" dirty="0">
                <a:solidFill>
                  <a:srgbClr val="FF0000"/>
                </a:solidFill>
              </a:rPr>
              <a:t>uyumunu</a:t>
            </a:r>
            <a:r>
              <a:rPr lang="tr-TR" dirty="0"/>
              <a:t> sağlamaya yönelik etkinlikler yapılır. 	</a:t>
            </a:r>
          </a:p>
          <a:p>
            <a:r>
              <a:rPr lang="tr-TR" dirty="0"/>
              <a:t>Okulun güncellenmiş </a:t>
            </a:r>
            <a:r>
              <a:rPr lang="tr-TR" dirty="0">
                <a:solidFill>
                  <a:srgbClr val="FF0000"/>
                </a:solidFill>
              </a:rPr>
              <a:t>web sayfası </a:t>
            </a:r>
            <a:r>
              <a:rPr lang="tr-TR" dirty="0"/>
              <a:t>vardır. </a:t>
            </a:r>
          </a:p>
          <a:p>
            <a:r>
              <a:rPr lang="tr-TR" dirty="0"/>
              <a:t>Anaokulu/anasınıflarında eğitim öğretim yılı içerisinde çocukların okula ve bir üst kademeye uyumunu sağlamaya yönelik etkinlikler yapılır. 	</a:t>
            </a:r>
          </a:p>
          <a:p>
            <a:pPr marL="0" indent="0">
              <a:buNone/>
            </a:pPr>
            <a:endParaRPr lang="tr-TR" dirty="0"/>
          </a:p>
        </p:txBody>
      </p:sp>
    </p:spTree>
    <p:extLst>
      <p:ext uri="{BB962C8B-B14F-4D97-AF65-F5344CB8AC3E}">
        <p14:creationId xmlns:p14="http://schemas.microsoft.com/office/powerpoint/2010/main" val="3270623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3756" y="365125"/>
            <a:ext cx="11140044" cy="1325563"/>
          </a:xfrm>
        </p:spPr>
        <p:txBody>
          <a:bodyPr>
            <a:noAutofit/>
          </a:bodyPr>
          <a:lstStyle/>
          <a:p>
            <a:r>
              <a:rPr lang="tr-TR" sz="2400" b="1" dirty="0"/>
              <a:t>Alt Standart 1.1.5</a:t>
            </a:r>
            <a:r>
              <a:rPr lang="tr-TR" sz="2400" dirty="0"/>
              <a:t>. </a:t>
            </a:r>
            <a:br>
              <a:rPr lang="tr-TR" sz="2400" dirty="0"/>
            </a:br>
            <a:r>
              <a:rPr lang="tr-TR" sz="2400" b="1" dirty="0"/>
              <a:t>Çocuklara, Velilere ve Okul Personeline Yönelik Motivasyon Artırıcı Çalışmalar </a:t>
            </a:r>
            <a:r>
              <a:rPr lang="tr-TR" sz="2400" dirty="0"/>
              <a:t/>
            </a:r>
            <a:br>
              <a:rPr lang="tr-TR" sz="2400" dirty="0"/>
            </a:br>
            <a:r>
              <a:rPr lang="tr-TR" sz="2400" dirty="0"/>
              <a:t>Okul yönetimi çocukları, velileri ve okul personelini motive edici çalışmalar yapar. 	</a:t>
            </a:r>
            <a:br>
              <a:rPr lang="tr-TR" sz="2400" dirty="0"/>
            </a:br>
            <a:endParaRPr lang="tr-TR" sz="2400" dirty="0"/>
          </a:p>
        </p:txBody>
      </p:sp>
      <p:sp>
        <p:nvSpPr>
          <p:cNvPr id="3" name="İçerik Yer Tutucusu 2"/>
          <p:cNvSpPr>
            <a:spLocks noGrp="1"/>
          </p:cNvSpPr>
          <p:nvPr>
            <p:ph idx="1"/>
          </p:nvPr>
        </p:nvSpPr>
        <p:spPr/>
        <p:txBody>
          <a:bodyPr>
            <a:normAutofit fontScale="92500" lnSpcReduction="20000"/>
          </a:bodyPr>
          <a:lstStyle/>
          <a:p>
            <a:r>
              <a:rPr lang="tr-TR" dirty="0"/>
              <a:t>Eğitim öğretim yılı içerisinde </a:t>
            </a:r>
            <a:r>
              <a:rPr lang="tr-TR" dirty="0" smtClean="0"/>
              <a:t>çocuklar/veliler/personel </a:t>
            </a:r>
            <a:r>
              <a:rPr lang="tr-TR" dirty="0"/>
              <a:t>için motivasyonu artırmak amacıyla yapılan sosyal etkinlikler (</a:t>
            </a:r>
            <a:r>
              <a:rPr lang="tr-TR" dirty="0">
                <a:solidFill>
                  <a:srgbClr val="FF0000"/>
                </a:solidFill>
              </a:rPr>
              <a:t>millî bayramlar, kurtuluş günleri ve anma günleri hariç yapılan yarışmalar, eğlenceler, geziler ve kermesler </a:t>
            </a:r>
            <a:r>
              <a:rPr lang="tr-TR" dirty="0"/>
              <a:t>gibi) vardır. </a:t>
            </a:r>
            <a:endParaRPr lang="tr-TR" dirty="0" smtClean="0"/>
          </a:p>
          <a:p>
            <a:r>
              <a:rPr lang="tr-TR" dirty="0"/>
              <a:t>Bütüncül gelişimlerini teşvik etmek üzere çocuklara motive edici çalışmalar yapılır. </a:t>
            </a:r>
          </a:p>
          <a:p>
            <a:r>
              <a:rPr lang="tr-TR" dirty="0">
                <a:solidFill>
                  <a:srgbClr val="FF0000"/>
                </a:solidFill>
              </a:rPr>
              <a:t>Ödül </a:t>
            </a:r>
            <a:r>
              <a:rPr lang="tr-TR" dirty="0"/>
              <a:t>Yönetmeliğine göre eğitim-öğretim yılı içerisinde ödüllendirilen </a:t>
            </a:r>
            <a:r>
              <a:rPr lang="tr-TR" dirty="0" smtClean="0"/>
              <a:t>personel/çocuk </a:t>
            </a:r>
            <a:r>
              <a:rPr lang="tr-TR" dirty="0"/>
              <a:t>sayısı 	</a:t>
            </a:r>
          </a:p>
          <a:p>
            <a:r>
              <a:rPr lang="tr-TR" dirty="0" smtClean="0"/>
              <a:t>Eğitim-öğretim </a:t>
            </a:r>
            <a:r>
              <a:rPr lang="tr-TR" dirty="0"/>
              <a:t>yılı içerisinde gerçekleştirilen sosyal etkinliklerde (millî bayramlar, kurtuluş günleri ve anma günleri hariç) görev alan çocuk sayısı </a:t>
            </a:r>
          </a:p>
          <a:p>
            <a:r>
              <a:rPr lang="tr-TR" dirty="0"/>
              <a:t>Eğitim-öğretim yılı içerisinde gerçekleştirilen sosyal etkinliklerde(millî bayramlar, kurtuluş günleri ve anma günleri hariç)" görev alan" özel eğitime ihtiyacı olan çocuk sayısı 	</a:t>
            </a:r>
          </a:p>
          <a:p>
            <a:pPr marL="0" indent="0">
              <a:buNone/>
            </a:pPr>
            <a:endParaRPr lang="tr-TR" dirty="0"/>
          </a:p>
          <a:p>
            <a:endParaRPr lang="tr-TR" dirty="0"/>
          </a:p>
        </p:txBody>
      </p:sp>
    </p:spTree>
    <p:extLst>
      <p:ext uri="{BB962C8B-B14F-4D97-AF65-F5344CB8AC3E}">
        <p14:creationId xmlns:p14="http://schemas.microsoft.com/office/powerpoint/2010/main" val="26207904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365125"/>
            <a:ext cx="11353800" cy="1325563"/>
          </a:xfrm>
        </p:spPr>
        <p:txBody>
          <a:bodyPr>
            <a:noAutofit/>
          </a:bodyPr>
          <a:lstStyle/>
          <a:p>
            <a:r>
              <a:rPr lang="tr-TR" sz="2800" b="1" dirty="0"/>
              <a:t>Alt Standart 1.1.6. </a:t>
            </a:r>
            <a:r>
              <a:rPr lang="tr-TR" sz="2800" dirty="0"/>
              <a:t/>
            </a:r>
            <a:br>
              <a:rPr lang="tr-TR" sz="2800" dirty="0"/>
            </a:br>
            <a:r>
              <a:rPr lang="tr-TR" sz="2800" b="1" dirty="0"/>
              <a:t>Çocuğun Başarısı: </a:t>
            </a:r>
            <a:r>
              <a:rPr lang="tr-TR" sz="2800" dirty="0"/>
              <a:t/>
            </a:r>
            <a:br>
              <a:rPr lang="tr-TR" sz="2800" dirty="0"/>
            </a:br>
            <a:r>
              <a:rPr lang="tr-TR" sz="2800" dirty="0"/>
              <a:t>Okul, çocuğun başarısının geliştirilmesi sürecini planlar, uygular ve değerlendirir 	</a:t>
            </a:r>
            <a:br>
              <a:rPr lang="tr-TR" sz="2800" dirty="0"/>
            </a:br>
            <a:endParaRPr lang="tr-TR" sz="2800" dirty="0"/>
          </a:p>
        </p:txBody>
      </p:sp>
      <p:sp>
        <p:nvSpPr>
          <p:cNvPr id="3" name="İçerik Yer Tutucusu 2"/>
          <p:cNvSpPr>
            <a:spLocks noGrp="1"/>
          </p:cNvSpPr>
          <p:nvPr>
            <p:ph idx="1"/>
          </p:nvPr>
        </p:nvSpPr>
        <p:spPr>
          <a:xfrm>
            <a:off x="517566" y="2027506"/>
            <a:ext cx="10836234" cy="4351338"/>
          </a:xfrm>
        </p:spPr>
        <p:txBody>
          <a:bodyPr>
            <a:normAutofit lnSpcReduction="10000"/>
          </a:bodyPr>
          <a:lstStyle/>
          <a:p>
            <a:r>
              <a:rPr lang="tr-TR" dirty="0"/>
              <a:t>Okulun stratejik planında başarının artırılmasına yönelik hedefleri vardır. </a:t>
            </a:r>
          </a:p>
          <a:p>
            <a:r>
              <a:rPr lang="tr-TR" dirty="0"/>
              <a:t>Öğrenme eksikliklerinin giderilmesi amacıyla çocuklara yönelik </a:t>
            </a:r>
            <a:r>
              <a:rPr lang="tr-TR" dirty="0">
                <a:solidFill>
                  <a:srgbClr val="FF0000"/>
                </a:solidFill>
              </a:rPr>
              <a:t>eğitsel rehberlik çalışmaları (programlar ve diğer tedbirler) ve kurslar</a:t>
            </a:r>
            <a:r>
              <a:rPr lang="tr-TR" dirty="0"/>
              <a:t> vardır. </a:t>
            </a:r>
          </a:p>
          <a:p>
            <a:r>
              <a:rPr lang="tr-TR" dirty="0"/>
              <a:t>Tüm sınıf ve alan öğretmenleri tarafından hazırlanmış çocukların başarı durumlarına yönelik </a:t>
            </a:r>
            <a:r>
              <a:rPr lang="tr-TR" dirty="0">
                <a:solidFill>
                  <a:srgbClr val="FF0000"/>
                </a:solidFill>
              </a:rPr>
              <a:t>değerlendirme formları </a:t>
            </a:r>
            <a:r>
              <a:rPr lang="tr-TR" dirty="0"/>
              <a:t>vardır. </a:t>
            </a:r>
          </a:p>
          <a:p>
            <a:r>
              <a:rPr lang="tr-TR" dirty="0"/>
              <a:t>Sınıf ve okul düzeyinde yapılan ölçme çalışmalarının sonuçlarına göre hazırlanmış tüm çocukların öğrenme </a:t>
            </a:r>
            <a:r>
              <a:rPr lang="tr-TR" dirty="0">
                <a:solidFill>
                  <a:srgbClr val="FF0000"/>
                </a:solidFill>
              </a:rPr>
              <a:t>ihtiyaçlarını gidermeye yönelik çalışmaların kayıtları </a:t>
            </a:r>
            <a:r>
              <a:rPr lang="tr-TR" dirty="0"/>
              <a:t>vardır. </a:t>
            </a:r>
          </a:p>
          <a:p>
            <a:r>
              <a:rPr lang="tr-TR" dirty="0" smtClean="0"/>
              <a:t>Uluslararası, u</a:t>
            </a:r>
            <a:r>
              <a:rPr lang="tr-TR" dirty="0" smtClean="0"/>
              <a:t>lusal</a:t>
            </a:r>
            <a:r>
              <a:rPr lang="tr-TR" dirty="0"/>
              <a:t>, il ve ilçe ölçeğinde düzenlenen </a:t>
            </a:r>
            <a:r>
              <a:rPr lang="tr-TR" dirty="0">
                <a:solidFill>
                  <a:srgbClr val="FF0000"/>
                </a:solidFill>
              </a:rPr>
              <a:t>bilimsel faaliyetlere katılan çocuk sayısı </a:t>
            </a:r>
          </a:p>
          <a:p>
            <a:pPr marL="0" indent="0">
              <a:buNone/>
            </a:pPr>
            <a:endParaRPr lang="tr-TR" dirty="0"/>
          </a:p>
        </p:txBody>
      </p:sp>
    </p:spTree>
    <p:extLst>
      <p:ext uri="{BB962C8B-B14F-4D97-AF65-F5344CB8AC3E}">
        <p14:creationId xmlns:p14="http://schemas.microsoft.com/office/powerpoint/2010/main" val="17095278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96883" y="365125"/>
            <a:ext cx="11056917" cy="1325563"/>
          </a:xfrm>
        </p:spPr>
        <p:txBody>
          <a:bodyPr>
            <a:noAutofit/>
          </a:bodyPr>
          <a:lstStyle/>
          <a:p>
            <a:r>
              <a:rPr lang="tr-TR" sz="2400" b="1" dirty="0"/>
              <a:t>Alt Standart 1.1.7. </a:t>
            </a:r>
            <a:r>
              <a:rPr lang="tr-TR" sz="2400" dirty="0"/>
              <a:t/>
            </a:r>
            <a:br>
              <a:rPr lang="tr-TR" sz="2400" dirty="0"/>
            </a:br>
            <a:r>
              <a:rPr lang="tr-TR" sz="2400" b="1" dirty="0"/>
              <a:t>Çocukların Okul Yönetimine Katılımı: </a:t>
            </a:r>
            <a:r>
              <a:rPr lang="tr-TR" sz="2400" dirty="0"/>
              <a:t/>
            </a:r>
            <a:br>
              <a:rPr lang="tr-TR" sz="2400" dirty="0"/>
            </a:br>
            <a:r>
              <a:rPr lang="tr-TR" sz="2400" dirty="0"/>
              <a:t>Çocukların okul yönetim sürecine etkin katılımı ile görüş ve eleştirilerini açıklamaları için olanaklar vardır ve bunlar çocuklar tarafından aktif olarak kullanılmaktadır. 	</a:t>
            </a:r>
            <a:br>
              <a:rPr lang="tr-TR" sz="2400" dirty="0"/>
            </a:br>
            <a:endParaRPr lang="tr-TR" sz="2400" dirty="0"/>
          </a:p>
        </p:txBody>
      </p:sp>
      <p:sp>
        <p:nvSpPr>
          <p:cNvPr id="3" name="İçerik Yer Tutucusu 2"/>
          <p:cNvSpPr>
            <a:spLocks noGrp="1"/>
          </p:cNvSpPr>
          <p:nvPr>
            <p:ph idx="1"/>
          </p:nvPr>
        </p:nvSpPr>
        <p:spPr/>
        <p:txBody>
          <a:bodyPr>
            <a:normAutofit fontScale="92500" lnSpcReduction="10000"/>
          </a:bodyPr>
          <a:lstStyle/>
          <a:p>
            <a:r>
              <a:rPr lang="tr-TR" dirty="0">
                <a:solidFill>
                  <a:srgbClr val="FF0000"/>
                </a:solidFill>
              </a:rPr>
              <a:t>Okul Öğrenci Meclisi </a:t>
            </a:r>
            <a:r>
              <a:rPr lang="tr-TR" dirty="0"/>
              <a:t>vardır. </a:t>
            </a:r>
          </a:p>
          <a:p>
            <a:r>
              <a:rPr lang="tr-TR" dirty="0"/>
              <a:t>Okul Öğrenci Meclisi karar </a:t>
            </a:r>
            <a:r>
              <a:rPr lang="tr-TR" dirty="0">
                <a:solidFill>
                  <a:srgbClr val="FF0000"/>
                </a:solidFill>
              </a:rPr>
              <a:t>tutanakları</a:t>
            </a:r>
            <a:r>
              <a:rPr lang="tr-TR" dirty="0"/>
              <a:t> vardır. </a:t>
            </a:r>
          </a:p>
          <a:p>
            <a:r>
              <a:rPr lang="tr-TR" dirty="0" smtClean="0"/>
              <a:t>Anaokulu </a:t>
            </a:r>
            <a:r>
              <a:rPr lang="tr-TR" dirty="0"/>
              <a:t>/anasınıflarındaki çocukların dilek ve önerilerini iletebilecekleri imkanlar vardır. </a:t>
            </a:r>
          </a:p>
          <a:p>
            <a:r>
              <a:rPr lang="tr-TR" dirty="0"/>
              <a:t>İlköğretimde çocukların dilek ve önerilerini iletebilecekleri olanaklar (</a:t>
            </a:r>
            <a:r>
              <a:rPr lang="tr-TR" dirty="0">
                <a:solidFill>
                  <a:srgbClr val="FF0000"/>
                </a:solidFill>
              </a:rPr>
              <a:t>dilek kutusu, e-posta adresi, web sayfasında iletişim kısmı, vb.</a:t>
            </a:r>
            <a:r>
              <a:rPr lang="tr-TR" dirty="0"/>
              <a:t>) vardır. </a:t>
            </a:r>
          </a:p>
          <a:p>
            <a:r>
              <a:rPr lang="tr-TR" dirty="0"/>
              <a:t>Okulda dilek ve önerilere verilen </a:t>
            </a:r>
            <a:r>
              <a:rPr lang="tr-TR" dirty="0">
                <a:solidFill>
                  <a:srgbClr val="FF0000"/>
                </a:solidFill>
              </a:rPr>
              <a:t>cevapların kayıtları </a:t>
            </a:r>
            <a:r>
              <a:rPr lang="tr-TR" dirty="0"/>
              <a:t>vardır. </a:t>
            </a:r>
          </a:p>
          <a:p>
            <a:r>
              <a:rPr lang="tr-TR" dirty="0"/>
              <a:t>Dilek ve önerilerin </a:t>
            </a:r>
            <a:r>
              <a:rPr lang="tr-TR" dirty="0">
                <a:solidFill>
                  <a:srgbClr val="FF0000"/>
                </a:solidFill>
              </a:rPr>
              <a:t>en az haftada bir kez değerlendirildiğine ilişkin kayıtlar </a:t>
            </a:r>
            <a:r>
              <a:rPr lang="tr-TR" dirty="0"/>
              <a:t>vardır. </a:t>
            </a:r>
          </a:p>
          <a:p>
            <a:r>
              <a:rPr lang="tr-TR" dirty="0">
                <a:solidFill>
                  <a:srgbClr val="FF0000"/>
                </a:solidFill>
              </a:rPr>
              <a:t>Çocuklarla birlikte belirlenmiş sınıf/okul kuralları</a:t>
            </a:r>
            <a:r>
              <a:rPr lang="tr-TR" dirty="0"/>
              <a:t> vardır. 	</a:t>
            </a:r>
          </a:p>
          <a:p>
            <a:endParaRPr lang="tr-TR" dirty="0"/>
          </a:p>
        </p:txBody>
      </p:sp>
    </p:spTree>
    <p:extLst>
      <p:ext uri="{BB962C8B-B14F-4D97-AF65-F5344CB8AC3E}">
        <p14:creationId xmlns:p14="http://schemas.microsoft.com/office/powerpoint/2010/main" val="2917833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t>Standart 1.1.8 </a:t>
            </a:r>
            <a:r>
              <a:rPr lang="tr-TR" sz="2800" dirty="0"/>
              <a:t/>
            </a:r>
            <a:br>
              <a:rPr lang="tr-TR" sz="2800" dirty="0"/>
            </a:br>
            <a:r>
              <a:rPr lang="tr-TR" sz="2800" b="1" dirty="0"/>
              <a:t>Velilerin Okul Yönetimine Katılımı: </a:t>
            </a:r>
            <a:r>
              <a:rPr lang="tr-TR" sz="2800" dirty="0"/>
              <a:t/>
            </a:r>
            <a:br>
              <a:rPr lang="tr-TR" sz="2800" dirty="0"/>
            </a:br>
            <a:r>
              <a:rPr lang="tr-TR" sz="2800" dirty="0"/>
              <a:t>Velilerin okul yönetim sürecine etkin katılımı sağlanır. 	</a:t>
            </a:r>
            <a:br>
              <a:rPr lang="tr-TR" sz="2800" dirty="0"/>
            </a:br>
            <a:endParaRPr lang="tr-TR" sz="2800" dirty="0"/>
          </a:p>
        </p:txBody>
      </p:sp>
      <p:sp>
        <p:nvSpPr>
          <p:cNvPr id="3" name="İçerik Yer Tutucusu 2"/>
          <p:cNvSpPr>
            <a:spLocks noGrp="1"/>
          </p:cNvSpPr>
          <p:nvPr>
            <p:ph idx="1"/>
          </p:nvPr>
        </p:nvSpPr>
        <p:spPr/>
        <p:txBody>
          <a:bodyPr/>
          <a:lstStyle/>
          <a:p>
            <a:r>
              <a:rPr lang="tr-TR" dirty="0"/>
              <a:t>Okul aile birliği yönetim kurulu </a:t>
            </a:r>
            <a:r>
              <a:rPr lang="tr-TR" dirty="0">
                <a:solidFill>
                  <a:srgbClr val="FF0000"/>
                </a:solidFill>
              </a:rPr>
              <a:t>gelir-gider kayıtlarını </a:t>
            </a:r>
            <a:r>
              <a:rPr lang="tr-TR" dirty="0"/>
              <a:t>dönemsel olarak ilan edilir </a:t>
            </a:r>
          </a:p>
          <a:p>
            <a:r>
              <a:rPr lang="tr-TR" dirty="0"/>
              <a:t>Her öğrenci için </a:t>
            </a:r>
            <a:r>
              <a:rPr lang="tr-TR" dirty="0">
                <a:solidFill>
                  <a:srgbClr val="FF0000"/>
                </a:solidFill>
              </a:rPr>
              <a:t>okul- veli sözleşmesi </a:t>
            </a:r>
            <a:r>
              <a:rPr lang="tr-TR" dirty="0"/>
              <a:t>vardır </a:t>
            </a:r>
          </a:p>
          <a:p>
            <a:r>
              <a:rPr lang="tr-TR" dirty="0"/>
              <a:t>Sınıf/Şube bazında veli </a:t>
            </a:r>
            <a:r>
              <a:rPr lang="tr-TR" dirty="0">
                <a:solidFill>
                  <a:srgbClr val="FF0000"/>
                </a:solidFill>
              </a:rPr>
              <a:t>toplantıları</a:t>
            </a:r>
            <a:r>
              <a:rPr lang="tr-TR" dirty="0"/>
              <a:t> her dönem </a:t>
            </a:r>
            <a:r>
              <a:rPr lang="tr-TR" dirty="0">
                <a:solidFill>
                  <a:srgbClr val="FF0000"/>
                </a:solidFill>
              </a:rPr>
              <a:t>en az bir kez </a:t>
            </a:r>
            <a:r>
              <a:rPr lang="tr-TR" dirty="0"/>
              <a:t>yapılır </a:t>
            </a:r>
          </a:p>
          <a:p>
            <a:r>
              <a:rPr lang="tr-TR" dirty="0" smtClean="0"/>
              <a:t>Anaokulu/anasınıflarında </a:t>
            </a:r>
            <a:r>
              <a:rPr lang="tr-TR" dirty="0">
                <a:solidFill>
                  <a:srgbClr val="FF0000"/>
                </a:solidFill>
              </a:rPr>
              <a:t>okul öncesi tahmini bütçe </a:t>
            </a:r>
            <a:r>
              <a:rPr lang="tr-TR" dirty="0"/>
              <a:t>hazırlanır ve e-okula işlenir 	</a:t>
            </a:r>
          </a:p>
          <a:p>
            <a:endParaRPr lang="tr-TR" dirty="0"/>
          </a:p>
        </p:txBody>
      </p:sp>
    </p:spTree>
    <p:extLst>
      <p:ext uri="{BB962C8B-B14F-4D97-AF65-F5344CB8AC3E}">
        <p14:creationId xmlns:p14="http://schemas.microsoft.com/office/powerpoint/2010/main" val="1606178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b="1" dirty="0"/>
              <a:t>Alt Standart 1.1.9. </a:t>
            </a:r>
            <a:r>
              <a:rPr lang="tr-TR" sz="3200" dirty="0"/>
              <a:t/>
            </a:r>
            <a:br>
              <a:rPr lang="tr-TR" sz="3200" dirty="0"/>
            </a:br>
            <a:r>
              <a:rPr lang="tr-TR" sz="3200" b="1" dirty="0"/>
              <a:t>Velilerin Eğitim Sürecine Etkin Katılımı</a:t>
            </a:r>
            <a:r>
              <a:rPr lang="tr-TR" sz="3200" dirty="0"/>
              <a:t>: </a:t>
            </a:r>
            <a:br>
              <a:rPr lang="tr-TR" sz="3200" dirty="0"/>
            </a:br>
            <a:r>
              <a:rPr lang="tr-TR" sz="3200" dirty="0"/>
              <a:t>Velilerin eğitim sürecine etkin katılımı sağlanır</a:t>
            </a:r>
            <a:r>
              <a:rPr lang="tr-TR" sz="3200" b="1" dirty="0"/>
              <a:t>. </a:t>
            </a:r>
            <a:r>
              <a:rPr lang="tr-TR" sz="3200" dirty="0"/>
              <a:t>	</a:t>
            </a:r>
            <a:br>
              <a:rPr lang="tr-TR" sz="3200" dirty="0"/>
            </a:br>
            <a:endParaRPr lang="tr-TR" sz="3200" dirty="0"/>
          </a:p>
        </p:txBody>
      </p:sp>
      <p:sp>
        <p:nvSpPr>
          <p:cNvPr id="3" name="İçerik Yer Tutucusu 2"/>
          <p:cNvSpPr>
            <a:spLocks noGrp="1"/>
          </p:cNvSpPr>
          <p:nvPr>
            <p:ph idx="1"/>
          </p:nvPr>
        </p:nvSpPr>
        <p:spPr/>
        <p:txBody>
          <a:bodyPr>
            <a:normAutofit lnSpcReduction="10000"/>
          </a:bodyPr>
          <a:lstStyle/>
          <a:p>
            <a:r>
              <a:rPr lang="tr-TR" dirty="0"/>
              <a:t>Anaokulu/Anasınıflarında </a:t>
            </a:r>
            <a:r>
              <a:rPr lang="tr-TR" dirty="0">
                <a:solidFill>
                  <a:srgbClr val="FF0000"/>
                </a:solidFill>
              </a:rPr>
              <a:t>Aile Eğitimi İhtiyaç Belirleme Formları </a:t>
            </a:r>
            <a:r>
              <a:rPr lang="tr-TR" dirty="0"/>
              <a:t>değerlendirerek </a:t>
            </a:r>
            <a:r>
              <a:rPr lang="tr-TR" dirty="0">
                <a:solidFill>
                  <a:srgbClr val="FF0000"/>
                </a:solidFill>
              </a:rPr>
              <a:t>en az 5 eğitim </a:t>
            </a:r>
            <a:r>
              <a:rPr lang="tr-TR" dirty="0"/>
              <a:t>planlanmıştır </a:t>
            </a:r>
          </a:p>
          <a:p>
            <a:r>
              <a:rPr lang="tr-TR" dirty="0"/>
              <a:t>Anaokulu/Anasınıflarında </a:t>
            </a:r>
            <a:r>
              <a:rPr lang="tr-TR" dirty="0">
                <a:solidFill>
                  <a:srgbClr val="FF0000"/>
                </a:solidFill>
              </a:rPr>
              <a:t>Aile Katılım Tercih Formu </a:t>
            </a:r>
            <a:r>
              <a:rPr lang="tr-TR" dirty="0"/>
              <a:t>doğrultusunda her veli </a:t>
            </a:r>
            <a:r>
              <a:rPr lang="tr-TR" dirty="0">
                <a:solidFill>
                  <a:srgbClr val="FF0000"/>
                </a:solidFill>
              </a:rPr>
              <a:t>en az bir kez etkinliklere </a:t>
            </a:r>
            <a:r>
              <a:rPr lang="tr-TR" dirty="0"/>
              <a:t>katılmıştır. </a:t>
            </a:r>
          </a:p>
          <a:p>
            <a:r>
              <a:rPr lang="tr-TR" dirty="0"/>
              <a:t>Anaokulu/Anasınıflarında aile eğitimi ve katılımı ile ilgili velilerin </a:t>
            </a:r>
            <a:r>
              <a:rPr lang="tr-TR" dirty="0">
                <a:solidFill>
                  <a:srgbClr val="FF0000"/>
                </a:solidFill>
              </a:rPr>
              <a:t>değerlendirme yaptığı kayıtlar </a:t>
            </a:r>
            <a:r>
              <a:rPr lang="tr-TR" dirty="0"/>
              <a:t>vardır. </a:t>
            </a:r>
          </a:p>
          <a:p>
            <a:r>
              <a:rPr lang="tr-TR" dirty="0"/>
              <a:t>Anaokulu/Anasınıflarında </a:t>
            </a:r>
            <a:r>
              <a:rPr lang="tr-TR" dirty="0">
                <a:solidFill>
                  <a:srgbClr val="FF0000"/>
                </a:solidFill>
              </a:rPr>
              <a:t>eğitim etkinlikleri </a:t>
            </a:r>
            <a:r>
              <a:rPr lang="tr-TR" dirty="0"/>
              <a:t>( eğitim planları, dokümanlar vb.) </a:t>
            </a:r>
            <a:r>
              <a:rPr lang="tr-TR" dirty="0">
                <a:solidFill>
                  <a:srgbClr val="FF0000"/>
                </a:solidFill>
              </a:rPr>
              <a:t>aileler ile paylaşılır</a:t>
            </a:r>
            <a:r>
              <a:rPr lang="tr-TR" dirty="0"/>
              <a:t> (toplantı, bülten, web sayfası gibi yollar ile). </a:t>
            </a:r>
          </a:p>
          <a:p>
            <a:r>
              <a:rPr lang="tr-TR" dirty="0" smtClean="0"/>
              <a:t>Velilerin </a:t>
            </a:r>
            <a:r>
              <a:rPr lang="tr-TR" dirty="0"/>
              <a:t>onayı alınarak farklı ailelere yapılan </a:t>
            </a:r>
            <a:r>
              <a:rPr lang="tr-TR" dirty="0">
                <a:solidFill>
                  <a:srgbClr val="FF0000"/>
                </a:solidFill>
              </a:rPr>
              <a:t>ev </a:t>
            </a:r>
            <a:r>
              <a:rPr lang="tr-TR" dirty="0" smtClean="0">
                <a:solidFill>
                  <a:srgbClr val="FF0000"/>
                </a:solidFill>
              </a:rPr>
              <a:t>ziyaretleri </a:t>
            </a:r>
            <a:r>
              <a:rPr lang="tr-TR" dirty="0"/>
              <a:t>	</a:t>
            </a:r>
          </a:p>
          <a:p>
            <a:endParaRPr lang="tr-TR" dirty="0"/>
          </a:p>
        </p:txBody>
      </p:sp>
    </p:spTree>
    <p:extLst>
      <p:ext uri="{BB962C8B-B14F-4D97-AF65-F5344CB8AC3E}">
        <p14:creationId xmlns:p14="http://schemas.microsoft.com/office/powerpoint/2010/main" val="4107251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t>Standart 1.1.10 </a:t>
            </a:r>
            <a:r>
              <a:rPr lang="tr-TR" sz="2800" dirty="0"/>
              <a:t/>
            </a:r>
            <a:br>
              <a:rPr lang="tr-TR" sz="2800" dirty="0"/>
            </a:br>
            <a:r>
              <a:rPr lang="tr-TR" sz="2800" b="1" dirty="0"/>
              <a:t>Öğretmenlerin Okul Yönetimine Katılımı: </a:t>
            </a:r>
            <a:r>
              <a:rPr lang="tr-TR" sz="2800" dirty="0"/>
              <a:t/>
            </a:r>
            <a:br>
              <a:rPr lang="tr-TR" sz="2800" dirty="0"/>
            </a:br>
            <a:r>
              <a:rPr lang="tr-TR" sz="2800" dirty="0"/>
              <a:t>Öğretmenlerin okul yönetim sürecine etkin katılımı sağlanır. 	</a:t>
            </a:r>
            <a:br>
              <a:rPr lang="tr-TR" sz="2800" dirty="0"/>
            </a:br>
            <a:endParaRPr lang="tr-TR" sz="2800" dirty="0"/>
          </a:p>
        </p:txBody>
      </p:sp>
      <p:sp>
        <p:nvSpPr>
          <p:cNvPr id="3" name="İçerik Yer Tutucusu 2"/>
          <p:cNvSpPr>
            <a:spLocks noGrp="1"/>
          </p:cNvSpPr>
          <p:nvPr>
            <p:ph idx="1"/>
          </p:nvPr>
        </p:nvSpPr>
        <p:spPr/>
        <p:txBody>
          <a:bodyPr>
            <a:normAutofit fontScale="92500"/>
          </a:bodyPr>
          <a:lstStyle/>
          <a:p>
            <a:r>
              <a:rPr lang="tr-TR" dirty="0"/>
              <a:t>Öğretmenler kurulu toplantı </a:t>
            </a:r>
            <a:r>
              <a:rPr lang="tr-TR" dirty="0">
                <a:solidFill>
                  <a:srgbClr val="FF0000"/>
                </a:solidFill>
              </a:rPr>
              <a:t>gündemi öğretmenlerle </a:t>
            </a:r>
            <a:r>
              <a:rPr lang="tr-TR" dirty="0"/>
              <a:t>birlikte oluşturulur. </a:t>
            </a:r>
          </a:p>
          <a:p>
            <a:r>
              <a:rPr lang="tr-TR" dirty="0"/>
              <a:t>Öğretmenler kurulu toplantı gündemi </a:t>
            </a:r>
            <a:r>
              <a:rPr lang="tr-TR" dirty="0">
                <a:solidFill>
                  <a:srgbClr val="FF0000"/>
                </a:solidFill>
              </a:rPr>
              <a:t>en az iki iş günü öncesinden </a:t>
            </a:r>
            <a:r>
              <a:rPr lang="tr-TR" dirty="0"/>
              <a:t>okul personeli ile paylaşılır </a:t>
            </a:r>
          </a:p>
          <a:p>
            <a:r>
              <a:rPr lang="tr-TR" dirty="0"/>
              <a:t>Eğitim öğretim yılında gerçekleştirilen zümre öğretmenler kurulu toplantı sayısı </a:t>
            </a:r>
          </a:p>
          <a:p>
            <a:r>
              <a:rPr lang="tr-TR" dirty="0"/>
              <a:t>Eğitim öğretim yılında gerçekleştirilen öğretmenler kurulu toplantı sayısı </a:t>
            </a:r>
          </a:p>
          <a:p>
            <a:r>
              <a:rPr lang="tr-TR" dirty="0"/>
              <a:t>Eğitim öğretim yılında öğretmenler kurulunda alınan toplam karar sayısı 	</a:t>
            </a:r>
          </a:p>
          <a:p>
            <a:r>
              <a:rPr lang="tr-TR" dirty="0"/>
              <a:t>Eğitim öğretim yılında öğretmenler kurulunda alınan </a:t>
            </a:r>
            <a:r>
              <a:rPr lang="tr-TR" dirty="0">
                <a:solidFill>
                  <a:srgbClr val="FF0000"/>
                </a:solidFill>
              </a:rPr>
              <a:t>kararlardan gerçekleşenlerin sayısı 	</a:t>
            </a:r>
          </a:p>
        </p:txBody>
      </p:sp>
    </p:spTree>
    <p:extLst>
      <p:ext uri="{BB962C8B-B14F-4D97-AF65-F5344CB8AC3E}">
        <p14:creationId xmlns:p14="http://schemas.microsoft.com/office/powerpoint/2010/main" val="1904911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1312" y="412626"/>
            <a:ext cx="11322132" cy="1325563"/>
          </a:xfrm>
        </p:spPr>
        <p:txBody>
          <a:bodyPr>
            <a:noAutofit/>
          </a:bodyPr>
          <a:lstStyle/>
          <a:p>
            <a:r>
              <a:rPr lang="tr-TR" sz="3200" b="1" dirty="0"/>
              <a:t>Standart 1.1.11 </a:t>
            </a:r>
            <a:r>
              <a:rPr lang="tr-TR" sz="3200" dirty="0"/>
              <a:t/>
            </a:r>
            <a:br>
              <a:rPr lang="tr-TR" sz="3200" dirty="0"/>
            </a:br>
            <a:r>
              <a:rPr lang="tr-TR" sz="3200" b="1" dirty="0"/>
              <a:t>Özel Bilgilerin Gizliliği: </a:t>
            </a:r>
            <a:r>
              <a:rPr lang="tr-TR" sz="3200" dirty="0"/>
              <a:t/>
            </a:r>
            <a:br>
              <a:rPr lang="tr-TR" sz="3200" dirty="0"/>
            </a:br>
            <a:r>
              <a:rPr lang="tr-TR" sz="3200" dirty="0"/>
              <a:t>Okulda çocukların, velilerin ve personelin hizmete ve/veya kişiye özel bilgilerin gizliliği korunur 	</a:t>
            </a:r>
            <a:br>
              <a:rPr lang="tr-TR" sz="3200" dirty="0"/>
            </a:br>
            <a:endParaRPr lang="tr-TR" sz="3200" dirty="0"/>
          </a:p>
        </p:txBody>
      </p:sp>
      <p:sp>
        <p:nvSpPr>
          <p:cNvPr id="3" name="İçerik Yer Tutucusu 2"/>
          <p:cNvSpPr>
            <a:spLocks noGrp="1"/>
          </p:cNvSpPr>
          <p:nvPr>
            <p:ph idx="1"/>
          </p:nvPr>
        </p:nvSpPr>
        <p:spPr/>
        <p:txBody>
          <a:bodyPr/>
          <a:lstStyle/>
          <a:p>
            <a:r>
              <a:rPr lang="tr-TR" dirty="0"/>
              <a:t>Okulda kişisel ve/veya hizmete özel bilgi ve belgelerin gizliliğini korumaya yönelik </a:t>
            </a:r>
            <a:r>
              <a:rPr lang="tr-TR" dirty="0">
                <a:solidFill>
                  <a:srgbClr val="FF0000"/>
                </a:solidFill>
              </a:rPr>
              <a:t>kurallar yazılı</a:t>
            </a:r>
            <a:r>
              <a:rPr lang="tr-TR" dirty="0"/>
              <a:t> olarak belirlenmiştir. 	</a:t>
            </a:r>
          </a:p>
          <a:p>
            <a:r>
              <a:rPr lang="tr-TR" dirty="0"/>
              <a:t>Okuldaki kişisel ve/veya hizmete özel bilgi ve belgelere yalnızca yetkili kişiler tarafından ulaşılabilir </a:t>
            </a:r>
          </a:p>
          <a:p>
            <a:r>
              <a:rPr lang="tr-TR" dirty="0"/>
              <a:t>Risk altında bulunan çocuklara yönelik önleme çalışmalarına temel oluşturmak üzere çocukla ilgili toplanan bilgilerin gizliliği korunur 	</a:t>
            </a:r>
          </a:p>
          <a:p>
            <a:r>
              <a:rPr lang="tr-TR" dirty="0"/>
              <a:t>Eğitim öğretim yılında hizmete ve kişiye özel gizli bilgilerin korunma güvencesi hakkında yapılan </a:t>
            </a:r>
            <a:r>
              <a:rPr lang="tr-TR" dirty="0">
                <a:solidFill>
                  <a:srgbClr val="FF0000"/>
                </a:solidFill>
              </a:rPr>
              <a:t>bilgilendirme çalışmaları </a:t>
            </a:r>
            <a:r>
              <a:rPr lang="tr-TR" dirty="0"/>
              <a:t>	</a:t>
            </a:r>
          </a:p>
          <a:p>
            <a:pPr marL="0" indent="0">
              <a:buNone/>
            </a:pPr>
            <a:endParaRPr lang="tr-TR" dirty="0"/>
          </a:p>
        </p:txBody>
      </p:sp>
    </p:spTree>
    <p:extLst>
      <p:ext uri="{BB962C8B-B14F-4D97-AF65-F5344CB8AC3E}">
        <p14:creationId xmlns:p14="http://schemas.microsoft.com/office/powerpoint/2010/main" val="864742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41317" y="567006"/>
            <a:ext cx="10515600" cy="1325563"/>
          </a:xfrm>
        </p:spPr>
        <p:txBody>
          <a:bodyPr>
            <a:normAutofit fontScale="90000"/>
          </a:bodyPr>
          <a:lstStyle/>
          <a:p>
            <a:r>
              <a:rPr lang="tr-TR" dirty="0"/>
              <a:t>Temel Eğitim Genel Müdürlüğü </a:t>
            </a:r>
            <a:r>
              <a:rPr lang="tr-TR" dirty="0" smtClean="0"/>
              <a:t>sorumluluğunda </a:t>
            </a:r>
            <a:r>
              <a:rPr lang="tr-TR" b="1" dirty="0" smtClean="0"/>
              <a:t>43 </a:t>
            </a:r>
            <a:r>
              <a:rPr lang="tr-TR" b="1" dirty="0"/>
              <a:t>500 </a:t>
            </a:r>
            <a:r>
              <a:rPr lang="tr-TR" dirty="0"/>
              <a:t>okulda </a:t>
            </a:r>
            <a:r>
              <a:rPr lang="tr-TR" b="1" u="sng" dirty="0" smtClean="0"/>
              <a:t>11 milyon çocuk</a:t>
            </a:r>
            <a:r>
              <a:rPr lang="tr-TR" u="sng" dirty="0" smtClean="0"/>
              <a:t> </a:t>
            </a:r>
            <a:endParaRPr lang="tr-TR" u="sng" dirty="0"/>
          </a:p>
        </p:txBody>
      </p:sp>
      <p:sp>
        <p:nvSpPr>
          <p:cNvPr id="4" name="Metin kutusu 3"/>
          <p:cNvSpPr txBox="1"/>
          <p:nvPr/>
        </p:nvSpPr>
        <p:spPr>
          <a:xfrm>
            <a:off x="541317" y="2458192"/>
            <a:ext cx="10288979" cy="3970318"/>
          </a:xfrm>
          <a:prstGeom prst="rect">
            <a:avLst/>
          </a:prstGeom>
          <a:noFill/>
        </p:spPr>
        <p:txBody>
          <a:bodyPr wrap="square" rtlCol="0">
            <a:spAutoFit/>
          </a:bodyPr>
          <a:lstStyle/>
          <a:p>
            <a:r>
              <a:rPr lang="tr-TR" sz="2800" dirty="0" smtClean="0">
                <a:solidFill>
                  <a:srgbClr val="FF0000"/>
                </a:solidFill>
                <a:latin typeface="Comic Sans MS" panose="030F0702030302020204" pitchFamily="66" charset="0"/>
              </a:rPr>
              <a:t>Gürcistan</a:t>
            </a:r>
          </a:p>
          <a:p>
            <a:r>
              <a:rPr lang="tr-TR" sz="2800" dirty="0">
                <a:latin typeface="Comic Sans MS" panose="030F0702030302020204" pitchFamily="66" charset="0"/>
              </a:rPr>
              <a:t> </a:t>
            </a:r>
            <a:r>
              <a:rPr lang="tr-TR" sz="2800" dirty="0" smtClean="0">
                <a:latin typeface="Comic Sans MS" panose="030F0702030302020204" pitchFamily="66" charset="0"/>
              </a:rPr>
              <a:t>                   </a:t>
            </a:r>
            <a:r>
              <a:rPr lang="tr-TR" sz="2800" dirty="0" smtClean="0">
                <a:solidFill>
                  <a:srgbClr val="00B0F0"/>
                </a:solidFill>
                <a:latin typeface="Comic Sans MS" panose="030F0702030302020204" pitchFamily="66" charset="0"/>
              </a:rPr>
              <a:t>Arnavutluk </a:t>
            </a:r>
          </a:p>
          <a:p>
            <a:r>
              <a:rPr lang="tr-TR" sz="2800" dirty="0" smtClean="0">
                <a:latin typeface="Comic Sans MS" panose="030F0702030302020204" pitchFamily="66" charset="0"/>
              </a:rPr>
              <a:t>İsveç</a:t>
            </a:r>
          </a:p>
          <a:p>
            <a:r>
              <a:rPr lang="tr-TR" sz="2800" dirty="0" smtClean="0">
                <a:latin typeface="Comic Sans MS" panose="030F0702030302020204" pitchFamily="66" charset="0"/>
              </a:rPr>
              <a:t>                                                </a:t>
            </a:r>
            <a:r>
              <a:rPr lang="tr-TR" sz="2800" dirty="0" smtClean="0">
                <a:solidFill>
                  <a:srgbClr val="7030A0"/>
                </a:solidFill>
                <a:latin typeface="Comic Sans MS" panose="030F0702030302020204" pitchFamily="66" charset="0"/>
              </a:rPr>
              <a:t>Birleşik Arap Emirliği</a:t>
            </a:r>
          </a:p>
          <a:p>
            <a:r>
              <a:rPr lang="tr-TR" sz="2800" dirty="0" smtClean="0">
                <a:solidFill>
                  <a:srgbClr val="00B050"/>
                </a:solidFill>
                <a:latin typeface="Comic Sans MS" panose="030F0702030302020204" pitchFamily="66" charset="0"/>
              </a:rPr>
              <a:t>Çek Cumhuriyeti</a:t>
            </a:r>
          </a:p>
          <a:p>
            <a:r>
              <a:rPr lang="tr-TR" sz="2800" dirty="0" smtClean="0">
                <a:latin typeface="Comic Sans MS" panose="030F0702030302020204" pitchFamily="66" charset="0"/>
              </a:rPr>
              <a:t>                          İsrail</a:t>
            </a:r>
          </a:p>
          <a:p>
            <a:r>
              <a:rPr lang="tr-TR" sz="2800" dirty="0" smtClean="0">
                <a:latin typeface="Comic Sans MS" panose="030F0702030302020204" pitchFamily="66" charset="0"/>
              </a:rPr>
              <a:t>                                                     </a:t>
            </a:r>
            <a:r>
              <a:rPr lang="tr-TR" sz="2800" dirty="0" smtClean="0">
                <a:solidFill>
                  <a:srgbClr val="FFC000"/>
                </a:solidFill>
                <a:latin typeface="Comic Sans MS" panose="030F0702030302020204" pitchFamily="66" charset="0"/>
              </a:rPr>
              <a:t>Türkmenistan</a:t>
            </a:r>
          </a:p>
          <a:p>
            <a:r>
              <a:rPr lang="tr-TR" sz="2800" dirty="0" smtClean="0">
                <a:latin typeface="Comic Sans MS" panose="030F0702030302020204" pitchFamily="66" charset="0"/>
              </a:rPr>
              <a:t>     Ermenistan </a:t>
            </a:r>
          </a:p>
          <a:p>
            <a:r>
              <a:rPr lang="tr-TR" sz="2800" dirty="0" smtClean="0">
                <a:latin typeface="Comic Sans MS" panose="030F0702030302020204" pitchFamily="66" charset="0"/>
              </a:rPr>
              <a:t>                                       </a:t>
            </a:r>
            <a:r>
              <a:rPr lang="tr-TR" sz="2800" dirty="0" smtClean="0">
                <a:solidFill>
                  <a:schemeClr val="accent5">
                    <a:lumMod val="75000"/>
                  </a:schemeClr>
                </a:solidFill>
                <a:latin typeface="Comic Sans MS" panose="030F0702030302020204" pitchFamily="66" charset="0"/>
              </a:rPr>
              <a:t>Yunanistan </a:t>
            </a:r>
          </a:p>
        </p:txBody>
      </p:sp>
    </p:spTree>
    <p:extLst>
      <p:ext uri="{BB962C8B-B14F-4D97-AF65-F5344CB8AC3E}">
        <p14:creationId xmlns:p14="http://schemas.microsoft.com/office/powerpoint/2010/main" val="2186864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b="1" dirty="0"/>
              <a:t>STANDART 1.2. </a:t>
            </a:r>
            <a:r>
              <a:rPr lang="tr-TR" sz="3200" dirty="0"/>
              <a:t/>
            </a:r>
            <a:br>
              <a:rPr lang="tr-TR" sz="3200" dirty="0"/>
            </a:br>
            <a:r>
              <a:rPr lang="tr-TR" sz="3200" b="1" dirty="0"/>
              <a:t>Okulun kayıt kabul alanındaki tüm çocukların eğitime koşulsuz erişimleri ve düzenli devamları sağlanır. </a:t>
            </a:r>
            <a:r>
              <a:rPr lang="tr-TR" sz="3200" dirty="0"/>
              <a:t>	</a:t>
            </a:r>
            <a:br>
              <a:rPr lang="tr-TR" sz="3200" dirty="0"/>
            </a:br>
            <a:endParaRPr lang="tr-TR" sz="3200" dirty="0"/>
          </a:p>
        </p:txBody>
      </p:sp>
      <p:sp>
        <p:nvSpPr>
          <p:cNvPr id="3" name="İçerik Yer Tutucusu 2"/>
          <p:cNvSpPr>
            <a:spLocks noGrp="1"/>
          </p:cNvSpPr>
          <p:nvPr>
            <p:ph idx="1"/>
          </p:nvPr>
        </p:nvSpPr>
        <p:spPr/>
        <p:txBody>
          <a:bodyPr>
            <a:normAutofit fontScale="92500" lnSpcReduction="20000"/>
          </a:bodyPr>
          <a:lstStyle/>
          <a:p>
            <a:r>
              <a:rPr lang="tr-TR" b="1" dirty="0"/>
              <a:t>Alt Standart 1.2.1. </a:t>
            </a:r>
            <a:r>
              <a:rPr lang="tr-TR" b="1" dirty="0" smtClean="0"/>
              <a:t>Çocukların </a:t>
            </a:r>
            <a:r>
              <a:rPr lang="tr-TR" b="1" dirty="0"/>
              <a:t>Tespiti ve Okula Kayıt Edilmesi: </a:t>
            </a:r>
            <a:endParaRPr lang="tr-TR" dirty="0"/>
          </a:p>
          <a:p>
            <a:pPr marL="0" indent="0">
              <a:buNone/>
            </a:pPr>
            <a:r>
              <a:rPr lang="tr-TR" dirty="0"/>
              <a:t>Okul, kayıt kabul alanındaki nüfusa kayıtlı olan/olmayan çocukları kaydeder. 	</a:t>
            </a:r>
          </a:p>
          <a:p>
            <a:r>
              <a:rPr lang="tr-TR" dirty="0"/>
              <a:t>Anaokulu /anasınıfı /İlkokul / ortaokulda- okul kayıt kabul alanı içindeki nüfusa kayıtsız çocuklara yönelik </a:t>
            </a:r>
            <a:r>
              <a:rPr lang="tr-TR" dirty="0">
                <a:solidFill>
                  <a:srgbClr val="FF0000"/>
                </a:solidFill>
              </a:rPr>
              <a:t>tespit çalışmaları düzenli </a:t>
            </a:r>
            <a:r>
              <a:rPr lang="tr-TR" dirty="0"/>
              <a:t>olarak yapılır ya da yapılması sağlanır. 	</a:t>
            </a:r>
          </a:p>
          <a:p>
            <a:r>
              <a:rPr lang="tr-TR" dirty="0"/>
              <a:t>Anaokulu /anasınıfı /İlkokul / ortaokulda okula kayıt öncesinde, sırasında ya da kayıtlı olan çocuklar arasında fark edilen nüfus yaşı ile gerçek yaş arasındaki uyumsuzlukların giderilmesi için gerekli yönlendirme çalışmaları yapılır ya da yapılması sağlanır. </a:t>
            </a:r>
          </a:p>
          <a:p>
            <a:r>
              <a:rPr lang="tr-TR" dirty="0"/>
              <a:t>Anaokulu /anasınıfı /İlkokul / ortaokulda okul çağında olup da çeşitli nedenlerle okula kayıtlı olmayan tüm çocukların okula kazandırılması için gerekli çalışmalar okul, ilçe, il ve diğer sektörlerin işbirliği ile yürütülür. 	</a:t>
            </a:r>
          </a:p>
          <a:p>
            <a:pPr marL="0" indent="0">
              <a:buNone/>
            </a:pPr>
            <a:endParaRPr lang="tr-TR" dirty="0"/>
          </a:p>
        </p:txBody>
      </p:sp>
    </p:spTree>
    <p:extLst>
      <p:ext uri="{BB962C8B-B14F-4D97-AF65-F5344CB8AC3E}">
        <p14:creationId xmlns:p14="http://schemas.microsoft.com/office/powerpoint/2010/main" val="3695111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3761" y="365125"/>
            <a:ext cx="10950039" cy="1325563"/>
          </a:xfrm>
        </p:spPr>
        <p:txBody>
          <a:bodyPr>
            <a:noAutofit/>
          </a:bodyPr>
          <a:lstStyle/>
          <a:p>
            <a:r>
              <a:rPr lang="tr-TR" sz="2400" b="1" dirty="0"/>
              <a:t>Alt Standart 1.2.2 </a:t>
            </a:r>
            <a:r>
              <a:rPr lang="tr-TR" sz="2400" dirty="0"/>
              <a:t/>
            </a:r>
            <a:br>
              <a:rPr lang="tr-TR" sz="2400" dirty="0"/>
            </a:br>
            <a:r>
              <a:rPr lang="tr-TR" sz="2400" b="1" dirty="0"/>
              <a:t>Çocukların Okula Devamlarının Sağlanması: </a:t>
            </a:r>
            <a:r>
              <a:rPr lang="tr-TR" sz="2400" dirty="0"/>
              <a:t/>
            </a:r>
            <a:br>
              <a:rPr lang="tr-TR" sz="2400" dirty="0"/>
            </a:br>
            <a:r>
              <a:rPr lang="tr-TR" sz="2400" dirty="0"/>
              <a:t>Okul, devamsızlığın ve devamsızlık nedenlerinin tespitini zamanında yapıp, değerlendirmeler sonucunda bireyselleştirilmiş müdahaleler uygulayarak kız ve erkek çocukların okula düzenli devamlarını sağlar. 	</a:t>
            </a:r>
            <a:br>
              <a:rPr lang="tr-TR" sz="2400" dirty="0"/>
            </a:br>
            <a:endParaRPr lang="tr-TR" sz="2400" dirty="0"/>
          </a:p>
        </p:txBody>
      </p:sp>
      <p:sp>
        <p:nvSpPr>
          <p:cNvPr id="3" name="İçerik Yer Tutucusu 2"/>
          <p:cNvSpPr>
            <a:spLocks noGrp="1"/>
          </p:cNvSpPr>
          <p:nvPr>
            <p:ph idx="1"/>
          </p:nvPr>
        </p:nvSpPr>
        <p:spPr>
          <a:xfrm>
            <a:off x="403761" y="2181885"/>
            <a:ext cx="10515600" cy="4351338"/>
          </a:xfrm>
        </p:spPr>
        <p:txBody>
          <a:bodyPr>
            <a:normAutofit fontScale="85000" lnSpcReduction="20000"/>
          </a:bodyPr>
          <a:lstStyle/>
          <a:p>
            <a:r>
              <a:rPr lang="tr-TR" dirty="0"/>
              <a:t>Çocukların </a:t>
            </a:r>
            <a:r>
              <a:rPr lang="tr-TR" dirty="0">
                <a:solidFill>
                  <a:srgbClr val="FF0000"/>
                </a:solidFill>
              </a:rPr>
              <a:t>devamsızlıkları</a:t>
            </a:r>
            <a:r>
              <a:rPr lang="tr-TR" dirty="0"/>
              <a:t> her gün e-Okul sistemine girilir. </a:t>
            </a:r>
          </a:p>
          <a:p>
            <a:r>
              <a:rPr lang="tr-TR" dirty="0"/>
              <a:t>e-Okulda çocuk, veli ve personelin kişisel ve iletişim </a:t>
            </a:r>
            <a:r>
              <a:rPr lang="tr-TR" dirty="0">
                <a:solidFill>
                  <a:srgbClr val="FF0000"/>
                </a:solidFill>
              </a:rPr>
              <a:t>bilgileri günceldir</a:t>
            </a:r>
            <a:r>
              <a:rPr lang="tr-TR" dirty="0"/>
              <a:t>. </a:t>
            </a:r>
          </a:p>
          <a:p>
            <a:r>
              <a:rPr lang="tr-TR" dirty="0">
                <a:solidFill>
                  <a:srgbClr val="FF0000"/>
                </a:solidFill>
              </a:rPr>
              <a:t>Devamın önemi ve izlenmesi konusunda tüm çocuklar bilgilendirilir. </a:t>
            </a:r>
          </a:p>
          <a:p>
            <a:r>
              <a:rPr lang="tr-TR" dirty="0">
                <a:solidFill>
                  <a:srgbClr val="FF0000"/>
                </a:solidFill>
              </a:rPr>
              <a:t>Devamın önemi ve izlenmesi konusunda tüm veliler bilgilendirilir </a:t>
            </a:r>
          </a:p>
          <a:p>
            <a:r>
              <a:rPr lang="tr-TR" dirty="0">
                <a:solidFill>
                  <a:srgbClr val="FF0000"/>
                </a:solidFill>
              </a:rPr>
              <a:t>Devamın önemi ve izlenmesi konusunda tüm yöneticiler ve öğretmenler bilgilendirilir </a:t>
            </a:r>
          </a:p>
          <a:p>
            <a:r>
              <a:rPr lang="tr-TR" dirty="0"/>
              <a:t>Anaokulu ve anasınıflarında devanım sağlanması konusunda yapılması gereken iş ve işlemlerin zamanında yapıldığına dair belge/kayıtlar vardır 	</a:t>
            </a:r>
          </a:p>
          <a:p>
            <a:r>
              <a:rPr lang="tr-TR" dirty="0"/>
              <a:t>Anaokulu/ anasınıfı/ilkokul/ortaokuldaki devamsız çocuklar içinde okula dönemeyecek durumda olanların (vefat etmiş çocuklar, vatandaşlıktan çıkan çocuklar, mecburi çağı dışına çıkan çocuklar, yurt dışına taşınma/ yaşama, sağlık raporuyla okula devam edemeyeceği belgelenen çocuklar) e-Okula nedenleri işlenerek okuldan ayrılma işlemleri zamanında yapılır. 	</a:t>
            </a:r>
          </a:p>
          <a:p>
            <a:endParaRPr lang="tr-TR" dirty="0"/>
          </a:p>
        </p:txBody>
      </p:sp>
    </p:spTree>
    <p:extLst>
      <p:ext uri="{BB962C8B-B14F-4D97-AF65-F5344CB8AC3E}">
        <p14:creationId xmlns:p14="http://schemas.microsoft.com/office/powerpoint/2010/main" val="9030428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STANDART ALANI 2: </a:t>
            </a:r>
            <a:r>
              <a:rPr lang="tr-TR" dirty="0"/>
              <a:t>	</a:t>
            </a:r>
            <a:br>
              <a:rPr lang="tr-TR" dirty="0"/>
            </a:br>
            <a:r>
              <a:rPr lang="tr-TR" b="1" dirty="0"/>
              <a:t>ÖĞRENME-ÖĞRETİM SÜREÇLERİ </a:t>
            </a:r>
            <a:r>
              <a:rPr lang="tr-TR" dirty="0"/>
              <a:t>	</a:t>
            </a:r>
          </a:p>
        </p:txBody>
      </p:sp>
      <p:sp>
        <p:nvSpPr>
          <p:cNvPr id="3" name="İçerik Yer Tutucusu 2"/>
          <p:cNvSpPr>
            <a:spLocks noGrp="1"/>
          </p:cNvSpPr>
          <p:nvPr>
            <p:ph idx="1"/>
          </p:nvPr>
        </p:nvSpPr>
        <p:spPr>
          <a:xfrm>
            <a:off x="130629" y="1825625"/>
            <a:ext cx="11223171" cy="4351338"/>
          </a:xfrm>
        </p:spPr>
        <p:txBody>
          <a:bodyPr>
            <a:normAutofit fontScale="92500" lnSpcReduction="20000"/>
          </a:bodyPr>
          <a:lstStyle/>
          <a:p>
            <a:r>
              <a:rPr lang="tr-TR" b="1" dirty="0"/>
              <a:t>STANDART 2.1. </a:t>
            </a:r>
            <a:r>
              <a:rPr lang="tr-TR" dirty="0" smtClean="0"/>
              <a:t>Sınıf içi uygulamaları ile tüm çocukların gelişimleri desteklenir</a:t>
            </a:r>
            <a:r>
              <a:rPr lang="tr-TR" b="1" dirty="0" smtClean="0"/>
              <a:t>. </a:t>
            </a:r>
            <a:endParaRPr lang="tr-TR" dirty="0"/>
          </a:p>
          <a:p>
            <a:pPr marL="0" indent="0">
              <a:buNone/>
            </a:pPr>
            <a:r>
              <a:rPr lang="tr-TR" b="1" dirty="0" smtClean="0"/>
              <a:t>Alt </a:t>
            </a:r>
            <a:r>
              <a:rPr lang="tr-TR" b="1" dirty="0"/>
              <a:t>Standart 2.1.1: </a:t>
            </a:r>
            <a:r>
              <a:rPr lang="tr-TR" b="1" dirty="0" smtClean="0"/>
              <a:t>Çocukların </a:t>
            </a:r>
            <a:r>
              <a:rPr lang="tr-TR" b="1" dirty="0"/>
              <a:t>Özelliklerini İhtiyaçlarını ve İlgi Alanlarını Belirleme </a:t>
            </a:r>
            <a:endParaRPr lang="tr-TR" dirty="0"/>
          </a:p>
          <a:p>
            <a:r>
              <a:rPr lang="tr-TR" dirty="0"/>
              <a:t>Eğitim süreci planlanmadan önce çocukların bireysel özelliklerini, öğrenme ihtiyaçlarını ve ilgi alanlarını tanımaya yönelik </a:t>
            </a:r>
            <a:r>
              <a:rPr lang="tr-TR" dirty="0">
                <a:solidFill>
                  <a:srgbClr val="FF0000"/>
                </a:solidFill>
              </a:rPr>
              <a:t>değerlendirme çalışmaları </a:t>
            </a:r>
            <a:r>
              <a:rPr lang="tr-TR" dirty="0"/>
              <a:t>yapılır. </a:t>
            </a:r>
          </a:p>
          <a:p>
            <a:r>
              <a:rPr lang="tr-TR" dirty="0" smtClean="0"/>
              <a:t> </a:t>
            </a:r>
            <a:r>
              <a:rPr lang="tr-TR" dirty="0"/>
              <a:t>Anasınıfı/anaokulu/ilkokul/ortaokullarda eğitim öğretim yılı içindeki zümre öğretmenler kurulu kararlarında çocukların bireysel özelliklerini, öğrenme ihtiyaçlarını ve ilgi alanlarını tanımaya yönelik maddeler vardır. </a:t>
            </a:r>
          </a:p>
          <a:p>
            <a:r>
              <a:rPr lang="tr-TR" dirty="0"/>
              <a:t>Anasınıfı/anaokulunda eğitim öğretim yılında çocukların bireysel özelliklerini, öğrenme ihtiyaçlarını ve ilgi alanlarını tanımaya yönelik değerlendirmeleri gösteren kayıtlar (zümre öğretmenler kurulu kararları çocuk ve aileyi tanıma formu, port folyo dosyası gibi) yıl içinde eğitim öğretim faaliyetlerinde kullanılmaktadır. </a:t>
            </a:r>
          </a:p>
          <a:p>
            <a:pPr marL="0" indent="0">
              <a:buNone/>
            </a:pPr>
            <a:endParaRPr lang="tr-TR" dirty="0"/>
          </a:p>
          <a:p>
            <a:endParaRPr lang="tr-TR" dirty="0"/>
          </a:p>
          <a:p>
            <a:pPr marL="0" indent="0">
              <a:buNone/>
            </a:pPr>
            <a:endParaRPr lang="tr-TR" dirty="0"/>
          </a:p>
        </p:txBody>
      </p:sp>
    </p:spTree>
    <p:extLst>
      <p:ext uri="{BB962C8B-B14F-4D97-AF65-F5344CB8AC3E}">
        <p14:creationId xmlns:p14="http://schemas.microsoft.com/office/powerpoint/2010/main" val="3290796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61257" y="365125"/>
            <a:ext cx="11530940" cy="1325563"/>
          </a:xfrm>
        </p:spPr>
        <p:txBody>
          <a:bodyPr>
            <a:noAutofit/>
          </a:bodyPr>
          <a:lstStyle/>
          <a:p>
            <a:r>
              <a:rPr lang="tr-TR" sz="2400" b="1" dirty="0"/>
              <a:t>Alt Standart 2.1.2: </a:t>
            </a:r>
            <a:r>
              <a:rPr lang="tr-TR" sz="2400" dirty="0"/>
              <a:t/>
            </a:r>
            <a:br>
              <a:rPr lang="tr-TR" sz="2400" dirty="0"/>
            </a:br>
            <a:r>
              <a:rPr lang="tr-TR" sz="2400" b="1" dirty="0"/>
              <a:t>Sınıf İçi Öğrenme Etkinlikleri: </a:t>
            </a:r>
            <a:r>
              <a:rPr lang="tr-TR" sz="2400" dirty="0"/>
              <a:t/>
            </a:r>
            <a:br>
              <a:rPr lang="tr-TR" sz="2400" dirty="0"/>
            </a:br>
            <a:r>
              <a:rPr lang="tr-TR" sz="2400" dirty="0"/>
              <a:t>Sınıf içi öğrenme etkinlikleri çocukların özelliklerine ve öğrenme ihtiyaçlarına göre eğitim/öğretim programlarının kazanımlarını destekleyecek biçimde planlanır. </a:t>
            </a:r>
            <a:br>
              <a:rPr lang="tr-TR" sz="2400" dirty="0"/>
            </a:br>
            <a:r>
              <a:rPr lang="tr-TR" sz="2400" dirty="0"/>
              <a:t>  </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a:t>Eğitim öğretim yılı başındaki mesleki çalışmalarda eğitim/öğretim </a:t>
            </a:r>
            <a:r>
              <a:rPr lang="tr-TR" dirty="0" smtClean="0"/>
              <a:t>programlarının/materyallerinin </a:t>
            </a:r>
            <a:r>
              <a:rPr lang="tr-TR" dirty="0"/>
              <a:t>zümre öğretmenleri tarafından incelenip değerlendirildiğine dair kayıtlar/toplantı tutanakları vardır. </a:t>
            </a:r>
          </a:p>
          <a:p>
            <a:r>
              <a:rPr lang="tr-TR" dirty="0"/>
              <a:t>  Anasınıfı/anaokulunda aylık planlar, günlük eğitim akışları ve etkinlik planları çocukların bireysel özellikleri, öğrenme ihtiyaçları, ilgi alanları ve çevre şartları dikkate alınarak hazırlanır. </a:t>
            </a:r>
          </a:p>
          <a:p>
            <a:r>
              <a:rPr lang="tr-TR" dirty="0"/>
              <a:t>  Anaokulu/anasınıflarında, ayılık planlarda; çocukların ilgi ve ihtiyaçlarına yönelik açık alan etkinliklerine yer verilir. </a:t>
            </a:r>
          </a:p>
          <a:p>
            <a:r>
              <a:rPr lang="tr-TR" dirty="0"/>
              <a:t>Anaokulu/anasınıflarında, fiziksel aktivite/sportif faaliyetler özel eğitim ihtiyacı olan çocukların katılabileceği biçimde planlanır. </a:t>
            </a:r>
          </a:p>
          <a:p>
            <a:pPr marL="0" indent="0">
              <a:buNone/>
            </a:pPr>
            <a:endParaRPr lang="tr-TR" dirty="0"/>
          </a:p>
          <a:p>
            <a:endParaRPr lang="tr-TR" dirty="0"/>
          </a:p>
          <a:p>
            <a:endParaRPr lang="tr-TR" dirty="0"/>
          </a:p>
        </p:txBody>
      </p:sp>
    </p:spTree>
    <p:extLst>
      <p:ext uri="{BB962C8B-B14F-4D97-AF65-F5344CB8AC3E}">
        <p14:creationId xmlns:p14="http://schemas.microsoft.com/office/powerpoint/2010/main" val="4058536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b="1" dirty="0"/>
              <a:t>Alt Standart 2.1.3 </a:t>
            </a:r>
            <a:r>
              <a:rPr lang="tr-TR" sz="2400" dirty="0"/>
              <a:t/>
            </a:r>
            <a:br>
              <a:rPr lang="tr-TR" sz="2400" dirty="0"/>
            </a:br>
            <a:r>
              <a:rPr lang="tr-TR" sz="2400" b="1" dirty="0"/>
              <a:t>Eğitim/Öğretim Materyalleri: </a:t>
            </a:r>
            <a:r>
              <a:rPr lang="tr-TR" sz="2400" dirty="0"/>
              <a:t/>
            </a:r>
            <a:br>
              <a:rPr lang="tr-TR" sz="2400" dirty="0"/>
            </a:br>
            <a:r>
              <a:rPr lang="tr-TR" sz="2400" dirty="0"/>
              <a:t>Öğrenme/Eğitim materyalleri çocuğun öğrenme sürecine katılımını ve öğrenmelerini/ becerilerini destekleyecek şekilde kullanılır</a:t>
            </a:r>
            <a:r>
              <a:rPr lang="tr-TR" sz="2400" dirty="0" smtClean="0"/>
              <a:t>.</a:t>
            </a:r>
            <a:r>
              <a:rPr lang="tr-TR" sz="2400" dirty="0"/>
              <a:t/>
            </a:r>
            <a:br>
              <a:rPr lang="tr-TR" sz="2400" dirty="0"/>
            </a:br>
            <a:endParaRPr lang="tr-TR" sz="2400" dirty="0"/>
          </a:p>
        </p:txBody>
      </p:sp>
      <p:sp>
        <p:nvSpPr>
          <p:cNvPr id="3" name="İçerik Yer Tutucusu 2"/>
          <p:cNvSpPr>
            <a:spLocks noGrp="1"/>
          </p:cNvSpPr>
          <p:nvPr>
            <p:ph idx="1"/>
          </p:nvPr>
        </p:nvSpPr>
        <p:spPr/>
        <p:txBody>
          <a:bodyPr>
            <a:normAutofit fontScale="92500" lnSpcReduction="10000"/>
          </a:bodyPr>
          <a:lstStyle/>
          <a:p>
            <a:r>
              <a:rPr lang="tr-TR" dirty="0" smtClean="0"/>
              <a:t>Anasınıfı/anaokulu/ilkokul </a:t>
            </a:r>
            <a:r>
              <a:rPr lang="tr-TR" dirty="0"/>
              <a:t>ve ortaokulda </a:t>
            </a:r>
            <a:r>
              <a:rPr lang="tr-TR" dirty="0">
                <a:solidFill>
                  <a:srgbClr val="FF0000"/>
                </a:solidFill>
              </a:rPr>
              <a:t>projeksiyon</a:t>
            </a:r>
            <a:r>
              <a:rPr lang="tr-TR" dirty="0"/>
              <a:t> </a:t>
            </a:r>
            <a:r>
              <a:rPr lang="tr-TR" dirty="0">
                <a:solidFill>
                  <a:srgbClr val="FF0000"/>
                </a:solidFill>
              </a:rPr>
              <a:t>cihazı</a:t>
            </a:r>
            <a:r>
              <a:rPr lang="tr-TR" dirty="0"/>
              <a:t> eğitim-öğretim amaçlı kullanılmaktadır. </a:t>
            </a:r>
          </a:p>
          <a:p>
            <a:r>
              <a:rPr lang="tr-TR" dirty="0" smtClean="0"/>
              <a:t>Anaokulu/anasınıfında </a:t>
            </a:r>
            <a:r>
              <a:rPr lang="tr-TR" dirty="0"/>
              <a:t>öğretmenler, programları destekleyen MEB tarafından uygun bulunmuş diğer eğitim materyallerinden yararlanır. </a:t>
            </a:r>
          </a:p>
          <a:p>
            <a:r>
              <a:rPr lang="tr-TR" dirty="0"/>
              <a:t> </a:t>
            </a:r>
            <a:r>
              <a:rPr lang="tr-TR" dirty="0" smtClean="0"/>
              <a:t>Anasınıfı/anaokulu/ilkokul </a:t>
            </a:r>
            <a:r>
              <a:rPr lang="tr-TR" dirty="0"/>
              <a:t>ve ortaokulda özel eğitime ihtiyacı olan çocuklar için uygun eğitim/öğretim materyalleri vardır. </a:t>
            </a:r>
          </a:p>
          <a:p>
            <a:r>
              <a:rPr lang="tr-TR" dirty="0" smtClean="0"/>
              <a:t>Anasınıfı/anaokulu/ilkokul </a:t>
            </a:r>
            <a:r>
              <a:rPr lang="tr-TR" dirty="0"/>
              <a:t>ve ortaokulda öğretmenler özgün eğitim/öğretim materyali tasarlar ve etkinliklerde kullanır. </a:t>
            </a:r>
          </a:p>
          <a:p>
            <a:r>
              <a:rPr lang="tr-TR" dirty="0"/>
              <a:t>Okul öncesi eğitim kurumlarında kullanılan oyuncak ve eğitim materyalleri </a:t>
            </a:r>
            <a:r>
              <a:rPr lang="tr-TR" dirty="0">
                <a:solidFill>
                  <a:srgbClr val="FF0000"/>
                </a:solidFill>
              </a:rPr>
              <a:t>TSE veya CE </a:t>
            </a:r>
            <a:r>
              <a:rPr lang="tr-TR" dirty="0"/>
              <a:t>standartlarına uygundur. </a:t>
            </a:r>
          </a:p>
          <a:p>
            <a:r>
              <a:rPr lang="tr-TR" dirty="0"/>
              <a:t>  </a:t>
            </a:r>
          </a:p>
          <a:p>
            <a:endParaRPr lang="tr-TR" dirty="0"/>
          </a:p>
          <a:p>
            <a:endParaRPr lang="tr-TR" dirty="0"/>
          </a:p>
        </p:txBody>
      </p:sp>
    </p:spTree>
    <p:extLst>
      <p:ext uri="{BB962C8B-B14F-4D97-AF65-F5344CB8AC3E}">
        <p14:creationId xmlns:p14="http://schemas.microsoft.com/office/powerpoint/2010/main" val="16440469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73132" y="662006"/>
            <a:ext cx="11756572" cy="1325563"/>
          </a:xfrm>
        </p:spPr>
        <p:txBody>
          <a:bodyPr>
            <a:noAutofit/>
          </a:bodyPr>
          <a:lstStyle/>
          <a:p>
            <a:r>
              <a:rPr lang="tr-TR" sz="2400" b="1" dirty="0"/>
              <a:t>Alt Standart 2.1.4 </a:t>
            </a:r>
            <a:r>
              <a:rPr lang="tr-TR" sz="2400" dirty="0"/>
              <a:t/>
            </a:r>
            <a:br>
              <a:rPr lang="tr-TR" sz="2400" dirty="0"/>
            </a:br>
            <a:r>
              <a:rPr lang="tr-TR" sz="2400" dirty="0"/>
              <a:t>  </a:t>
            </a:r>
            <a:r>
              <a:rPr lang="tr-TR" sz="2400" b="1" dirty="0"/>
              <a:t>Ölçme - Değerlendirme: </a:t>
            </a:r>
            <a:r>
              <a:rPr lang="tr-TR" sz="2400" dirty="0"/>
              <a:t/>
            </a:r>
            <a:br>
              <a:rPr lang="tr-TR" sz="2400" dirty="0"/>
            </a:br>
            <a:r>
              <a:rPr lang="tr-TR" sz="2400" dirty="0"/>
              <a:t>Ölçme değerlendirme uygulamaları, eğitim/öğretim programının amaç /kazanım ve göstergeleri ile çocukların bireysel özellikleri dikkate alınarak planlanır ve sonuçları çocukların gelişimlerini destekleyecek şekilde kullanılır. </a:t>
            </a:r>
            <a:br>
              <a:rPr lang="tr-TR" sz="2400" dirty="0"/>
            </a:br>
            <a:r>
              <a:rPr lang="tr-TR" sz="2400" dirty="0"/>
              <a:t>  </a:t>
            </a:r>
            <a:br>
              <a:rPr lang="tr-TR" sz="2400" dirty="0"/>
            </a:br>
            <a:endParaRPr lang="tr-TR" sz="2400" dirty="0"/>
          </a:p>
        </p:txBody>
      </p:sp>
      <p:sp>
        <p:nvSpPr>
          <p:cNvPr id="3" name="İçerik Yer Tutucusu 2"/>
          <p:cNvSpPr>
            <a:spLocks noGrp="1"/>
          </p:cNvSpPr>
          <p:nvPr>
            <p:ph idx="1"/>
          </p:nvPr>
        </p:nvSpPr>
        <p:spPr>
          <a:xfrm>
            <a:off x="501732" y="2193761"/>
            <a:ext cx="10515600" cy="4351338"/>
          </a:xfrm>
        </p:spPr>
        <p:txBody>
          <a:bodyPr>
            <a:normAutofit fontScale="85000" lnSpcReduction="20000"/>
          </a:bodyPr>
          <a:lstStyle/>
          <a:p>
            <a:r>
              <a:rPr lang="tr-TR" dirty="0" smtClean="0"/>
              <a:t>Anaokulu/anasınıflarında </a:t>
            </a:r>
            <a:r>
              <a:rPr lang="tr-TR" dirty="0"/>
              <a:t>eğitim öğretim yılı içinde yapılan zümre Öğretmenler Kurulunda çocukların gelişimini destekleyecek </a:t>
            </a:r>
            <a:r>
              <a:rPr lang="tr-TR" dirty="0">
                <a:solidFill>
                  <a:srgbClr val="FF0000"/>
                </a:solidFill>
              </a:rPr>
              <a:t>ölçme değerlendirme kararları </a:t>
            </a:r>
            <a:r>
              <a:rPr lang="tr-TR" dirty="0"/>
              <a:t>vardır. </a:t>
            </a:r>
          </a:p>
          <a:p>
            <a:r>
              <a:rPr lang="tr-TR" dirty="0"/>
              <a:t>Anasınıfı/anaokulu/ilkokul ve ortaokulda özel eğitime ihtiyacı olan çocuklar için </a:t>
            </a:r>
            <a:r>
              <a:rPr lang="tr-TR" dirty="0">
                <a:solidFill>
                  <a:srgbClr val="FF0000"/>
                </a:solidFill>
              </a:rPr>
              <a:t>Bireyselleştirilmiş Eğitim </a:t>
            </a:r>
            <a:r>
              <a:rPr lang="tr-TR" dirty="0"/>
              <a:t>Programına dayalı ölçme-değerlendirmeye yönelik kayıt altına alınmış kararlar vardır. </a:t>
            </a:r>
          </a:p>
          <a:p>
            <a:r>
              <a:rPr lang="tr-TR" dirty="0" smtClean="0"/>
              <a:t>Anasınıfı/anaokulu/ilkokul </a:t>
            </a:r>
            <a:r>
              <a:rPr lang="tr-TR" dirty="0"/>
              <a:t>ve ortaokulda özel eğitim ihtiyacı olan çocuklar için yapılan </a:t>
            </a:r>
            <a:r>
              <a:rPr lang="tr-TR" dirty="0" smtClean="0"/>
              <a:t>ölçme-</a:t>
            </a:r>
            <a:r>
              <a:rPr lang="tr-TR" dirty="0"/>
              <a:t>değerlendirme sonucuna göre Bireyselleştirilmiş Eğitim Programı güncellenir. </a:t>
            </a:r>
          </a:p>
          <a:p>
            <a:r>
              <a:rPr lang="tr-TR" dirty="0"/>
              <a:t>  Anasınıfı/anaokulunda program kazanımlarının çocuklar tarafından ne derece ulaşıldığını değerlendirmeye yönelik </a:t>
            </a:r>
            <a:r>
              <a:rPr lang="tr-TR" dirty="0">
                <a:solidFill>
                  <a:srgbClr val="FF0000"/>
                </a:solidFill>
              </a:rPr>
              <a:t>formlar</a:t>
            </a:r>
            <a:r>
              <a:rPr lang="tr-TR" dirty="0"/>
              <a:t> (gelişim gözlem formu, gelişim raporu, plan değerlendirme bölümü kontrol listeleri gibi vb.) kullanılmaktadır. </a:t>
            </a:r>
          </a:p>
          <a:p>
            <a:r>
              <a:rPr lang="tr-TR" dirty="0"/>
              <a:t>  Anasınıfı ve anaokullarında her çocuk için gelişim </a:t>
            </a:r>
            <a:r>
              <a:rPr lang="tr-TR" dirty="0">
                <a:solidFill>
                  <a:srgbClr val="FF0000"/>
                </a:solidFill>
              </a:rPr>
              <a:t>gözlem formları </a:t>
            </a:r>
            <a:r>
              <a:rPr lang="tr-TR" dirty="0"/>
              <a:t>ve </a:t>
            </a:r>
            <a:r>
              <a:rPr lang="tr-TR" dirty="0">
                <a:solidFill>
                  <a:srgbClr val="FF0000"/>
                </a:solidFill>
              </a:rPr>
              <a:t>gelişim raporları </a:t>
            </a:r>
            <a:r>
              <a:rPr lang="tr-TR" dirty="0"/>
              <a:t>hazırlanır. </a:t>
            </a:r>
          </a:p>
          <a:p>
            <a:pPr marL="0" indent="0">
              <a:buNone/>
            </a:pPr>
            <a:endParaRPr lang="tr-TR" dirty="0"/>
          </a:p>
          <a:p>
            <a:endParaRPr lang="tr-TR" dirty="0"/>
          </a:p>
          <a:p>
            <a:endParaRPr lang="tr-TR" dirty="0"/>
          </a:p>
          <a:p>
            <a:pPr marL="0" indent="0">
              <a:buNone/>
            </a:pPr>
            <a:endParaRPr lang="tr-TR" dirty="0"/>
          </a:p>
          <a:p>
            <a:endParaRPr lang="tr-TR" dirty="0"/>
          </a:p>
        </p:txBody>
      </p:sp>
    </p:spTree>
    <p:extLst>
      <p:ext uri="{BB962C8B-B14F-4D97-AF65-F5344CB8AC3E}">
        <p14:creationId xmlns:p14="http://schemas.microsoft.com/office/powerpoint/2010/main" val="30421252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0010" y="578879"/>
            <a:ext cx="10973790" cy="1325563"/>
          </a:xfrm>
        </p:spPr>
        <p:txBody>
          <a:bodyPr>
            <a:noAutofit/>
          </a:bodyPr>
          <a:lstStyle/>
          <a:p>
            <a:r>
              <a:rPr lang="tr-TR" sz="2400" b="1" dirty="0"/>
              <a:t>Alt Standart 2.1.5 </a:t>
            </a:r>
            <a:r>
              <a:rPr lang="tr-TR" sz="2400" dirty="0"/>
              <a:t/>
            </a:r>
            <a:br>
              <a:rPr lang="tr-TR" sz="2400" dirty="0"/>
            </a:br>
            <a:r>
              <a:rPr lang="tr-TR" sz="2400" b="1" dirty="0"/>
              <a:t>Özel Eğitim Uygulamaları </a:t>
            </a:r>
            <a:r>
              <a:rPr lang="tr-TR" sz="2400" dirty="0"/>
              <a:t/>
            </a:r>
            <a:br>
              <a:rPr lang="tr-TR" sz="2400" dirty="0"/>
            </a:br>
            <a:r>
              <a:rPr lang="tr-TR" sz="2400" dirty="0"/>
              <a:t>Kaynaştırma yoluyla eğitim uygulamaları kapsamında öğrenimlerini sürdüren özel eğitim ihtiyacı olan çocukların eğitim/öğretim süreçlerine uyum ve katılımları desteklenir. </a:t>
            </a:r>
            <a:br>
              <a:rPr lang="tr-TR" sz="2400" dirty="0"/>
            </a:br>
            <a:r>
              <a:rPr lang="tr-TR" sz="2400" dirty="0"/>
              <a:t>  </a:t>
            </a:r>
            <a:br>
              <a:rPr lang="tr-TR" sz="2400" dirty="0"/>
            </a:br>
            <a:endParaRPr lang="tr-TR" sz="2400" dirty="0"/>
          </a:p>
        </p:txBody>
      </p:sp>
      <p:sp>
        <p:nvSpPr>
          <p:cNvPr id="3" name="İçerik Yer Tutucusu 2"/>
          <p:cNvSpPr>
            <a:spLocks noGrp="1"/>
          </p:cNvSpPr>
          <p:nvPr>
            <p:ph idx="1"/>
          </p:nvPr>
        </p:nvSpPr>
        <p:spPr>
          <a:xfrm>
            <a:off x="838200" y="2039380"/>
            <a:ext cx="10515600" cy="4351338"/>
          </a:xfrm>
        </p:spPr>
        <p:txBody>
          <a:bodyPr>
            <a:normAutofit/>
          </a:bodyPr>
          <a:lstStyle/>
          <a:p>
            <a:r>
              <a:rPr lang="tr-TR" dirty="0"/>
              <a:t>Özel eğitim ihtiyacı olduğu düşünülen çocukların </a:t>
            </a:r>
            <a:r>
              <a:rPr lang="tr-TR" dirty="0">
                <a:solidFill>
                  <a:srgbClr val="FF0000"/>
                </a:solidFill>
              </a:rPr>
              <a:t>tespiti</a:t>
            </a:r>
            <a:r>
              <a:rPr lang="tr-TR" dirty="0"/>
              <a:t> ve </a:t>
            </a:r>
            <a:r>
              <a:rPr lang="tr-TR" dirty="0">
                <a:solidFill>
                  <a:srgbClr val="FF0000"/>
                </a:solidFill>
              </a:rPr>
              <a:t>yönlendirilmesi</a:t>
            </a:r>
            <a:r>
              <a:rPr lang="tr-TR" dirty="0"/>
              <a:t> için gerekli çalışmalar yapılır. </a:t>
            </a:r>
          </a:p>
          <a:p>
            <a:r>
              <a:rPr lang="tr-TR" dirty="0"/>
              <a:t>Özel eğitim ihtiyacı olan her çocuk için doldurulmuş </a:t>
            </a:r>
            <a:r>
              <a:rPr lang="tr-TR" dirty="0">
                <a:solidFill>
                  <a:srgbClr val="FF0000"/>
                </a:solidFill>
              </a:rPr>
              <a:t>Bireysel Gelişim Raporu vardır. </a:t>
            </a:r>
          </a:p>
          <a:p>
            <a:r>
              <a:rPr lang="tr-TR" dirty="0" smtClean="0"/>
              <a:t>Özel </a:t>
            </a:r>
            <a:r>
              <a:rPr lang="tr-TR" dirty="0"/>
              <a:t>eğitim ihtiyacı olan her çocuk için </a:t>
            </a:r>
            <a:r>
              <a:rPr lang="tr-TR" dirty="0">
                <a:solidFill>
                  <a:srgbClr val="FF0000"/>
                </a:solidFill>
              </a:rPr>
              <a:t>BEP</a:t>
            </a:r>
            <a:r>
              <a:rPr lang="tr-TR" dirty="0"/>
              <a:t> vardır. </a:t>
            </a:r>
          </a:p>
          <a:p>
            <a:r>
              <a:rPr lang="tr-TR" dirty="0">
                <a:solidFill>
                  <a:srgbClr val="FF0000"/>
                </a:solidFill>
              </a:rPr>
              <a:t>Destek eğitim odası </a:t>
            </a:r>
            <a:r>
              <a:rPr lang="tr-TR" dirty="0"/>
              <a:t>kullanım planı vardır. </a:t>
            </a:r>
          </a:p>
          <a:p>
            <a:r>
              <a:rPr lang="tr-TR" dirty="0"/>
              <a:t> </a:t>
            </a:r>
            <a:r>
              <a:rPr lang="tr-TR" dirty="0" smtClean="0"/>
              <a:t>Anaokulu/anasınıfında </a:t>
            </a:r>
            <a:r>
              <a:rPr lang="tr-TR" dirty="0"/>
              <a:t>yerleştirme oranlarına (anasınıfında kaynaştırma öğrencisi/sınıf mevcudu </a:t>
            </a:r>
            <a:r>
              <a:rPr lang="tr-TR" dirty="0">
                <a:solidFill>
                  <a:srgbClr val="FF0000"/>
                </a:solidFill>
              </a:rPr>
              <a:t>1/20 ya da 2/10</a:t>
            </a:r>
            <a:r>
              <a:rPr lang="tr-TR" dirty="0"/>
              <a:t>) uygun kaynaştırma eğitimi uygulanır. </a:t>
            </a:r>
          </a:p>
          <a:p>
            <a:pPr marL="0" indent="0">
              <a:buNone/>
            </a:pPr>
            <a:endParaRPr lang="tr-TR" dirty="0"/>
          </a:p>
          <a:p>
            <a:endParaRPr lang="tr-TR" dirty="0"/>
          </a:p>
        </p:txBody>
      </p:sp>
    </p:spTree>
    <p:extLst>
      <p:ext uri="{BB962C8B-B14F-4D97-AF65-F5344CB8AC3E}">
        <p14:creationId xmlns:p14="http://schemas.microsoft.com/office/powerpoint/2010/main" val="388792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0010" y="365125"/>
            <a:ext cx="10973790" cy="1325563"/>
          </a:xfrm>
        </p:spPr>
        <p:txBody>
          <a:bodyPr>
            <a:noAutofit/>
          </a:bodyPr>
          <a:lstStyle/>
          <a:p>
            <a:r>
              <a:rPr lang="tr-TR" sz="2400" b="1" dirty="0"/>
              <a:t>STANDART 2.2 </a:t>
            </a:r>
            <a:r>
              <a:rPr lang="tr-TR" sz="2400" dirty="0"/>
              <a:t/>
            </a:r>
            <a:br>
              <a:rPr lang="tr-TR" sz="2400" dirty="0"/>
            </a:br>
            <a:r>
              <a:rPr lang="tr-TR" sz="2400" b="1" dirty="0"/>
              <a:t>SOSYAL, SANATSAL VE KÜLTÜREL ETKİNLİKLER </a:t>
            </a:r>
            <a:r>
              <a:rPr lang="tr-TR" sz="2400" dirty="0"/>
              <a:t/>
            </a:r>
            <a:br>
              <a:rPr lang="tr-TR" sz="2400" dirty="0"/>
            </a:br>
            <a:r>
              <a:rPr lang="tr-TR" sz="2400" b="1" dirty="0"/>
              <a:t>Okul İçi Uygulamalar İle Tüm Çocukların Gelişimleri Ve Üst Eğitime, Mesleğe, Hayata Yönelmeleri Desteklenir. </a:t>
            </a:r>
            <a:r>
              <a:rPr lang="tr-TR" sz="2400" dirty="0"/>
              <a:t/>
            </a:r>
            <a:br>
              <a:rPr lang="tr-TR" sz="2400" dirty="0"/>
            </a:br>
            <a:r>
              <a:rPr lang="tr-TR" sz="2400" dirty="0"/>
              <a:t>  </a:t>
            </a:r>
            <a:br>
              <a:rPr lang="tr-TR" sz="2400" dirty="0"/>
            </a:br>
            <a:endParaRPr lang="tr-TR" sz="2400" dirty="0"/>
          </a:p>
        </p:txBody>
      </p:sp>
      <p:sp>
        <p:nvSpPr>
          <p:cNvPr id="3" name="İçerik Yer Tutucusu 2"/>
          <p:cNvSpPr>
            <a:spLocks noGrp="1"/>
          </p:cNvSpPr>
          <p:nvPr>
            <p:ph idx="1"/>
          </p:nvPr>
        </p:nvSpPr>
        <p:spPr>
          <a:xfrm>
            <a:off x="213756" y="1825624"/>
            <a:ext cx="11140044" cy="4812681"/>
          </a:xfrm>
        </p:spPr>
        <p:txBody>
          <a:bodyPr>
            <a:normAutofit fontScale="77500" lnSpcReduction="20000"/>
          </a:bodyPr>
          <a:lstStyle/>
          <a:p>
            <a:r>
              <a:rPr lang="tr-TR" b="1" dirty="0"/>
              <a:t>Alt Standart 2.2.1 </a:t>
            </a:r>
            <a:r>
              <a:rPr lang="tr-TR" b="1" dirty="0" smtClean="0"/>
              <a:t>Sosyal</a:t>
            </a:r>
            <a:r>
              <a:rPr lang="tr-TR" b="1" dirty="0"/>
              <a:t>, Sanatsal ve Kültürel Etkinlikler </a:t>
            </a:r>
            <a:endParaRPr lang="tr-TR" dirty="0"/>
          </a:p>
          <a:p>
            <a:pPr marL="0" indent="0">
              <a:buNone/>
            </a:pPr>
            <a:r>
              <a:rPr lang="tr-TR" dirty="0"/>
              <a:t>Okul; sosyal, sanatsal ve kültürel etkinlik olanaklarını artırır ve çocukların bu etkinliklere katılımlarını destekler. </a:t>
            </a:r>
          </a:p>
          <a:p>
            <a:r>
              <a:rPr lang="tr-TR" dirty="0" smtClean="0"/>
              <a:t>İlkokul </a:t>
            </a:r>
            <a:r>
              <a:rPr lang="tr-TR" dirty="0"/>
              <a:t>ya da ortaokulda tiyatro topluluğu vardır. </a:t>
            </a:r>
          </a:p>
          <a:p>
            <a:r>
              <a:rPr lang="nn-NO" dirty="0"/>
              <a:t>İlkokul ya da ortaokulda okul korosu vardır. </a:t>
            </a:r>
          </a:p>
          <a:p>
            <a:r>
              <a:rPr lang="tr-TR" dirty="0"/>
              <a:t>İlkokul ya da ortaokulda şiir topluluğu vardır. </a:t>
            </a:r>
          </a:p>
          <a:p>
            <a:r>
              <a:rPr lang="tr-TR" dirty="0"/>
              <a:t>İlkokul ya da ortaokulda halk oyunları ekip/ekipleri vardır. </a:t>
            </a:r>
          </a:p>
          <a:p>
            <a:r>
              <a:rPr lang="tr-TR" dirty="0"/>
              <a:t>İlkokul ya da ortaokulda yukarıda sayılanlar dışında en az bir farklı alanda daha topluluk ya da ekip vardır. </a:t>
            </a:r>
          </a:p>
          <a:p>
            <a:r>
              <a:rPr lang="tr-TR" dirty="0"/>
              <a:t>Anaokulu ve anasınıflarında eğitim öğretim yılı içinde milli bayramlar ve okul öncesi yılsonu şenlikleri hariç, çocuk kulübü ve sosyal etkinlikler düzenlenir. </a:t>
            </a:r>
          </a:p>
          <a:p>
            <a:r>
              <a:rPr lang="tr-TR" dirty="0"/>
              <a:t>İlkokul ve ortaokulda eğitim öğretim yılı içinde milli bayramlar hariç, sergi, tiyatro, halkoyunları, konser vb. etkinlikler düzenlenir. </a:t>
            </a:r>
          </a:p>
          <a:p>
            <a:r>
              <a:rPr lang="tr-TR" dirty="0"/>
              <a:t>İlkokul/Ortaokul/Anaokulu/Anasınıflarında eğitim öğretim yılı içerisinde düzenlenecek sosyal etkinlikler ve geziler için velilerden izin dilekçeleri alınır. </a:t>
            </a:r>
          </a:p>
          <a:p>
            <a:endParaRPr lang="tr-TR" dirty="0"/>
          </a:p>
          <a:p>
            <a:pPr marL="0" indent="0">
              <a:buNone/>
            </a:pPr>
            <a:endParaRPr lang="tr-TR" dirty="0"/>
          </a:p>
        </p:txBody>
      </p:sp>
    </p:spTree>
    <p:extLst>
      <p:ext uri="{BB962C8B-B14F-4D97-AF65-F5344CB8AC3E}">
        <p14:creationId xmlns:p14="http://schemas.microsoft.com/office/powerpoint/2010/main" val="4178892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8130" y="365125"/>
            <a:ext cx="11175670" cy="1325563"/>
          </a:xfrm>
        </p:spPr>
        <p:txBody>
          <a:bodyPr>
            <a:noAutofit/>
          </a:bodyPr>
          <a:lstStyle/>
          <a:p>
            <a:r>
              <a:rPr lang="tr-TR" sz="2800" b="1" dirty="0"/>
              <a:t>Alt Standart 2.2.2 </a:t>
            </a:r>
            <a:r>
              <a:rPr lang="tr-TR" sz="2800" dirty="0"/>
              <a:t/>
            </a:r>
            <a:br>
              <a:rPr lang="tr-TR" sz="2800" dirty="0"/>
            </a:br>
            <a:r>
              <a:rPr lang="tr-TR" sz="2800" b="1" dirty="0"/>
              <a:t>Fiziksel Aktiviteler/Sportif Faaliyetler: </a:t>
            </a:r>
            <a:r>
              <a:rPr lang="tr-TR" sz="2800" dirty="0"/>
              <a:t/>
            </a:r>
            <a:br>
              <a:rPr lang="tr-TR" sz="2800" dirty="0"/>
            </a:br>
            <a:r>
              <a:rPr lang="tr-TR" sz="2800" dirty="0"/>
              <a:t>Okul, fiziksel aktivite/sportif faaliyet olanaklarını artırır ve çocukların bu aktivitelere katılımlarını destekler. </a:t>
            </a:r>
            <a:br>
              <a:rPr lang="tr-TR" sz="2800" dirty="0"/>
            </a:br>
            <a:endParaRPr lang="tr-TR" sz="2800" dirty="0"/>
          </a:p>
        </p:txBody>
      </p:sp>
      <p:sp>
        <p:nvSpPr>
          <p:cNvPr id="3" name="İçerik Yer Tutucusu 2"/>
          <p:cNvSpPr>
            <a:spLocks noGrp="1"/>
          </p:cNvSpPr>
          <p:nvPr>
            <p:ph idx="1"/>
          </p:nvPr>
        </p:nvSpPr>
        <p:spPr>
          <a:xfrm>
            <a:off x="422563" y="2015630"/>
            <a:ext cx="10515600" cy="4351338"/>
          </a:xfrm>
        </p:spPr>
        <p:txBody>
          <a:bodyPr>
            <a:normAutofit fontScale="92500" lnSpcReduction="10000"/>
          </a:bodyPr>
          <a:lstStyle/>
          <a:p>
            <a:r>
              <a:rPr lang="tr-TR" dirty="0"/>
              <a:t>Okulda ders dışı zamanlarda (teneffüs, öğle arası, vb.) yapılacak fiziksel aktivite ve sportif faaliyetler için sunulan olanaklar vardır. Ders dışı zamanlarda yapılacak fiziksel aktiviteler/sportif faaliyetlerle ilgili okulun yaptığı </a:t>
            </a:r>
            <a:r>
              <a:rPr lang="tr-TR" dirty="0">
                <a:solidFill>
                  <a:srgbClr val="FF0000"/>
                </a:solidFill>
              </a:rPr>
              <a:t>tanıtım, bilgilendirme </a:t>
            </a:r>
            <a:r>
              <a:rPr lang="tr-TR" dirty="0"/>
              <a:t>faaliyetleri (broşür, afiş, pano, söyleşi vb.) vardır. </a:t>
            </a:r>
          </a:p>
          <a:p>
            <a:r>
              <a:rPr lang="tr-TR" dirty="0">
                <a:solidFill>
                  <a:srgbClr val="FF0000"/>
                </a:solidFill>
              </a:rPr>
              <a:t>Okuldaki kurul </a:t>
            </a:r>
            <a:r>
              <a:rPr lang="tr-TR" dirty="0"/>
              <a:t>(Okul Öğrenci Meclisi, Rehberlik ve Psikolojik Danışma Hizmetleri Yürütme Komisyonu, Öğretmenler Kurulu vb.) toplantılarında fiziksel aktivite /sportif faaliyetler düzenlenmesine ilişkin </a:t>
            </a:r>
            <a:r>
              <a:rPr lang="tr-TR" dirty="0">
                <a:solidFill>
                  <a:srgbClr val="FF0000"/>
                </a:solidFill>
              </a:rPr>
              <a:t>kararlar</a:t>
            </a:r>
            <a:r>
              <a:rPr lang="tr-TR" dirty="0"/>
              <a:t> vardır. </a:t>
            </a:r>
          </a:p>
          <a:p>
            <a:r>
              <a:rPr lang="sv-SE" dirty="0"/>
              <a:t>Okulda amatör spor kulübü vardır. </a:t>
            </a:r>
            <a:r>
              <a:rPr lang="sv-SE" b="1" dirty="0" smtClean="0"/>
              <a:t> </a:t>
            </a:r>
            <a:endParaRPr lang="sv-SE" dirty="0"/>
          </a:p>
          <a:p>
            <a:r>
              <a:rPr lang="tr-TR" dirty="0"/>
              <a:t>Fiziksel aktivite /sportif faaliyetler özel eğitim ihtiyacı olan çocukların katılabileceği biçimde planlanır. </a:t>
            </a:r>
          </a:p>
          <a:p>
            <a:pPr marL="0" indent="0">
              <a:buNone/>
            </a:pPr>
            <a:endParaRPr lang="tr-TR" dirty="0"/>
          </a:p>
        </p:txBody>
      </p:sp>
    </p:spTree>
    <p:extLst>
      <p:ext uri="{BB962C8B-B14F-4D97-AF65-F5344CB8AC3E}">
        <p14:creationId xmlns:p14="http://schemas.microsoft.com/office/powerpoint/2010/main" val="20735246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255" y="709509"/>
            <a:ext cx="11851574" cy="1325563"/>
          </a:xfrm>
        </p:spPr>
        <p:txBody>
          <a:bodyPr>
            <a:noAutofit/>
          </a:bodyPr>
          <a:lstStyle/>
          <a:p>
            <a:r>
              <a:rPr lang="tr-TR" sz="2400" b="1" dirty="0"/>
              <a:t>Alt Standart 2.2.3 </a:t>
            </a:r>
            <a:r>
              <a:rPr lang="tr-TR" sz="2400" dirty="0"/>
              <a:t/>
            </a:r>
            <a:br>
              <a:rPr lang="tr-TR" sz="2400" dirty="0"/>
            </a:br>
            <a:r>
              <a:rPr lang="tr-TR" sz="2400" b="1" dirty="0"/>
              <a:t>Rehberlik Faaliyetleri </a:t>
            </a:r>
            <a:r>
              <a:rPr lang="tr-TR" sz="2400" dirty="0"/>
              <a:t/>
            </a:r>
            <a:br>
              <a:rPr lang="tr-TR" sz="2400" dirty="0"/>
            </a:br>
            <a:r>
              <a:rPr lang="tr-TR" sz="2400" dirty="0"/>
              <a:t>Okul çocuklara ve velilere, bireysel, eğitsel ve mesleki rehberlik hizmetleri sunarak, kişisel ve mesleki gelişim süreçlerinde çocuklara danışmanlık eder ve sağlıklı gelişimlerine katkıda bulunur. </a:t>
            </a:r>
            <a:br>
              <a:rPr lang="tr-TR" sz="2400" dirty="0"/>
            </a:br>
            <a:r>
              <a:rPr lang="tr-TR" sz="2400" dirty="0"/>
              <a:t>  </a:t>
            </a:r>
            <a:br>
              <a:rPr lang="tr-TR" sz="2400" dirty="0"/>
            </a:br>
            <a:endParaRPr lang="tr-TR" sz="2400" dirty="0"/>
          </a:p>
        </p:txBody>
      </p:sp>
      <p:sp>
        <p:nvSpPr>
          <p:cNvPr id="3" name="İçerik Yer Tutucusu 2"/>
          <p:cNvSpPr>
            <a:spLocks noGrp="1"/>
          </p:cNvSpPr>
          <p:nvPr>
            <p:ph idx="1"/>
          </p:nvPr>
        </p:nvSpPr>
        <p:spPr>
          <a:xfrm>
            <a:off x="513608" y="2146258"/>
            <a:ext cx="10515600" cy="4351338"/>
          </a:xfrm>
        </p:spPr>
        <p:txBody>
          <a:bodyPr>
            <a:normAutofit fontScale="92500" lnSpcReduction="20000"/>
          </a:bodyPr>
          <a:lstStyle/>
          <a:p>
            <a:r>
              <a:rPr lang="tr-TR" dirty="0"/>
              <a:t>Okulun Rehberlik ve Psikolojik Danışma Hizmetleri Yürütme </a:t>
            </a:r>
            <a:r>
              <a:rPr lang="tr-TR" dirty="0">
                <a:solidFill>
                  <a:srgbClr val="FF0000"/>
                </a:solidFill>
              </a:rPr>
              <a:t>Komisyonu</a:t>
            </a:r>
            <a:r>
              <a:rPr lang="tr-TR" dirty="0"/>
              <a:t> vardır. </a:t>
            </a:r>
          </a:p>
          <a:p>
            <a:r>
              <a:rPr lang="tr-TR" dirty="0"/>
              <a:t>Okulun rehberlik hizmetleri ile ilgili </a:t>
            </a:r>
            <a:r>
              <a:rPr lang="tr-TR" dirty="0">
                <a:solidFill>
                  <a:srgbClr val="FF0000"/>
                </a:solidFill>
              </a:rPr>
              <a:t>çerçeve programı </a:t>
            </a:r>
            <a:r>
              <a:rPr lang="tr-TR" dirty="0"/>
              <a:t>vardır. </a:t>
            </a:r>
          </a:p>
          <a:p>
            <a:r>
              <a:rPr lang="tr-TR" dirty="0"/>
              <a:t>Rehberlik ve Psikolojik Danışma Hizmetleri Yürütme Komisyonu toplantı tutanağı vardır. </a:t>
            </a:r>
          </a:p>
          <a:p>
            <a:r>
              <a:rPr lang="tr-TR" dirty="0"/>
              <a:t>Rehberlik Servislerinde her sınıf için düzenlenmiş sınıf ve öğrenci ile ilgili bilgileri içeren </a:t>
            </a:r>
            <a:r>
              <a:rPr lang="tr-TR" dirty="0">
                <a:solidFill>
                  <a:srgbClr val="FF0000"/>
                </a:solidFill>
              </a:rPr>
              <a:t>sınıf dosyaları </a:t>
            </a:r>
            <a:r>
              <a:rPr lang="tr-TR" dirty="0"/>
              <a:t>vardır. </a:t>
            </a:r>
          </a:p>
          <a:p>
            <a:r>
              <a:rPr lang="tr-TR" dirty="0"/>
              <a:t>Eğitsel Rehberlik amacıyla doldurulmuş etkinlik </a:t>
            </a:r>
            <a:r>
              <a:rPr lang="tr-TR" dirty="0">
                <a:solidFill>
                  <a:srgbClr val="FF0000"/>
                </a:solidFill>
              </a:rPr>
              <a:t>değerlendirme formları </a:t>
            </a:r>
            <a:r>
              <a:rPr lang="tr-TR" dirty="0"/>
              <a:t>vardır. </a:t>
            </a:r>
          </a:p>
          <a:p>
            <a:r>
              <a:rPr lang="tr-TR" dirty="0"/>
              <a:t>Okul Rehberlik Hizmetleri Faaliyetleri raporu vardır. </a:t>
            </a:r>
          </a:p>
          <a:p>
            <a:r>
              <a:rPr lang="tr-TR" dirty="0"/>
              <a:t>Mesleki Rehberlik kapsamında okulda kullanılan </a:t>
            </a:r>
            <a:r>
              <a:rPr lang="tr-TR" dirty="0">
                <a:solidFill>
                  <a:srgbClr val="FF0000"/>
                </a:solidFill>
              </a:rPr>
              <a:t>ölçme araç- gereçleri </a:t>
            </a:r>
            <a:r>
              <a:rPr lang="tr-TR" dirty="0"/>
              <a:t>kullanılmaktadır. </a:t>
            </a:r>
          </a:p>
          <a:p>
            <a:pPr marL="0" indent="0">
              <a:buNone/>
            </a:pPr>
            <a:endParaRPr lang="tr-TR" dirty="0"/>
          </a:p>
        </p:txBody>
      </p:sp>
    </p:spTree>
    <p:extLst>
      <p:ext uri="{BB962C8B-B14F-4D97-AF65-F5344CB8AC3E}">
        <p14:creationId xmlns:p14="http://schemas.microsoft.com/office/powerpoint/2010/main" val="3896359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sz="3600" dirty="0"/>
              <a:t>Ülke genelindeki tüm resmi okul öncesi eğitim kurumları ile ilkokul/ortaokullarda (imam hatip ortaokulları dâhil) çocuklara yönelik sunulan her türlü eğitim hizmetine ilişkin </a:t>
            </a:r>
            <a:r>
              <a:rPr lang="tr-TR" sz="3600" u="sng" dirty="0"/>
              <a:t>verilerin toplanması</a:t>
            </a:r>
            <a:r>
              <a:rPr lang="tr-TR" sz="3600" dirty="0"/>
              <a:t>, </a:t>
            </a:r>
            <a:r>
              <a:rPr lang="tr-TR" sz="3600" u="sng" dirty="0"/>
              <a:t>analiz edilmesi, değerlendirilmesi ve sonuçların iyileştirici çalışmalarda kullanılması </a:t>
            </a:r>
            <a:r>
              <a:rPr lang="tr-TR" sz="3600" dirty="0"/>
              <a:t>amacıyla geliştirilmiş bir sistemdir. </a:t>
            </a:r>
          </a:p>
        </p:txBody>
      </p:sp>
    </p:spTree>
    <p:extLst>
      <p:ext uri="{BB962C8B-B14F-4D97-AF65-F5344CB8AC3E}">
        <p14:creationId xmlns:p14="http://schemas.microsoft.com/office/powerpoint/2010/main" val="4125738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3756" y="365125"/>
            <a:ext cx="11140044" cy="1325563"/>
          </a:xfrm>
        </p:spPr>
        <p:txBody>
          <a:bodyPr>
            <a:noAutofit/>
          </a:bodyPr>
          <a:lstStyle/>
          <a:p>
            <a:r>
              <a:rPr lang="tr-TR" sz="2400" b="1" dirty="0"/>
              <a:t>Alt Standart 2.2.4 </a:t>
            </a:r>
            <a:r>
              <a:rPr lang="tr-TR" sz="2400" dirty="0"/>
              <a:t/>
            </a:r>
            <a:br>
              <a:rPr lang="tr-TR" sz="2400" dirty="0"/>
            </a:br>
            <a:r>
              <a:rPr lang="tr-TR" sz="2400" b="1" dirty="0"/>
              <a:t>Eğitim-Öğretim Mekânları ve Olanakları: </a:t>
            </a:r>
            <a:r>
              <a:rPr lang="tr-TR" sz="2400" dirty="0"/>
              <a:t/>
            </a:r>
            <a:br>
              <a:rPr lang="tr-TR" sz="2400" dirty="0"/>
            </a:br>
            <a:r>
              <a:rPr lang="tr-TR" sz="2400" dirty="0"/>
              <a:t>Okulda, çocukların eğitim/öğretim ve gelişim ihtiyaçlarını karşılamaya uygun biçimde eğitim/öğretim mekânları ve olanakları çeşitlendirilmiştir. </a:t>
            </a:r>
            <a:br>
              <a:rPr lang="tr-TR" sz="2400" dirty="0"/>
            </a:br>
            <a:endParaRPr lang="tr-TR" sz="2400" dirty="0"/>
          </a:p>
        </p:txBody>
      </p:sp>
      <p:sp>
        <p:nvSpPr>
          <p:cNvPr id="3" name="İçerik Yer Tutucusu 2"/>
          <p:cNvSpPr>
            <a:spLocks noGrp="1"/>
          </p:cNvSpPr>
          <p:nvPr>
            <p:ph idx="1"/>
          </p:nvPr>
        </p:nvSpPr>
        <p:spPr>
          <a:xfrm>
            <a:off x="213755" y="1611869"/>
            <a:ext cx="11804074" cy="5246131"/>
          </a:xfrm>
        </p:spPr>
        <p:txBody>
          <a:bodyPr>
            <a:normAutofit/>
          </a:bodyPr>
          <a:lstStyle/>
          <a:p>
            <a:r>
              <a:rPr lang="tr-TR" dirty="0"/>
              <a:t>Anasınıfı ve anaokulunda okul içinde oyun alanı vardır. </a:t>
            </a:r>
          </a:p>
          <a:p>
            <a:r>
              <a:rPr lang="tr-TR" dirty="0"/>
              <a:t>Anasınıfı ve anaokulunda okul bahçesinde oyun alanı vardır. </a:t>
            </a:r>
          </a:p>
          <a:p>
            <a:r>
              <a:rPr lang="tr-TR" dirty="0"/>
              <a:t>Anasınıfı ve anaokulunda her sınıfta en az 3 öğrenme merkezi vardır. </a:t>
            </a:r>
          </a:p>
          <a:p>
            <a:r>
              <a:rPr lang="tr-TR" dirty="0"/>
              <a:t>Anasınıfı ve anaokulunda sınıf içerisindeki öğrenme merkezleri dönüştürülebilir özelliktedir. </a:t>
            </a:r>
          </a:p>
          <a:p>
            <a:r>
              <a:rPr lang="tr-TR" dirty="0"/>
              <a:t>Anasınıfı ve anaokulunda öğrenme merkezleri görsel olarak etiketlenir. </a:t>
            </a:r>
          </a:p>
          <a:p>
            <a:r>
              <a:rPr lang="tr-TR" dirty="0"/>
              <a:t>Anasınıfı / sınıfları binanın giriş katındadır. </a:t>
            </a:r>
          </a:p>
          <a:p>
            <a:r>
              <a:rPr lang="tr-TR" dirty="0"/>
              <a:t>Anasınıfı / sınıflarının bağımsız giriş ve çıkış kapıları vardır. </a:t>
            </a:r>
          </a:p>
        </p:txBody>
      </p:sp>
    </p:spTree>
    <p:extLst>
      <p:ext uri="{BB962C8B-B14F-4D97-AF65-F5344CB8AC3E}">
        <p14:creationId xmlns:p14="http://schemas.microsoft.com/office/powerpoint/2010/main" val="1945709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76943" y="1243733"/>
            <a:ext cx="10515600" cy="5062063"/>
          </a:xfrm>
        </p:spPr>
        <p:txBody>
          <a:bodyPr>
            <a:normAutofit fontScale="77500" lnSpcReduction="20000"/>
          </a:bodyPr>
          <a:lstStyle/>
          <a:p>
            <a:r>
              <a:rPr lang="tr-TR" dirty="0" smtClean="0"/>
              <a:t>Anasınıfı ve anaokulunda </a:t>
            </a:r>
            <a:r>
              <a:rPr lang="tr-TR" dirty="0" smtClean="0">
                <a:solidFill>
                  <a:srgbClr val="FF0000"/>
                </a:solidFill>
              </a:rPr>
              <a:t>sadece çocuklarının kullanabileceği lavabo ve tuvaletler </a:t>
            </a:r>
            <a:r>
              <a:rPr lang="tr-TR" dirty="0" smtClean="0"/>
              <a:t>vardır. </a:t>
            </a:r>
          </a:p>
          <a:p>
            <a:r>
              <a:rPr lang="tr-TR" dirty="0" smtClean="0"/>
              <a:t>Anasınıfı/ sınıfları binanın aydınlık ve güneş alan bölümünde bulunmaktadır. </a:t>
            </a:r>
          </a:p>
          <a:p>
            <a:r>
              <a:rPr lang="tr-TR" dirty="0" smtClean="0"/>
              <a:t>Anasınıfı ve anaokulunda açık alanlarda </a:t>
            </a:r>
            <a:r>
              <a:rPr lang="tr-TR" dirty="0" smtClean="0">
                <a:solidFill>
                  <a:srgbClr val="FF0000"/>
                </a:solidFill>
              </a:rPr>
              <a:t>farklı öğrenme alanları </a:t>
            </a:r>
            <a:r>
              <a:rPr lang="tr-TR" dirty="0" smtClean="0"/>
              <a:t>(trafik eğitim pisti, sera, kümes gibi) vardır. </a:t>
            </a:r>
          </a:p>
          <a:p>
            <a:r>
              <a:rPr lang="tr-TR" dirty="0" smtClean="0"/>
              <a:t>Anasınıfı ve anaokulunda açık alanlar </a:t>
            </a:r>
            <a:r>
              <a:rPr lang="tr-TR" dirty="0" smtClean="0">
                <a:solidFill>
                  <a:srgbClr val="FF0000"/>
                </a:solidFill>
              </a:rPr>
              <a:t>çalışanların çocukları görebilecekleri </a:t>
            </a:r>
            <a:r>
              <a:rPr lang="tr-TR" dirty="0" smtClean="0"/>
              <a:t>şekilde düzenlenmiştir. </a:t>
            </a:r>
          </a:p>
          <a:p>
            <a:r>
              <a:rPr lang="tr-TR" dirty="0" smtClean="0"/>
              <a:t>Anasınıfı ve anaokulunda </a:t>
            </a:r>
            <a:r>
              <a:rPr lang="tr-TR" dirty="0" smtClean="0">
                <a:solidFill>
                  <a:srgbClr val="FF0000"/>
                </a:solidFill>
              </a:rPr>
              <a:t>kum havuzu </a:t>
            </a:r>
            <a:r>
              <a:rPr lang="tr-TR" dirty="0" smtClean="0"/>
              <a:t>vardır.  </a:t>
            </a:r>
          </a:p>
          <a:p>
            <a:r>
              <a:rPr lang="tr-TR" dirty="0" smtClean="0"/>
              <a:t>Anasınıfı ve anaokulunda oyun alanlarında </a:t>
            </a:r>
            <a:r>
              <a:rPr lang="tr-TR" dirty="0" smtClean="0">
                <a:solidFill>
                  <a:srgbClr val="FF0000"/>
                </a:solidFill>
              </a:rPr>
              <a:t>denge grubu </a:t>
            </a:r>
            <a:r>
              <a:rPr lang="tr-TR" dirty="0" smtClean="0"/>
              <a:t>malzemeleri vardır.  </a:t>
            </a:r>
          </a:p>
          <a:p>
            <a:r>
              <a:rPr lang="tr-TR" dirty="0" smtClean="0"/>
              <a:t>Anasınıfı ve anaokulunda oyun alanlarında </a:t>
            </a:r>
            <a:r>
              <a:rPr lang="tr-TR" dirty="0" smtClean="0">
                <a:solidFill>
                  <a:srgbClr val="FF0000"/>
                </a:solidFill>
              </a:rPr>
              <a:t>tırmanma grubu </a:t>
            </a:r>
            <a:r>
              <a:rPr lang="tr-TR" dirty="0" smtClean="0"/>
              <a:t>malzemeleri vardı.  </a:t>
            </a:r>
          </a:p>
          <a:p>
            <a:r>
              <a:rPr lang="tr-TR" dirty="0" smtClean="0"/>
              <a:t>Anasınıfı ve anaokulunda açık alanda çocukların tüm gelişim alanlarını ve öğrenmelerini destekleyecek ilgi yaş ve gelişim düzeylerine uygun </a:t>
            </a:r>
            <a:r>
              <a:rPr lang="tr-TR" dirty="0" smtClean="0">
                <a:solidFill>
                  <a:srgbClr val="FF0000"/>
                </a:solidFill>
              </a:rPr>
              <a:t>taşınabilir mobilya ve malzeme </a:t>
            </a:r>
            <a:r>
              <a:rPr lang="tr-TR" dirty="0" smtClean="0"/>
              <a:t>( top, ip, lobut, bisiklet, kürek ve kova seti gibi ) vardır. </a:t>
            </a:r>
          </a:p>
          <a:p>
            <a:r>
              <a:rPr lang="tr-TR" dirty="0" smtClean="0"/>
              <a:t>Anasınıfı ve anaokulunda açık alanda sabit ve taşınabilir mobilya ve malzemeler ( top, ip, lobut, bisiklet, kürek ve kova seti gibi ) </a:t>
            </a:r>
            <a:r>
              <a:rPr lang="tr-TR" dirty="0" smtClean="0">
                <a:solidFill>
                  <a:srgbClr val="FF0000"/>
                </a:solidFill>
              </a:rPr>
              <a:t>özel gereksinimli çocuklar için uyarlanabilir</a:t>
            </a:r>
            <a:r>
              <a:rPr lang="tr-TR" dirty="0" smtClean="0"/>
              <a:t>.</a:t>
            </a:r>
          </a:p>
          <a:p>
            <a:endParaRPr lang="tr-TR" dirty="0"/>
          </a:p>
        </p:txBody>
      </p:sp>
    </p:spTree>
    <p:extLst>
      <p:ext uri="{BB962C8B-B14F-4D97-AF65-F5344CB8AC3E}">
        <p14:creationId xmlns:p14="http://schemas.microsoft.com/office/powerpoint/2010/main" val="3004260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400" b="1" dirty="0"/>
              <a:t>Alt Standart 2.2.5. </a:t>
            </a:r>
            <a:r>
              <a:rPr lang="tr-TR" sz="2400" dirty="0"/>
              <a:t/>
            </a:r>
            <a:br>
              <a:rPr lang="tr-TR" sz="2400" dirty="0"/>
            </a:br>
            <a:r>
              <a:rPr lang="tr-TR" sz="2400" dirty="0"/>
              <a:t>  </a:t>
            </a:r>
            <a:r>
              <a:rPr lang="tr-TR" sz="2400" b="1" dirty="0"/>
              <a:t>Eğitim-Öğretim Mekânlarındaki Donatım Malzemeleri: </a:t>
            </a:r>
            <a:r>
              <a:rPr lang="tr-TR" sz="2400" dirty="0"/>
              <a:t/>
            </a:r>
            <a:br>
              <a:rPr lang="tr-TR" sz="2400" dirty="0"/>
            </a:br>
            <a:r>
              <a:rPr lang="tr-TR" sz="2400" dirty="0"/>
              <a:t>Okuldaki donatım malzemeleri Temel Eğitim Genel Müdürlüğünün İlköğretim Kurumları Donatım Malzemeleri Standartlarına Uygundur. </a:t>
            </a:r>
            <a:br>
              <a:rPr lang="tr-TR" sz="2400" dirty="0"/>
            </a:br>
            <a:endParaRPr lang="tr-TR" sz="2400" dirty="0"/>
          </a:p>
        </p:txBody>
      </p:sp>
      <p:sp>
        <p:nvSpPr>
          <p:cNvPr id="3" name="İçerik Yer Tutucusu 2"/>
          <p:cNvSpPr>
            <a:spLocks noGrp="1"/>
          </p:cNvSpPr>
          <p:nvPr>
            <p:ph idx="1"/>
          </p:nvPr>
        </p:nvSpPr>
        <p:spPr>
          <a:xfrm>
            <a:off x="303809" y="1778123"/>
            <a:ext cx="11535889" cy="4824557"/>
          </a:xfrm>
        </p:spPr>
        <p:txBody>
          <a:bodyPr>
            <a:normAutofit fontScale="70000" lnSpcReduction="20000"/>
          </a:bodyPr>
          <a:lstStyle/>
          <a:p>
            <a:r>
              <a:rPr lang="tr-TR" dirty="0"/>
              <a:t>Anaokulu ve anasınıfında kullanılan tüm masa sıra ve sandalyelerin </a:t>
            </a:r>
            <a:r>
              <a:rPr lang="tr-TR" dirty="0">
                <a:solidFill>
                  <a:srgbClr val="FF0000"/>
                </a:solidFill>
              </a:rPr>
              <a:t>yüzeyleri </a:t>
            </a:r>
            <a:r>
              <a:rPr lang="tr-TR" dirty="0"/>
              <a:t>batma ve yaralanmaları engelleyecek şekilde </a:t>
            </a:r>
            <a:r>
              <a:rPr lang="tr-TR" dirty="0">
                <a:solidFill>
                  <a:srgbClr val="FF0000"/>
                </a:solidFill>
              </a:rPr>
              <a:t>düz ve pürüzsüzdür</a:t>
            </a:r>
            <a:r>
              <a:rPr lang="tr-TR" dirty="0"/>
              <a:t>. </a:t>
            </a:r>
          </a:p>
          <a:p>
            <a:r>
              <a:rPr lang="tr-TR" dirty="0" smtClean="0"/>
              <a:t>Anaokulu </a:t>
            </a:r>
            <a:r>
              <a:rPr lang="tr-TR" dirty="0"/>
              <a:t>ve anasınıfında kullanılan tüm donatım malzemelerinin açık kısımlarındaki </a:t>
            </a:r>
            <a:r>
              <a:rPr lang="tr-TR" dirty="0">
                <a:solidFill>
                  <a:srgbClr val="FF0000"/>
                </a:solidFill>
              </a:rPr>
              <a:t>vida ve çiviler gizlenmiştir. </a:t>
            </a:r>
          </a:p>
          <a:p>
            <a:r>
              <a:rPr lang="tr-TR" dirty="0">
                <a:solidFill>
                  <a:srgbClr val="FF0000"/>
                </a:solidFill>
              </a:rPr>
              <a:t>Askılıkların sivri kısımları </a:t>
            </a:r>
            <a:r>
              <a:rPr lang="tr-TR" dirty="0"/>
              <a:t>çocukların yaralanmasını önleyici şekilde dizayn edilmiştir. </a:t>
            </a:r>
          </a:p>
          <a:p>
            <a:r>
              <a:rPr lang="tr-TR" dirty="0" smtClean="0"/>
              <a:t>Anaokulu </a:t>
            </a:r>
            <a:r>
              <a:rPr lang="tr-TR" dirty="0"/>
              <a:t>ve anasınıfında kullanılan tüm masa, sıra, sandalye ve dolapların </a:t>
            </a:r>
            <a:r>
              <a:rPr lang="tr-TR" dirty="0">
                <a:solidFill>
                  <a:srgbClr val="FF0000"/>
                </a:solidFill>
              </a:rPr>
              <a:t>kenar ve köşeleri ovalleştirilmiştir. </a:t>
            </a:r>
          </a:p>
          <a:p>
            <a:r>
              <a:rPr lang="tr-TR" dirty="0"/>
              <a:t>  Okul dersliklerindeki dolapların hepsinde çekmece ve kapaklarında </a:t>
            </a:r>
            <a:r>
              <a:rPr lang="tr-TR" dirty="0">
                <a:solidFill>
                  <a:srgbClr val="FF0000"/>
                </a:solidFill>
              </a:rPr>
              <a:t>oyma sistem kulp </a:t>
            </a:r>
            <a:r>
              <a:rPr lang="tr-TR" dirty="0"/>
              <a:t>kullanılmıştır. </a:t>
            </a:r>
          </a:p>
          <a:p>
            <a:r>
              <a:rPr lang="tr-TR" dirty="0"/>
              <a:t>Sınıf, bahçe ve koridorlarda kullanılan </a:t>
            </a:r>
            <a:r>
              <a:rPr lang="tr-TR" dirty="0">
                <a:solidFill>
                  <a:srgbClr val="FF0000"/>
                </a:solidFill>
              </a:rPr>
              <a:t>çöp kovaları elle açılma gerektirmeyecek kapaklı </a:t>
            </a:r>
            <a:r>
              <a:rPr lang="tr-TR" dirty="0"/>
              <a:t>düzenektedir. </a:t>
            </a:r>
          </a:p>
          <a:p>
            <a:r>
              <a:rPr lang="tr-TR" dirty="0"/>
              <a:t>Okulda kullanılan tüm donatım malzemeleri </a:t>
            </a:r>
            <a:r>
              <a:rPr lang="tr-TR" dirty="0">
                <a:solidFill>
                  <a:srgbClr val="FF0000"/>
                </a:solidFill>
              </a:rPr>
              <a:t>“Tehlikeli Kimyasallar Yönetmeliği’nde </a:t>
            </a:r>
            <a:r>
              <a:rPr lang="tr-TR" dirty="0"/>
              <a:t>belirtilen sağlığa zararlı maddeleri içermeyecek şekilde belgelendirilmiştir. . </a:t>
            </a:r>
          </a:p>
          <a:p>
            <a:r>
              <a:rPr lang="tr-TR" dirty="0"/>
              <a:t>Okulda kullanılan tüm donatım malzemelerinin </a:t>
            </a:r>
            <a:r>
              <a:rPr lang="tr-TR" dirty="0">
                <a:solidFill>
                  <a:srgbClr val="FF0000"/>
                </a:solidFill>
              </a:rPr>
              <a:t>TS 5219, EN71-3, TS EN 71-1 boya ve boyama tekniği </a:t>
            </a:r>
            <a:r>
              <a:rPr lang="tr-TR" dirty="0"/>
              <a:t>ile imal edildiği belgelendirilmiştir. </a:t>
            </a:r>
          </a:p>
          <a:p>
            <a:r>
              <a:rPr lang="tr-TR" dirty="0"/>
              <a:t>Okulda kullanılan tüm donatım malzemelerinin </a:t>
            </a:r>
            <a:r>
              <a:rPr lang="tr-TR" dirty="0" err="1">
                <a:solidFill>
                  <a:srgbClr val="FF0000"/>
                </a:solidFill>
              </a:rPr>
              <a:t>alevlenebilirlik</a:t>
            </a:r>
            <a:r>
              <a:rPr lang="tr-TR" dirty="0">
                <a:solidFill>
                  <a:srgbClr val="FF0000"/>
                </a:solidFill>
              </a:rPr>
              <a:t> </a:t>
            </a:r>
            <a:r>
              <a:rPr lang="tr-TR" dirty="0"/>
              <a:t>ile ilgili TS EN 71-2 standartlarına uygun imal edildiği belgelendirilmiştir. </a:t>
            </a:r>
          </a:p>
          <a:p>
            <a:r>
              <a:rPr lang="tr-TR" dirty="0"/>
              <a:t>Okuldaki tüm </a:t>
            </a:r>
            <a:r>
              <a:rPr lang="tr-TR" dirty="0">
                <a:solidFill>
                  <a:srgbClr val="FF0000"/>
                </a:solidFill>
              </a:rPr>
              <a:t>aynalar</a:t>
            </a:r>
            <a:r>
              <a:rPr lang="tr-TR" dirty="0"/>
              <a:t> donatım standartlarına uygundur. </a:t>
            </a:r>
          </a:p>
          <a:p>
            <a:endParaRPr lang="tr-TR" dirty="0"/>
          </a:p>
        </p:txBody>
      </p:sp>
    </p:spTree>
    <p:extLst>
      <p:ext uri="{BB962C8B-B14F-4D97-AF65-F5344CB8AC3E}">
        <p14:creationId xmlns:p14="http://schemas.microsoft.com/office/powerpoint/2010/main" val="5354174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12625"/>
            <a:ext cx="10515600" cy="1325563"/>
          </a:xfrm>
        </p:spPr>
        <p:txBody>
          <a:bodyPr>
            <a:normAutofit fontScale="90000"/>
          </a:bodyPr>
          <a:lstStyle/>
          <a:p>
            <a:r>
              <a:rPr lang="tr-TR" b="1" dirty="0"/>
              <a:t>STANDART ALANI 3: </a:t>
            </a:r>
            <a:r>
              <a:rPr lang="tr-TR" dirty="0"/>
              <a:t>	</a:t>
            </a:r>
            <a:br>
              <a:rPr lang="tr-TR" dirty="0"/>
            </a:br>
            <a:r>
              <a:rPr lang="tr-TR" b="1" dirty="0"/>
              <a:t>DESTEK HİZMETLER </a:t>
            </a:r>
            <a:r>
              <a:rPr lang="tr-TR" dirty="0"/>
              <a:t/>
            </a:r>
            <a:br>
              <a:rPr lang="tr-TR" dirty="0"/>
            </a:br>
            <a:r>
              <a:rPr lang="tr-TR" dirty="0"/>
              <a:t>(GÜVENLİK, SAĞLIK, BESLENME VE TEMİZLİK) 	</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r>
              <a:rPr lang="tr-TR" b="1" dirty="0" smtClean="0"/>
              <a:t>Standart </a:t>
            </a:r>
            <a:r>
              <a:rPr lang="tr-TR" b="1" dirty="0"/>
              <a:t>3.1. </a:t>
            </a:r>
            <a:r>
              <a:rPr lang="tr-TR" b="1" dirty="0" smtClean="0"/>
              <a:t>Okulda </a:t>
            </a:r>
            <a:r>
              <a:rPr lang="tr-TR" b="1" dirty="0"/>
              <a:t>Güvenli ve Uygun Bir Fiziksel Ortam Sağlanır</a:t>
            </a:r>
            <a:r>
              <a:rPr lang="tr-TR" b="1" dirty="0" smtClean="0"/>
              <a:t>. </a:t>
            </a:r>
          </a:p>
          <a:p>
            <a:r>
              <a:rPr lang="tr-TR" b="1" dirty="0"/>
              <a:t>Alt Standart 3.1.1 </a:t>
            </a:r>
            <a:r>
              <a:rPr lang="tr-TR" b="1" dirty="0" smtClean="0"/>
              <a:t>Okulda </a:t>
            </a:r>
            <a:r>
              <a:rPr lang="tr-TR" b="1" dirty="0"/>
              <a:t>Fiziki Güvenlik: </a:t>
            </a:r>
            <a:r>
              <a:rPr lang="tr-TR" dirty="0" smtClean="0"/>
              <a:t>Okul </a:t>
            </a:r>
            <a:r>
              <a:rPr lang="tr-TR" dirty="0"/>
              <a:t>mekânları güvenlidir. </a:t>
            </a:r>
          </a:p>
          <a:p>
            <a:r>
              <a:rPr lang="tr-TR" b="1" dirty="0" smtClean="0"/>
              <a:t> </a:t>
            </a:r>
            <a:r>
              <a:rPr lang="tr-TR" dirty="0" smtClean="0"/>
              <a:t>Okul </a:t>
            </a:r>
            <a:r>
              <a:rPr lang="tr-TR" dirty="0"/>
              <a:t>aile birliklerinin imkânları ile karşılanmak üzere 5188 </a:t>
            </a:r>
            <a:r>
              <a:rPr lang="tr-TR" dirty="0" err="1"/>
              <a:t>nci</a:t>
            </a:r>
            <a:r>
              <a:rPr lang="tr-TR" dirty="0"/>
              <a:t> Kanuna göre </a:t>
            </a:r>
            <a:r>
              <a:rPr lang="tr-TR" dirty="0">
                <a:solidFill>
                  <a:srgbClr val="FF0000"/>
                </a:solidFill>
              </a:rPr>
              <a:t>özel güvenlik hizmet </a:t>
            </a:r>
            <a:r>
              <a:rPr lang="tr-TR" dirty="0"/>
              <a:t>alımı yapılmaktadır. </a:t>
            </a:r>
            <a:r>
              <a:rPr lang="tr-TR" b="1" dirty="0" smtClean="0"/>
              <a:t> </a:t>
            </a:r>
            <a:endParaRPr lang="tr-TR" dirty="0"/>
          </a:p>
          <a:p>
            <a:r>
              <a:rPr lang="tr-TR" dirty="0">
                <a:solidFill>
                  <a:srgbClr val="FF0000"/>
                </a:solidFill>
              </a:rPr>
              <a:t>Okul ziyaretçi defterine</a:t>
            </a:r>
            <a:r>
              <a:rPr lang="tr-TR" dirty="0"/>
              <a:t>, ziyaretler anında işlenir. </a:t>
            </a:r>
          </a:p>
          <a:p>
            <a:r>
              <a:rPr lang="tr-TR" dirty="0">
                <a:solidFill>
                  <a:srgbClr val="FF0000"/>
                </a:solidFill>
              </a:rPr>
              <a:t>Nöbet defterine kayıtlar günlük olarak işlenir</a:t>
            </a:r>
            <a:r>
              <a:rPr lang="tr-TR" dirty="0"/>
              <a:t>. </a:t>
            </a:r>
          </a:p>
          <a:p>
            <a:r>
              <a:rPr lang="tr-TR" dirty="0"/>
              <a:t>Bina içinde </a:t>
            </a:r>
            <a:r>
              <a:rPr lang="tr-TR" dirty="0">
                <a:solidFill>
                  <a:srgbClr val="FF0000"/>
                </a:solidFill>
              </a:rPr>
              <a:t>uyarı levhaları </a:t>
            </a:r>
            <a:r>
              <a:rPr lang="tr-TR" dirty="0"/>
              <a:t>vardır. </a:t>
            </a:r>
          </a:p>
          <a:p>
            <a:r>
              <a:rPr lang="tr-TR" dirty="0"/>
              <a:t>Bina içi </a:t>
            </a:r>
            <a:r>
              <a:rPr lang="tr-TR" dirty="0">
                <a:solidFill>
                  <a:srgbClr val="FF0000"/>
                </a:solidFill>
              </a:rPr>
              <a:t>yönlendirme levhaları </a:t>
            </a:r>
            <a:r>
              <a:rPr lang="tr-TR" dirty="0"/>
              <a:t>vardır. </a:t>
            </a:r>
          </a:p>
          <a:p>
            <a:r>
              <a:rPr lang="tr-TR" dirty="0"/>
              <a:t>Okuldaki </a:t>
            </a:r>
            <a:r>
              <a:rPr lang="tr-TR" dirty="0">
                <a:solidFill>
                  <a:srgbClr val="FF0000"/>
                </a:solidFill>
              </a:rPr>
              <a:t>prizler</a:t>
            </a:r>
            <a:r>
              <a:rPr lang="tr-TR" dirty="0"/>
              <a:t> korumalıdır. </a:t>
            </a:r>
          </a:p>
          <a:p>
            <a:r>
              <a:rPr lang="tr-TR" dirty="0"/>
              <a:t>Okulun </a:t>
            </a:r>
            <a:r>
              <a:rPr lang="tr-TR" dirty="0">
                <a:solidFill>
                  <a:srgbClr val="FF0000"/>
                </a:solidFill>
              </a:rPr>
              <a:t>elektrik tesisatı yıllık bakım ve kontrol </a:t>
            </a:r>
            <a:r>
              <a:rPr lang="tr-TR" dirty="0"/>
              <a:t>belgeleri vardır. </a:t>
            </a:r>
          </a:p>
          <a:p>
            <a:r>
              <a:rPr lang="tr-TR" dirty="0"/>
              <a:t>Okulun her </a:t>
            </a:r>
            <a:r>
              <a:rPr lang="tr-TR" dirty="0">
                <a:solidFill>
                  <a:srgbClr val="FF0000"/>
                </a:solidFill>
              </a:rPr>
              <a:t>katı için yerleşim planı</a:t>
            </a:r>
            <a:r>
              <a:rPr lang="tr-TR" dirty="0"/>
              <a:t>, katın görünen yerine asılmıştır. </a:t>
            </a:r>
          </a:p>
          <a:p>
            <a:r>
              <a:rPr lang="tr-TR" dirty="0">
                <a:solidFill>
                  <a:srgbClr val="FF0000"/>
                </a:solidFill>
              </a:rPr>
              <a:t>Kazan dairesi</a:t>
            </a:r>
            <a:r>
              <a:rPr lang="tr-TR" dirty="0"/>
              <a:t>, işletme ve bakım talimatnamesine uygun şekilde kullanılır. </a:t>
            </a:r>
          </a:p>
          <a:p>
            <a:r>
              <a:rPr lang="tr-TR" dirty="0"/>
              <a:t>Yıllık </a:t>
            </a:r>
            <a:r>
              <a:rPr lang="tr-TR" dirty="0">
                <a:solidFill>
                  <a:srgbClr val="FF0000"/>
                </a:solidFill>
              </a:rPr>
              <a:t>baca temizliği </a:t>
            </a:r>
            <a:r>
              <a:rPr lang="tr-TR" dirty="0"/>
              <a:t>yaptırıldığına dair tutanak vardır. 	</a:t>
            </a:r>
          </a:p>
          <a:p>
            <a:endParaRPr lang="tr-TR" dirty="0"/>
          </a:p>
        </p:txBody>
      </p:sp>
    </p:spTree>
    <p:extLst>
      <p:ext uri="{BB962C8B-B14F-4D97-AF65-F5344CB8AC3E}">
        <p14:creationId xmlns:p14="http://schemas.microsoft.com/office/powerpoint/2010/main" val="722119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5008" y="448087"/>
            <a:ext cx="11021291" cy="6213970"/>
          </a:xfrm>
        </p:spPr>
        <p:txBody>
          <a:bodyPr>
            <a:normAutofit fontScale="85000" lnSpcReduction="20000"/>
          </a:bodyPr>
          <a:lstStyle/>
          <a:p>
            <a:r>
              <a:rPr lang="es-ES" dirty="0"/>
              <a:t>Okulun bina ve donanımı </a:t>
            </a:r>
            <a:r>
              <a:rPr lang="es-ES" dirty="0">
                <a:solidFill>
                  <a:srgbClr val="FF0000"/>
                </a:solidFill>
              </a:rPr>
              <a:t>sigortalıdır</a:t>
            </a:r>
            <a:r>
              <a:rPr lang="es-ES" dirty="0" smtClean="0"/>
              <a:t>.</a:t>
            </a:r>
            <a:r>
              <a:rPr lang="es-ES" b="1" dirty="0" smtClean="0"/>
              <a:t> </a:t>
            </a:r>
            <a:endParaRPr lang="es-ES" dirty="0"/>
          </a:p>
          <a:p>
            <a:r>
              <a:rPr lang="tr-TR" dirty="0"/>
              <a:t>Okulda güvenlik </a:t>
            </a:r>
            <a:r>
              <a:rPr lang="tr-TR" dirty="0">
                <a:solidFill>
                  <a:srgbClr val="FF0000"/>
                </a:solidFill>
              </a:rPr>
              <a:t>kamera</a:t>
            </a:r>
            <a:r>
              <a:rPr lang="tr-TR" dirty="0"/>
              <a:t> sistemi vardır</a:t>
            </a:r>
            <a:r>
              <a:rPr lang="tr-TR" dirty="0" smtClean="0"/>
              <a:t>.</a:t>
            </a:r>
            <a:endParaRPr lang="tr-TR" dirty="0"/>
          </a:p>
          <a:p>
            <a:r>
              <a:rPr lang="sv-SE" dirty="0"/>
              <a:t>Okulda güvenlik </a:t>
            </a:r>
            <a:r>
              <a:rPr lang="sv-SE" dirty="0">
                <a:solidFill>
                  <a:srgbClr val="FF0000"/>
                </a:solidFill>
              </a:rPr>
              <a:t>alarm</a:t>
            </a:r>
            <a:r>
              <a:rPr lang="sv-SE" dirty="0"/>
              <a:t> sistemi vardır. </a:t>
            </a:r>
          </a:p>
          <a:p>
            <a:r>
              <a:rPr lang="tr-TR" dirty="0"/>
              <a:t>Okul </a:t>
            </a:r>
            <a:r>
              <a:rPr lang="tr-TR" dirty="0">
                <a:solidFill>
                  <a:srgbClr val="FF0000"/>
                </a:solidFill>
              </a:rPr>
              <a:t>çevre güvenliğinin sağlanması için emniyet birimlerine bildirim </a:t>
            </a:r>
            <a:r>
              <a:rPr lang="tr-TR" dirty="0"/>
              <a:t>yapılır. </a:t>
            </a:r>
          </a:p>
          <a:p>
            <a:r>
              <a:rPr lang="tr-TR" dirty="0">
                <a:solidFill>
                  <a:srgbClr val="FF0000"/>
                </a:solidFill>
              </a:rPr>
              <a:t>Elektrik kesintilerinde kullanılabilecek aydınlatma </a:t>
            </a:r>
            <a:r>
              <a:rPr lang="tr-TR" dirty="0"/>
              <a:t>sistemi vardır. </a:t>
            </a:r>
          </a:p>
          <a:p>
            <a:r>
              <a:rPr lang="tr-TR" dirty="0"/>
              <a:t>Okul güvenliğinin sağlaması için </a:t>
            </a:r>
            <a:r>
              <a:rPr lang="tr-TR" dirty="0">
                <a:solidFill>
                  <a:srgbClr val="FF0000"/>
                </a:solidFill>
              </a:rPr>
              <a:t>dış aydınlatma </a:t>
            </a:r>
            <a:r>
              <a:rPr lang="tr-TR" dirty="0"/>
              <a:t>sistemi vardır. </a:t>
            </a:r>
          </a:p>
          <a:p>
            <a:r>
              <a:rPr lang="tr-TR" dirty="0">
                <a:solidFill>
                  <a:srgbClr val="FF0000"/>
                </a:solidFill>
              </a:rPr>
              <a:t>Kablolama sistemlerine kanal muhafazası </a:t>
            </a:r>
            <a:r>
              <a:rPr lang="tr-TR" dirty="0"/>
              <a:t>yapılmıştır. </a:t>
            </a:r>
          </a:p>
          <a:p>
            <a:r>
              <a:rPr lang="tr-TR" dirty="0"/>
              <a:t>Elektrik tesisatına </a:t>
            </a:r>
            <a:r>
              <a:rPr lang="tr-TR" dirty="0">
                <a:solidFill>
                  <a:srgbClr val="FF0000"/>
                </a:solidFill>
              </a:rPr>
              <a:t>kaçak akım rölesi </a:t>
            </a:r>
            <a:r>
              <a:rPr lang="tr-TR" dirty="0"/>
              <a:t>konulmuştur. </a:t>
            </a:r>
          </a:p>
          <a:p>
            <a:r>
              <a:rPr lang="tr-TR" dirty="0"/>
              <a:t>Tavana ya da duvara asılan pano, projeksiyon aydınlatma armatürleri vb. güvenli bir şekilde </a:t>
            </a:r>
            <a:r>
              <a:rPr lang="tr-TR" dirty="0">
                <a:solidFill>
                  <a:srgbClr val="FF0000"/>
                </a:solidFill>
              </a:rPr>
              <a:t>sabitlenmiştir</a:t>
            </a:r>
            <a:r>
              <a:rPr lang="tr-TR" dirty="0"/>
              <a:t>. </a:t>
            </a:r>
          </a:p>
          <a:p>
            <a:r>
              <a:rPr lang="tr-TR" dirty="0" smtClean="0">
                <a:solidFill>
                  <a:srgbClr val="FF0000"/>
                </a:solidFill>
              </a:rPr>
              <a:t>Çatı</a:t>
            </a:r>
            <a:r>
              <a:rPr lang="tr-TR" dirty="0" smtClean="0"/>
              <a:t> </a:t>
            </a:r>
            <a:r>
              <a:rPr lang="tr-TR" dirty="0"/>
              <a:t>üzerinde kullanılan malzemeler ve araçlar </a:t>
            </a:r>
            <a:r>
              <a:rPr lang="tr-TR" dirty="0">
                <a:solidFill>
                  <a:srgbClr val="FF0000"/>
                </a:solidFill>
              </a:rPr>
              <a:t>sabitlenmiştir</a:t>
            </a:r>
            <a:r>
              <a:rPr lang="tr-TR" dirty="0"/>
              <a:t>. </a:t>
            </a:r>
          </a:p>
          <a:p>
            <a:r>
              <a:rPr lang="tr-TR" dirty="0" smtClean="0">
                <a:solidFill>
                  <a:srgbClr val="FF0000"/>
                </a:solidFill>
              </a:rPr>
              <a:t>Paratoner</a:t>
            </a:r>
            <a:r>
              <a:rPr lang="tr-TR" dirty="0" smtClean="0"/>
              <a:t> vardır</a:t>
            </a:r>
            <a:r>
              <a:rPr lang="tr-TR" dirty="0"/>
              <a:t>. </a:t>
            </a:r>
            <a:r>
              <a:rPr lang="tr-TR" b="1" dirty="0" smtClean="0"/>
              <a:t> </a:t>
            </a:r>
            <a:endParaRPr lang="tr-TR" dirty="0"/>
          </a:p>
          <a:p>
            <a:r>
              <a:rPr lang="tr-TR" dirty="0"/>
              <a:t>Okul </a:t>
            </a:r>
            <a:r>
              <a:rPr lang="tr-TR" dirty="0">
                <a:solidFill>
                  <a:srgbClr val="FF0000"/>
                </a:solidFill>
              </a:rPr>
              <a:t>bahçesinin</a:t>
            </a:r>
            <a:r>
              <a:rPr lang="tr-TR" dirty="0"/>
              <a:t> (giriş çıkış kapıları, oyun parkları, oyun alanları vb.) güvenliğine yönelik önlemler vardır. </a:t>
            </a:r>
          </a:p>
          <a:p>
            <a:r>
              <a:rPr lang="tr-TR" dirty="0"/>
              <a:t>Okul yakın çevresinde virane, kullanılmayan boş bina, harabe, çukur vb. yerler tespit edilmiş ve tehlike arz etmesi durumunda belediyelerin ilgili birimlerine bildirilmiştir. 	</a:t>
            </a:r>
          </a:p>
          <a:p>
            <a:pPr marL="0" indent="0">
              <a:buNone/>
            </a:pPr>
            <a:endParaRPr lang="tr-TR" dirty="0"/>
          </a:p>
        </p:txBody>
      </p:sp>
    </p:spTree>
    <p:extLst>
      <p:ext uri="{BB962C8B-B14F-4D97-AF65-F5344CB8AC3E}">
        <p14:creationId xmlns:p14="http://schemas.microsoft.com/office/powerpoint/2010/main" val="34881248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3756" y="365125"/>
            <a:ext cx="11140044" cy="1325563"/>
          </a:xfrm>
        </p:spPr>
        <p:txBody>
          <a:bodyPr>
            <a:noAutofit/>
          </a:bodyPr>
          <a:lstStyle/>
          <a:p>
            <a:r>
              <a:rPr lang="tr-TR" sz="3600" b="1" dirty="0"/>
              <a:t>Alt Standart 3.1.2 </a:t>
            </a:r>
            <a:r>
              <a:rPr lang="tr-TR" sz="3600" dirty="0"/>
              <a:t/>
            </a:r>
            <a:br>
              <a:rPr lang="tr-TR" sz="3600" dirty="0"/>
            </a:br>
            <a:r>
              <a:rPr lang="tr-TR" sz="3600" b="1" dirty="0"/>
              <a:t>Okul Yakın Çevresinin Güvenliği </a:t>
            </a:r>
            <a:r>
              <a:rPr lang="tr-TR" sz="3600" dirty="0"/>
              <a:t/>
            </a:r>
            <a:br>
              <a:rPr lang="tr-TR" sz="3600" dirty="0"/>
            </a:br>
            <a:r>
              <a:rPr lang="tr-TR" sz="3600" dirty="0"/>
              <a:t>Okulun yakın çevresi güvenlidir. 	</a:t>
            </a:r>
            <a:br>
              <a:rPr lang="tr-TR" sz="3600" dirty="0"/>
            </a:br>
            <a:endParaRPr lang="tr-TR" sz="3600" dirty="0"/>
          </a:p>
        </p:txBody>
      </p:sp>
      <p:sp>
        <p:nvSpPr>
          <p:cNvPr id="3" name="İçerik Yer Tutucusu 2"/>
          <p:cNvSpPr>
            <a:spLocks noGrp="1"/>
          </p:cNvSpPr>
          <p:nvPr>
            <p:ph idx="1"/>
          </p:nvPr>
        </p:nvSpPr>
        <p:spPr>
          <a:xfrm>
            <a:off x="344384" y="1825624"/>
            <a:ext cx="11400312" cy="4812681"/>
          </a:xfrm>
        </p:spPr>
        <p:txBody>
          <a:bodyPr>
            <a:normAutofit fontScale="77500" lnSpcReduction="20000"/>
          </a:bodyPr>
          <a:lstStyle/>
          <a:p>
            <a:r>
              <a:rPr lang="tr-TR" dirty="0"/>
              <a:t>Okul yakın çevresinde belirlenmiş (anayol, trafo, rögar vb.)faktörlerin yaratacağı risklerin ortadan kaldırılmasına yönelik girişimlere ilişkin kayıtlar (rapor, tutanak ve yazışmalar) vardır. </a:t>
            </a:r>
          </a:p>
          <a:p>
            <a:r>
              <a:rPr lang="tr-TR" dirty="0"/>
              <a:t>Okulun yakın çevresindeki risk faktörleri ve bunlardan korunmaya ilişkin personel, çocuklar ve velilere yönelik bilgilendirme faaliyetleri vardır. </a:t>
            </a:r>
          </a:p>
          <a:p>
            <a:r>
              <a:rPr lang="tr-TR" dirty="0"/>
              <a:t>Okul ulaşım yollarında </a:t>
            </a:r>
            <a:r>
              <a:rPr lang="tr-TR" dirty="0">
                <a:solidFill>
                  <a:srgbClr val="FF0000"/>
                </a:solidFill>
              </a:rPr>
              <a:t>trafik önlemleri </a:t>
            </a:r>
            <a:r>
              <a:rPr lang="tr-TR" dirty="0"/>
              <a:t>alınmasına yönelik girişim/yazışmalar/kayıtlar vardır</a:t>
            </a:r>
            <a:r>
              <a:rPr lang="tr-TR" dirty="0" smtClean="0"/>
              <a:t>. </a:t>
            </a:r>
            <a:endParaRPr lang="tr-TR" dirty="0"/>
          </a:p>
          <a:p>
            <a:r>
              <a:rPr lang="tr-TR" dirty="0"/>
              <a:t>Çocukların, sokak/caddeye ani ve kontrolsüz çıkışlarını önlemek için yaya </a:t>
            </a:r>
            <a:r>
              <a:rPr lang="tr-TR" dirty="0">
                <a:solidFill>
                  <a:srgbClr val="FF0000"/>
                </a:solidFill>
              </a:rPr>
              <a:t>kaldırımı kenarında bariyer </a:t>
            </a:r>
            <a:r>
              <a:rPr lang="tr-TR" dirty="0"/>
              <a:t>vardır. </a:t>
            </a:r>
            <a:r>
              <a:rPr lang="tr-TR" dirty="0" smtClean="0"/>
              <a:t> </a:t>
            </a:r>
            <a:endParaRPr lang="tr-TR" dirty="0"/>
          </a:p>
          <a:p>
            <a:r>
              <a:rPr lang="tr-TR" dirty="0">
                <a:solidFill>
                  <a:srgbClr val="FF0000"/>
                </a:solidFill>
              </a:rPr>
              <a:t>Okulun 100 m yakınında eğlence merkezi (bar gibi) yoktur</a:t>
            </a:r>
            <a:r>
              <a:rPr lang="tr-TR" dirty="0" smtClean="0">
                <a:solidFill>
                  <a:srgbClr val="FF0000"/>
                </a:solidFill>
              </a:rPr>
              <a:t>. </a:t>
            </a:r>
            <a:endParaRPr lang="tr-TR" dirty="0">
              <a:solidFill>
                <a:srgbClr val="FF0000"/>
              </a:solidFill>
            </a:endParaRPr>
          </a:p>
          <a:p>
            <a:r>
              <a:rPr lang="tr-TR" dirty="0">
                <a:solidFill>
                  <a:srgbClr val="FF0000"/>
                </a:solidFill>
              </a:rPr>
              <a:t>Okulun 200 m yakınında baz istasyonu yoktur</a:t>
            </a:r>
            <a:r>
              <a:rPr lang="tr-TR" dirty="0" smtClean="0">
                <a:solidFill>
                  <a:srgbClr val="FF0000"/>
                </a:solidFill>
              </a:rPr>
              <a:t>.</a:t>
            </a:r>
            <a:endParaRPr lang="tr-TR" dirty="0">
              <a:solidFill>
                <a:srgbClr val="FF0000"/>
              </a:solidFill>
            </a:endParaRPr>
          </a:p>
          <a:p>
            <a:r>
              <a:rPr lang="tr-TR" dirty="0">
                <a:solidFill>
                  <a:srgbClr val="FF0000"/>
                </a:solidFill>
              </a:rPr>
              <a:t>Okulun 100 m yakınında elektronik oyun merkezi yoktur</a:t>
            </a:r>
            <a:r>
              <a:rPr lang="tr-TR" dirty="0" smtClean="0">
                <a:solidFill>
                  <a:srgbClr val="FF0000"/>
                </a:solidFill>
              </a:rPr>
              <a:t>. </a:t>
            </a:r>
            <a:endParaRPr lang="tr-TR" dirty="0">
              <a:solidFill>
                <a:srgbClr val="FF0000"/>
              </a:solidFill>
            </a:endParaRPr>
          </a:p>
          <a:p>
            <a:r>
              <a:rPr lang="tr-TR" dirty="0">
                <a:solidFill>
                  <a:srgbClr val="FF0000"/>
                </a:solidFill>
              </a:rPr>
              <a:t>Okulun 100 m yakınında alkollü içki satan yer(meyhane gibi) yoktur</a:t>
            </a:r>
            <a:r>
              <a:rPr lang="tr-TR" dirty="0" smtClean="0">
                <a:solidFill>
                  <a:srgbClr val="FF0000"/>
                </a:solidFill>
              </a:rPr>
              <a:t>.</a:t>
            </a:r>
            <a:endParaRPr lang="tr-TR" dirty="0">
              <a:solidFill>
                <a:srgbClr val="FF0000"/>
              </a:solidFill>
            </a:endParaRPr>
          </a:p>
          <a:p>
            <a:r>
              <a:rPr lang="tr-TR" dirty="0">
                <a:solidFill>
                  <a:srgbClr val="FF0000"/>
                </a:solidFill>
              </a:rPr>
              <a:t>Okulun 100 m yakınında alkollü içki satan yer, kahvehane, kıraathane yoktur</a:t>
            </a:r>
            <a:r>
              <a:rPr lang="tr-TR" dirty="0" smtClean="0">
                <a:solidFill>
                  <a:srgbClr val="FF0000"/>
                </a:solidFill>
              </a:rPr>
              <a:t>.</a:t>
            </a:r>
            <a:endParaRPr lang="tr-TR" dirty="0">
              <a:solidFill>
                <a:srgbClr val="FF0000"/>
              </a:solidFill>
            </a:endParaRPr>
          </a:p>
          <a:p>
            <a:r>
              <a:rPr lang="nl-NL" dirty="0">
                <a:solidFill>
                  <a:srgbClr val="FF0000"/>
                </a:solidFill>
              </a:rPr>
              <a:t>Okulun yakın çevresinde trafo yoktur. </a:t>
            </a:r>
            <a:r>
              <a:rPr lang="nl-NL" dirty="0" smtClean="0">
                <a:solidFill>
                  <a:srgbClr val="FF0000"/>
                </a:solidFill>
              </a:rPr>
              <a:t> </a:t>
            </a:r>
            <a:endParaRPr lang="nl-NL" dirty="0">
              <a:solidFill>
                <a:srgbClr val="FF0000"/>
              </a:solidFill>
            </a:endParaRPr>
          </a:p>
          <a:p>
            <a:r>
              <a:rPr lang="tr-TR" dirty="0">
                <a:solidFill>
                  <a:srgbClr val="FF0000"/>
                </a:solidFill>
              </a:rPr>
              <a:t>Okulun 100 metre yakınında bulunan trafolarda kafesli koruma bulunmaktadır. 	</a:t>
            </a:r>
          </a:p>
          <a:p>
            <a:endParaRPr lang="tr-TR" dirty="0"/>
          </a:p>
        </p:txBody>
      </p:sp>
    </p:spTree>
    <p:extLst>
      <p:ext uri="{BB962C8B-B14F-4D97-AF65-F5344CB8AC3E}">
        <p14:creationId xmlns:p14="http://schemas.microsoft.com/office/powerpoint/2010/main" val="1563371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2509" y="483876"/>
            <a:ext cx="11661569" cy="1325563"/>
          </a:xfrm>
        </p:spPr>
        <p:txBody>
          <a:bodyPr>
            <a:noAutofit/>
          </a:bodyPr>
          <a:lstStyle/>
          <a:p>
            <a:r>
              <a:rPr lang="tr-TR" sz="3200" b="1" dirty="0"/>
              <a:t>Alt Standart 3.1.3 </a:t>
            </a:r>
            <a:r>
              <a:rPr lang="tr-TR" sz="3200" dirty="0"/>
              <a:t/>
            </a:r>
            <a:br>
              <a:rPr lang="tr-TR" sz="3200" dirty="0"/>
            </a:br>
            <a:r>
              <a:rPr lang="tr-TR" sz="3200" b="1" dirty="0"/>
              <a:t>Acil ve Riskli Durumlarda Güvenlik </a:t>
            </a:r>
            <a:r>
              <a:rPr lang="tr-TR" sz="3200" dirty="0"/>
              <a:t/>
            </a:r>
            <a:br>
              <a:rPr lang="tr-TR" sz="3200" dirty="0"/>
            </a:br>
            <a:r>
              <a:rPr lang="tr-TR" sz="3200" dirty="0"/>
              <a:t>Okulun acil ve riskli durumlar için planlama ve düzenlemeleri vardır. 	</a:t>
            </a:r>
            <a:br>
              <a:rPr lang="tr-TR" sz="3200" dirty="0"/>
            </a:br>
            <a:endParaRPr lang="tr-TR" sz="3200" dirty="0"/>
          </a:p>
        </p:txBody>
      </p:sp>
      <p:sp>
        <p:nvSpPr>
          <p:cNvPr id="3" name="İçerik Yer Tutucusu 2"/>
          <p:cNvSpPr>
            <a:spLocks noGrp="1"/>
          </p:cNvSpPr>
          <p:nvPr>
            <p:ph idx="1"/>
          </p:nvPr>
        </p:nvSpPr>
        <p:spPr/>
        <p:txBody>
          <a:bodyPr>
            <a:normAutofit fontScale="85000" lnSpcReduction="20000"/>
          </a:bodyPr>
          <a:lstStyle/>
          <a:p>
            <a:r>
              <a:rPr lang="tr-TR" dirty="0"/>
              <a:t>Okulun </a:t>
            </a:r>
            <a:r>
              <a:rPr lang="tr-TR" dirty="0">
                <a:solidFill>
                  <a:srgbClr val="FF0000"/>
                </a:solidFill>
              </a:rPr>
              <a:t>sivil savunma dosyası </a:t>
            </a:r>
            <a:r>
              <a:rPr lang="tr-TR" dirty="0"/>
              <a:t>günceldir. </a:t>
            </a:r>
          </a:p>
          <a:p>
            <a:r>
              <a:rPr lang="tr-TR" dirty="0"/>
              <a:t>Krize müdahale </a:t>
            </a:r>
            <a:r>
              <a:rPr lang="tr-TR" dirty="0">
                <a:solidFill>
                  <a:srgbClr val="FF0000"/>
                </a:solidFill>
              </a:rPr>
              <a:t>ekibi</a:t>
            </a:r>
            <a:r>
              <a:rPr lang="tr-TR" dirty="0"/>
              <a:t> eylem </a:t>
            </a:r>
            <a:r>
              <a:rPr lang="tr-TR" dirty="0">
                <a:solidFill>
                  <a:srgbClr val="FF0000"/>
                </a:solidFill>
              </a:rPr>
              <a:t>planı</a:t>
            </a:r>
            <a:r>
              <a:rPr lang="tr-TR" dirty="0"/>
              <a:t> vardır. </a:t>
            </a:r>
          </a:p>
          <a:p>
            <a:r>
              <a:rPr lang="tr-TR" dirty="0"/>
              <a:t>Doğal afetler/Acil ve Riskli Durumlar ile ilgili </a:t>
            </a:r>
            <a:r>
              <a:rPr lang="tr-TR" dirty="0">
                <a:solidFill>
                  <a:srgbClr val="FF0000"/>
                </a:solidFill>
              </a:rPr>
              <a:t>tatbikatlar</a:t>
            </a:r>
            <a:r>
              <a:rPr lang="tr-TR" dirty="0"/>
              <a:t> yapılmıştır. </a:t>
            </a:r>
          </a:p>
          <a:p>
            <a:r>
              <a:rPr lang="tr-TR" dirty="0"/>
              <a:t>Okul </a:t>
            </a:r>
            <a:r>
              <a:rPr lang="tr-TR" dirty="0">
                <a:solidFill>
                  <a:srgbClr val="FF0000"/>
                </a:solidFill>
              </a:rPr>
              <a:t>afet ve acil </a:t>
            </a:r>
            <a:r>
              <a:rPr lang="tr-TR" dirty="0"/>
              <a:t>durum eylem planı yapılmıştır </a:t>
            </a:r>
          </a:p>
          <a:p>
            <a:r>
              <a:rPr lang="tr-TR" dirty="0"/>
              <a:t>Acil durumlarda güvenli yolları </a:t>
            </a:r>
            <a:r>
              <a:rPr lang="tr-TR" dirty="0">
                <a:solidFill>
                  <a:srgbClr val="FF0000"/>
                </a:solidFill>
              </a:rPr>
              <a:t>planı hazırlanmış ve levhaları </a:t>
            </a:r>
            <a:r>
              <a:rPr lang="tr-TR" dirty="0"/>
              <a:t>görünür yerlere asılmıştır. </a:t>
            </a:r>
          </a:p>
          <a:p>
            <a:r>
              <a:rPr lang="tr-TR" dirty="0"/>
              <a:t>Okulda bina içi ve dışı kullanıma hazır </a:t>
            </a:r>
            <a:r>
              <a:rPr lang="tr-TR" dirty="0">
                <a:solidFill>
                  <a:srgbClr val="FF0000"/>
                </a:solidFill>
              </a:rPr>
              <a:t>manüel-elektronik sesli ve ışıklı ikaz/alarm </a:t>
            </a:r>
            <a:r>
              <a:rPr lang="tr-TR" dirty="0"/>
              <a:t>tertibatı vardır</a:t>
            </a:r>
            <a:r>
              <a:rPr lang="tr-TR" dirty="0" smtClean="0"/>
              <a:t>. </a:t>
            </a:r>
            <a:endParaRPr lang="tr-TR" dirty="0"/>
          </a:p>
          <a:p>
            <a:r>
              <a:rPr lang="tr-TR" dirty="0">
                <a:solidFill>
                  <a:srgbClr val="FF0000"/>
                </a:solidFill>
              </a:rPr>
              <a:t>Sığınak</a:t>
            </a:r>
            <a:r>
              <a:rPr lang="tr-TR" dirty="0"/>
              <a:t> vardır</a:t>
            </a:r>
            <a:r>
              <a:rPr lang="tr-TR" dirty="0" smtClean="0"/>
              <a:t>.</a:t>
            </a:r>
            <a:endParaRPr lang="tr-TR" dirty="0"/>
          </a:p>
          <a:p>
            <a:r>
              <a:rPr lang="tr-TR" dirty="0"/>
              <a:t>Okulda </a:t>
            </a:r>
            <a:r>
              <a:rPr lang="tr-TR" dirty="0">
                <a:solidFill>
                  <a:srgbClr val="FF0000"/>
                </a:solidFill>
              </a:rPr>
              <a:t>ilkyardım dolabı ve/veya ilkyardım çantası </a:t>
            </a:r>
            <a:r>
              <a:rPr lang="tr-TR" dirty="0"/>
              <a:t>vardır. </a:t>
            </a:r>
          </a:p>
          <a:p>
            <a:r>
              <a:rPr lang="tr-TR" dirty="0"/>
              <a:t>Okulda </a:t>
            </a:r>
            <a:r>
              <a:rPr lang="tr-TR" dirty="0">
                <a:solidFill>
                  <a:srgbClr val="FF0000"/>
                </a:solidFill>
              </a:rPr>
              <a:t>otomatik yangın alarm-söndürme sistemi </a:t>
            </a:r>
            <a:r>
              <a:rPr lang="tr-TR" dirty="0"/>
              <a:t>vardır</a:t>
            </a:r>
            <a:r>
              <a:rPr lang="tr-TR" dirty="0" smtClean="0"/>
              <a:t>. </a:t>
            </a:r>
            <a:endParaRPr lang="tr-TR" dirty="0"/>
          </a:p>
          <a:p>
            <a:r>
              <a:rPr lang="tr-TR" dirty="0"/>
              <a:t>İkiden fazla katı olan okullarda </a:t>
            </a:r>
            <a:r>
              <a:rPr lang="tr-TR" dirty="0">
                <a:solidFill>
                  <a:srgbClr val="FF0000"/>
                </a:solidFill>
              </a:rPr>
              <a:t>yangın merdiveni</a:t>
            </a:r>
            <a:r>
              <a:rPr lang="tr-TR" dirty="0"/>
              <a:t> vardır.	</a:t>
            </a:r>
          </a:p>
          <a:p>
            <a:pPr marL="0" indent="0">
              <a:buNone/>
            </a:pPr>
            <a:endParaRPr lang="tr-TR" dirty="0"/>
          </a:p>
        </p:txBody>
      </p:sp>
    </p:spTree>
    <p:extLst>
      <p:ext uri="{BB962C8B-B14F-4D97-AF65-F5344CB8AC3E}">
        <p14:creationId xmlns:p14="http://schemas.microsoft.com/office/powerpoint/2010/main" val="2414510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3755" y="151369"/>
            <a:ext cx="11768447" cy="1325563"/>
          </a:xfrm>
        </p:spPr>
        <p:txBody>
          <a:bodyPr>
            <a:normAutofit/>
          </a:bodyPr>
          <a:lstStyle/>
          <a:p>
            <a:r>
              <a:rPr lang="tr-TR" sz="3200" b="1" dirty="0"/>
              <a:t>Her eğitim öğretim yılı sonunda okul, İl/İlçe MEM, Bakanlık düzeyinde alınan rapor sonuçları </a:t>
            </a:r>
            <a:r>
              <a:rPr lang="tr-TR" sz="3200" b="1" dirty="0" smtClean="0"/>
              <a:t>ile:</a:t>
            </a:r>
            <a:endParaRPr lang="tr-TR" sz="3200" b="1" dirty="0"/>
          </a:p>
        </p:txBody>
      </p:sp>
      <p:sp>
        <p:nvSpPr>
          <p:cNvPr id="3" name="İçerik Yer Tutucusu 2"/>
          <p:cNvSpPr>
            <a:spLocks noGrp="1"/>
          </p:cNvSpPr>
          <p:nvPr>
            <p:ph idx="1"/>
          </p:nvPr>
        </p:nvSpPr>
        <p:spPr>
          <a:xfrm>
            <a:off x="386937" y="1476932"/>
            <a:ext cx="11167754" cy="5244502"/>
          </a:xfrm>
        </p:spPr>
        <p:txBody>
          <a:bodyPr>
            <a:normAutofit fontScale="55000" lnSpcReduction="20000"/>
          </a:bodyPr>
          <a:lstStyle/>
          <a:p>
            <a:r>
              <a:rPr lang="tr-TR" b="1" dirty="0"/>
              <a:t>Okul düzeyinde; </a:t>
            </a:r>
            <a:endParaRPr lang="tr-TR" dirty="0"/>
          </a:p>
          <a:p>
            <a:pPr marL="0" indent="0">
              <a:buNone/>
            </a:pPr>
            <a:r>
              <a:rPr lang="it-IT" dirty="0" smtClean="0"/>
              <a:t> </a:t>
            </a:r>
            <a:r>
              <a:rPr lang="it-IT" dirty="0"/>
              <a:t>Belirlenen alanlarda güçlü ve zayıf yönlerin tespit edilmesi; </a:t>
            </a:r>
            <a:endParaRPr lang="tr-TR" dirty="0" smtClean="0"/>
          </a:p>
          <a:p>
            <a:pPr marL="0" indent="0">
              <a:buNone/>
            </a:pPr>
            <a:r>
              <a:rPr lang="tr-TR" dirty="0" smtClean="0"/>
              <a:t>İhtiyaçlarını </a:t>
            </a:r>
            <a:r>
              <a:rPr lang="tr-TR" dirty="0" err="1"/>
              <a:t>önceliklendirilmesi</a:t>
            </a:r>
            <a:r>
              <a:rPr lang="tr-TR" dirty="0"/>
              <a:t>; </a:t>
            </a:r>
          </a:p>
          <a:p>
            <a:pPr marL="0" indent="0">
              <a:buNone/>
            </a:pPr>
            <a:r>
              <a:rPr lang="tr-TR" dirty="0" smtClean="0"/>
              <a:t>Kurum </a:t>
            </a:r>
            <a:r>
              <a:rPr lang="tr-TR" dirty="0"/>
              <a:t>Standartları kriterlerinin kurumlarının niteliğinin güçlendirilmesi adına ölçüt olarak kullanılması; </a:t>
            </a:r>
            <a:endParaRPr lang="tr-TR" dirty="0" smtClean="0"/>
          </a:p>
          <a:p>
            <a:pPr marL="0" indent="0">
              <a:buNone/>
            </a:pPr>
            <a:r>
              <a:rPr lang="tr-TR" dirty="0" smtClean="0"/>
              <a:t>Kurumsal </a:t>
            </a:r>
            <a:r>
              <a:rPr lang="tr-TR" dirty="0"/>
              <a:t>gelişimlerin her yıl kanıt tabanlı olarak izlenmesi, </a:t>
            </a:r>
          </a:p>
          <a:p>
            <a:pPr marL="0" indent="0">
              <a:buNone/>
            </a:pPr>
            <a:r>
              <a:rPr lang="tr-TR" dirty="0" smtClean="0"/>
              <a:t>Stratejik </a:t>
            </a:r>
            <a:r>
              <a:rPr lang="tr-TR" dirty="0"/>
              <a:t>plan ve okul gelişim planlarının sistem sonuçlarına göre hazırlanması, </a:t>
            </a:r>
          </a:p>
          <a:p>
            <a:pPr marL="0" indent="0">
              <a:buNone/>
            </a:pPr>
            <a:endParaRPr lang="tr-TR" dirty="0"/>
          </a:p>
          <a:p>
            <a:r>
              <a:rPr lang="tr-TR" b="1" dirty="0"/>
              <a:t>İlçe ve İl Milli Eğitim Müdürlükleri düzeyinde; </a:t>
            </a:r>
            <a:endParaRPr lang="tr-TR" dirty="0"/>
          </a:p>
          <a:p>
            <a:pPr marL="0" indent="0">
              <a:buNone/>
            </a:pPr>
            <a:r>
              <a:rPr lang="tr-TR" dirty="0" smtClean="0"/>
              <a:t>Okulların </a:t>
            </a:r>
            <a:r>
              <a:rPr lang="tr-TR" dirty="0"/>
              <a:t>mevcut durumlarının kanıt tabanlı olarak görülmesi ve her yıl düzenli bir şekilde izlenmesi; </a:t>
            </a:r>
          </a:p>
          <a:p>
            <a:pPr marL="0" indent="0">
              <a:buNone/>
            </a:pPr>
            <a:r>
              <a:rPr lang="tr-TR" dirty="0" smtClean="0"/>
              <a:t>Belirlenen </a:t>
            </a:r>
            <a:r>
              <a:rPr lang="tr-TR" dirty="0"/>
              <a:t>alt standartlar çerçevesinde öncelik arz eden bölgelerin tespit edilmesi; </a:t>
            </a:r>
          </a:p>
          <a:p>
            <a:pPr marL="0" indent="0">
              <a:buNone/>
            </a:pPr>
            <a:r>
              <a:rPr lang="tr-TR" dirty="0" smtClean="0"/>
              <a:t>Kaynakların </a:t>
            </a:r>
            <a:r>
              <a:rPr lang="tr-TR" dirty="0"/>
              <a:t>öncelikli bölgelere yönlendirilmesi, </a:t>
            </a:r>
          </a:p>
          <a:p>
            <a:pPr marL="0" indent="0">
              <a:buNone/>
            </a:pPr>
            <a:r>
              <a:rPr lang="tr-TR" dirty="0" smtClean="0"/>
              <a:t>Kurumsal </a:t>
            </a:r>
            <a:r>
              <a:rPr lang="tr-TR" dirty="0"/>
              <a:t>planlamalarda Kurum Standartları sonuçlarından yararlanılması; </a:t>
            </a:r>
          </a:p>
          <a:p>
            <a:endParaRPr lang="tr-TR" dirty="0"/>
          </a:p>
          <a:p>
            <a:r>
              <a:rPr lang="tr-TR" b="1" dirty="0"/>
              <a:t>Bakanlık düzeyinde ise; </a:t>
            </a:r>
            <a:endParaRPr lang="tr-TR" dirty="0"/>
          </a:p>
          <a:p>
            <a:pPr marL="0" indent="0">
              <a:buNone/>
            </a:pPr>
            <a:r>
              <a:rPr lang="tr-TR" dirty="0" smtClean="0"/>
              <a:t>Belirlenen </a:t>
            </a:r>
            <a:r>
              <a:rPr lang="tr-TR" dirty="0"/>
              <a:t>alt standartlar düzeyinde çalışılacak konularda öncelik arz eden bölge ve illerin tespit edilmesi; </a:t>
            </a:r>
          </a:p>
          <a:p>
            <a:pPr marL="0" indent="0">
              <a:buNone/>
            </a:pPr>
            <a:r>
              <a:rPr lang="tr-TR" dirty="0" smtClean="0"/>
              <a:t>Bu </a:t>
            </a:r>
            <a:r>
              <a:rPr lang="tr-TR" dirty="0"/>
              <a:t>bölgelerde ve illerde eğitim niteliğinin yükseltilmesi adına çalışmalara kaynak oluşturulması; </a:t>
            </a:r>
          </a:p>
          <a:p>
            <a:pPr marL="0" indent="0">
              <a:buNone/>
            </a:pPr>
            <a:r>
              <a:rPr lang="tr-TR" dirty="0" smtClean="0"/>
              <a:t>Merkezi </a:t>
            </a:r>
            <a:r>
              <a:rPr lang="tr-TR" dirty="0"/>
              <a:t>düzeyde alınacak raporlar ile kaynakların etkin ve verimli bir şekilde dağıtımının sağlanması; </a:t>
            </a:r>
          </a:p>
          <a:p>
            <a:pPr marL="0" indent="0">
              <a:buNone/>
            </a:pPr>
            <a:r>
              <a:rPr lang="tr-TR" dirty="0" smtClean="0"/>
              <a:t>Ülke </a:t>
            </a:r>
            <a:r>
              <a:rPr lang="tr-TR" dirty="0"/>
              <a:t>düzeyinde eğitim niteliğindeki değişikliklerin kanıt tabanlı olarak izlenmesi ve değerlendirilmesi amaçlanmıştır. </a:t>
            </a:r>
          </a:p>
          <a:p>
            <a:endParaRPr lang="tr-TR" dirty="0"/>
          </a:p>
        </p:txBody>
      </p:sp>
    </p:spTree>
    <p:extLst>
      <p:ext uri="{BB962C8B-B14F-4D97-AF65-F5344CB8AC3E}">
        <p14:creationId xmlns:p14="http://schemas.microsoft.com/office/powerpoint/2010/main" val="3018194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8184" y="673717"/>
            <a:ext cx="3876304" cy="5465825"/>
          </a:xfrm>
        </p:spPr>
        <p:txBody>
          <a:bodyPr>
            <a:normAutofit fontScale="85000" lnSpcReduction="20000"/>
          </a:bodyPr>
          <a:lstStyle/>
          <a:p>
            <a:pPr marL="0" indent="0">
              <a:buNone/>
            </a:pPr>
            <a:r>
              <a:rPr lang="tr-TR" dirty="0"/>
              <a:t>MEBBİS veri tabanı üzerinde </a:t>
            </a:r>
            <a:r>
              <a:rPr lang="tr-TR" u="sng" dirty="0"/>
              <a:t>e-okul destekli </a:t>
            </a:r>
            <a:r>
              <a:rPr lang="tr-TR" dirty="0"/>
              <a:t>bir modül olarak geliştirilmiş ve okul yöneticisi, öğretmen, öğrenci ve velilerin her yıl veri girişinde bulunacakları özellikte kurgulanmıştır. </a:t>
            </a:r>
            <a:endParaRPr lang="tr-TR" dirty="0" smtClean="0"/>
          </a:p>
          <a:p>
            <a:pPr marL="0" indent="0">
              <a:buNone/>
            </a:pPr>
            <a:r>
              <a:rPr lang="tr-TR" dirty="0" smtClean="0"/>
              <a:t>Sistem </a:t>
            </a:r>
            <a:r>
              <a:rPr lang="tr-TR" dirty="0"/>
              <a:t>ilk kez </a:t>
            </a:r>
            <a:r>
              <a:rPr lang="tr-TR" b="1" dirty="0"/>
              <a:t>2010-2011</a:t>
            </a:r>
            <a:r>
              <a:rPr lang="tr-TR" dirty="0"/>
              <a:t> eğitim öğretim yılında yurt genelinde uygulanmaya başlanmıştır. </a:t>
            </a:r>
            <a:endParaRPr lang="tr-TR" dirty="0" smtClean="0"/>
          </a:p>
          <a:p>
            <a:pPr marL="0" indent="0">
              <a:buNone/>
            </a:pPr>
            <a:endParaRPr lang="tr-TR" dirty="0"/>
          </a:p>
          <a:p>
            <a:pPr marL="0" indent="0">
              <a:buNone/>
            </a:pPr>
            <a:r>
              <a:rPr lang="tr-TR" dirty="0" smtClean="0"/>
              <a:t>Eğitim-Öğretimin </a:t>
            </a:r>
            <a:r>
              <a:rPr lang="tr-TR" dirty="0"/>
              <a:t>dinamik yapısından dolayı "Kurum Standartları" Sistemi meydana gelen gelişim ve değişimlere uygun olarak her yıl güncellenmektedir. </a:t>
            </a:r>
          </a:p>
        </p:txBody>
      </p:sp>
      <p:pic>
        <p:nvPicPr>
          <p:cNvPr id="4" name="Resim 3"/>
          <p:cNvPicPr>
            <a:picLocks noChangeAspect="1"/>
          </p:cNvPicPr>
          <p:nvPr/>
        </p:nvPicPr>
        <p:blipFill>
          <a:blip r:embed="rId2"/>
          <a:stretch>
            <a:fillRect/>
          </a:stretch>
        </p:blipFill>
        <p:spPr>
          <a:xfrm>
            <a:off x="4144488" y="1253229"/>
            <a:ext cx="7904962" cy="4779437"/>
          </a:xfrm>
          <a:prstGeom prst="rect">
            <a:avLst/>
          </a:prstGeom>
        </p:spPr>
      </p:pic>
    </p:spTree>
    <p:extLst>
      <p:ext uri="{BB962C8B-B14F-4D97-AF65-F5344CB8AC3E}">
        <p14:creationId xmlns:p14="http://schemas.microsoft.com/office/powerpoint/2010/main" val="553771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4459" y="195383"/>
            <a:ext cx="10515600" cy="1285710"/>
          </a:xfrm>
        </p:spPr>
        <p:txBody>
          <a:bodyPr/>
          <a:lstStyle/>
          <a:p>
            <a:pPr marL="0" indent="0">
              <a:buNone/>
            </a:pPr>
            <a:r>
              <a:rPr lang="tr-TR" dirty="0"/>
              <a:t>Okul Öncesi Eğitim ve İlköğretim Kurumları Standartları </a:t>
            </a:r>
            <a:endParaRPr lang="tr-TR" dirty="0" smtClean="0"/>
          </a:p>
        </p:txBody>
      </p:sp>
      <p:pic>
        <p:nvPicPr>
          <p:cNvPr id="4" name="Resim 3"/>
          <p:cNvPicPr>
            <a:picLocks noChangeAspect="1"/>
          </p:cNvPicPr>
          <p:nvPr/>
        </p:nvPicPr>
        <p:blipFill>
          <a:blip r:embed="rId2"/>
          <a:stretch>
            <a:fillRect/>
          </a:stretch>
        </p:blipFill>
        <p:spPr>
          <a:xfrm>
            <a:off x="1959429" y="695733"/>
            <a:ext cx="8463312" cy="6015589"/>
          </a:xfrm>
          <a:prstGeom prst="rect">
            <a:avLst/>
          </a:prstGeom>
        </p:spPr>
      </p:pic>
    </p:spTree>
    <p:extLst>
      <p:ext uri="{BB962C8B-B14F-4D97-AF65-F5344CB8AC3E}">
        <p14:creationId xmlns:p14="http://schemas.microsoft.com/office/powerpoint/2010/main" val="883115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0"/>
            <a:ext cx="10515600" cy="1325563"/>
          </a:xfrm>
        </p:spPr>
        <p:txBody>
          <a:bodyPr>
            <a:normAutofit/>
          </a:bodyPr>
          <a:lstStyle/>
          <a:p>
            <a:r>
              <a:rPr lang="tr-TR" sz="3600" b="1" dirty="0"/>
              <a:t>STANDART ALANI 1: EĞİTİM YÖNETİMİ </a:t>
            </a:r>
            <a:endParaRPr lang="tr-TR" sz="3600" dirty="0"/>
          </a:p>
        </p:txBody>
      </p:sp>
      <p:sp>
        <p:nvSpPr>
          <p:cNvPr id="3" name="İçerik Yer Tutucusu 2"/>
          <p:cNvSpPr>
            <a:spLocks noGrp="1"/>
          </p:cNvSpPr>
          <p:nvPr>
            <p:ph idx="1"/>
          </p:nvPr>
        </p:nvSpPr>
        <p:spPr>
          <a:xfrm>
            <a:off x="232559" y="1160606"/>
            <a:ext cx="11642766" cy="4351338"/>
          </a:xfrm>
        </p:spPr>
        <p:txBody>
          <a:bodyPr/>
          <a:lstStyle/>
          <a:p>
            <a:r>
              <a:rPr lang="tr-TR" b="1" dirty="0"/>
              <a:t>Standart 1.1 </a:t>
            </a:r>
            <a:endParaRPr lang="tr-TR" dirty="0"/>
          </a:p>
          <a:p>
            <a:pPr marL="0" indent="0">
              <a:buNone/>
            </a:pPr>
            <a:r>
              <a:rPr lang="tr-TR" dirty="0"/>
              <a:t>Okul; bilgi ve iletişim teknolojilerinden yararlanarak ve özel bilgilerin gizliliğini gözeterek, personelin mesleki gelişimlerini destekleyecek, paydaşların katılımını sağlayacak ve çocukların başarısını geliştirecek şekilde etkili yönetilir. 	</a:t>
            </a:r>
            <a:endParaRPr lang="tr-TR" dirty="0" smtClean="0"/>
          </a:p>
          <a:p>
            <a:r>
              <a:rPr lang="tr-TR" b="1" dirty="0"/>
              <a:t>Alt Standart 1.1.1. </a:t>
            </a:r>
            <a:r>
              <a:rPr lang="tr-TR" dirty="0" smtClean="0"/>
              <a:t>Okul </a:t>
            </a:r>
            <a:r>
              <a:rPr lang="tr-TR" dirty="0"/>
              <a:t>Gelişimi: </a:t>
            </a:r>
          </a:p>
          <a:p>
            <a:r>
              <a:rPr lang="tr-TR" b="1" dirty="0"/>
              <a:t>Okulda, stratejik planlamaya dayalı etkili bir okul gelişim planlaması yapılır, uygulanır ve sürekli geliştirilir. </a:t>
            </a:r>
            <a:r>
              <a:rPr lang="tr-TR" dirty="0"/>
              <a:t>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48676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Değerlendirme İçin Göstergeler </a:t>
            </a:r>
            <a:endParaRPr lang="tr-TR" dirty="0"/>
          </a:p>
        </p:txBody>
      </p:sp>
      <p:sp>
        <p:nvSpPr>
          <p:cNvPr id="3" name="İçerik Yer Tutucusu 2"/>
          <p:cNvSpPr>
            <a:spLocks noGrp="1"/>
          </p:cNvSpPr>
          <p:nvPr>
            <p:ph idx="1"/>
          </p:nvPr>
        </p:nvSpPr>
        <p:spPr/>
        <p:txBody>
          <a:bodyPr>
            <a:normAutofit/>
          </a:bodyPr>
          <a:lstStyle/>
          <a:p>
            <a:r>
              <a:rPr lang="tr-TR" dirty="0">
                <a:solidFill>
                  <a:srgbClr val="FF0000"/>
                </a:solidFill>
              </a:rPr>
              <a:t>Stratejik Plan</a:t>
            </a:r>
            <a:r>
              <a:rPr lang="tr-TR" dirty="0"/>
              <a:t>ın hazırlanma ve uygulanma sürecinde yerel yönetim, Sivil Toplum Kuruluşu (STK) ve meslek odası katılım ve desteği sağlanmıştır. </a:t>
            </a:r>
          </a:p>
          <a:p>
            <a:r>
              <a:rPr lang="tr-TR" dirty="0" smtClean="0"/>
              <a:t>Anaokulu/anasınıfında </a:t>
            </a:r>
            <a:r>
              <a:rPr lang="tr-TR" dirty="0"/>
              <a:t>stratejik </a:t>
            </a:r>
            <a:r>
              <a:rPr lang="tr-TR" dirty="0" smtClean="0"/>
              <a:t>planın </a:t>
            </a:r>
            <a:r>
              <a:rPr lang="tr-TR" dirty="0"/>
              <a:t>uygulanma sürecinde </a:t>
            </a:r>
            <a:r>
              <a:rPr lang="tr-TR" u="sng" dirty="0"/>
              <a:t>çocuk katılımı </a:t>
            </a:r>
            <a:r>
              <a:rPr lang="tr-TR" dirty="0"/>
              <a:t>vardır. </a:t>
            </a:r>
          </a:p>
          <a:p>
            <a:r>
              <a:rPr lang="tr-TR" dirty="0"/>
              <a:t>Stratejik Planın hazırlanma ve uygulanma sürecinde </a:t>
            </a:r>
            <a:r>
              <a:rPr lang="tr-TR" u="sng" dirty="0"/>
              <a:t>veli katılımı </a:t>
            </a:r>
            <a:r>
              <a:rPr lang="tr-TR" dirty="0"/>
              <a:t>vardır. </a:t>
            </a:r>
          </a:p>
          <a:p>
            <a:r>
              <a:rPr lang="tr-TR" dirty="0"/>
              <a:t>Bu yıl içinde okul gelişimine katkı sağlamak amacıyla okulun üretip yürütmekte olduğu projeler vardır. 	</a:t>
            </a:r>
          </a:p>
          <a:p>
            <a:pPr marL="0" indent="0">
              <a:buNone/>
            </a:pPr>
            <a:endParaRPr lang="tr-TR" dirty="0"/>
          </a:p>
        </p:txBody>
      </p:sp>
    </p:spTree>
    <p:extLst>
      <p:ext uri="{BB962C8B-B14F-4D97-AF65-F5344CB8AC3E}">
        <p14:creationId xmlns:p14="http://schemas.microsoft.com/office/powerpoint/2010/main" val="1359912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34439" y="365125"/>
            <a:ext cx="10515600" cy="1325563"/>
          </a:xfrm>
        </p:spPr>
        <p:txBody>
          <a:bodyPr>
            <a:normAutofit/>
          </a:bodyPr>
          <a:lstStyle/>
          <a:p>
            <a:r>
              <a:rPr lang="tr-TR" sz="2800" b="1" dirty="0"/>
              <a:t>2.1.2. Kurum Çalışanlarının İstihdamı: </a:t>
            </a:r>
            <a:r>
              <a:rPr lang="tr-TR" sz="2800" dirty="0"/>
              <a:t>Anaokulu/anasınıfında nitelikli ve sayıca yeterli destek eğitim personel istihdam edilmiştir. 	</a:t>
            </a:r>
            <a:br>
              <a:rPr lang="tr-TR" sz="2800" dirty="0"/>
            </a:br>
            <a:endParaRPr lang="tr-TR" sz="2800" dirty="0"/>
          </a:p>
        </p:txBody>
      </p:sp>
      <p:sp>
        <p:nvSpPr>
          <p:cNvPr id="3" name="İçerik Yer Tutucusu 2"/>
          <p:cNvSpPr>
            <a:spLocks noGrp="1"/>
          </p:cNvSpPr>
          <p:nvPr>
            <p:ph idx="1"/>
          </p:nvPr>
        </p:nvSpPr>
        <p:spPr>
          <a:xfrm>
            <a:off x="434439" y="1690688"/>
            <a:ext cx="10515600" cy="4351338"/>
          </a:xfrm>
        </p:spPr>
        <p:txBody>
          <a:bodyPr/>
          <a:lstStyle/>
          <a:p>
            <a:r>
              <a:rPr lang="tr-TR" dirty="0"/>
              <a:t>Anaokulu/anasınıfında çalışan </a:t>
            </a:r>
            <a:r>
              <a:rPr lang="tr-TR" u="sng" dirty="0"/>
              <a:t>destek eğitim personeli çocuk gelişimi alanında diploma veya sertifikaya </a:t>
            </a:r>
            <a:r>
              <a:rPr lang="tr-TR" dirty="0"/>
              <a:t>sahiptir </a:t>
            </a:r>
          </a:p>
          <a:p>
            <a:r>
              <a:rPr lang="tr-TR" dirty="0"/>
              <a:t>Tek grubu (şubesi) bulunan okul öncesi eğitim kurumlarında bir destek eğitim personeli vardır </a:t>
            </a:r>
          </a:p>
          <a:p>
            <a:r>
              <a:rPr lang="tr-TR" dirty="0"/>
              <a:t>Okul öncesi eğitim kurumlarında </a:t>
            </a:r>
            <a:r>
              <a:rPr lang="tr-TR" dirty="0">
                <a:solidFill>
                  <a:srgbClr val="FF0000"/>
                </a:solidFill>
              </a:rPr>
              <a:t>her iki şube için bir destek eğitim </a:t>
            </a:r>
            <a:r>
              <a:rPr lang="tr-TR" dirty="0"/>
              <a:t>personeli vardır 	</a:t>
            </a:r>
          </a:p>
          <a:p>
            <a:pPr marL="0" indent="0">
              <a:buNone/>
            </a:pPr>
            <a:endParaRPr lang="tr-TR" dirty="0"/>
          </a:p>
        </p:txBody>
      </p:sp>
    </p:spTree>
    <p:extLst>
      <p:ext uri="{BB962C8B-B14F-4D97-AF65-F5344CB8AC3E}">
        <p14:creationId xmlns:p14="http://schemas.microsoft.com/office/powerpoint/2010/main" val="2769789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2704</Words>
  <Application>Microsoft Office PowerPoint</Application>
  <PresentationFormat>Geniş ekran</PresentationFormat>
  <Paragraphs>259</Paragraphs>
  <Slides>36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Arial</vt:lpstr>
      <vt:lpstr>Calibri</vt:lpstr>
      <vt:lpstr>Calibri Light</vt:lpstr>
      <vt:lpstr>Comic Sans MS</vt:lpstr>
      <vt:lpstr>Office Teması</vt:lpstr>
      <vt:lpstr>   M.E.B  TEMEL EĞİTİM GENEL MÜDÜRLÜĞÜ  OKUL ÖNCESİ EĞİTİM VE İLKÖĞRETİM KURUMLARI STANDARTLARI </vt:lpstr>
      <vt:lpstr>Temel Eğitim Genel Müdürlüğü sorumluluğunda 43 500 okulda 11 milyon çocuk </vt:lpstr>
      <vt:lpstr>PowerPoint Sunusu</vt:lpstr>
      <vt:lpstr>Her eğitim öğretim yılı sonunda okul, İl/İlçe MEM, Bakanlık düzeyinde alınan rapor sonuçları ile:</vt:lpstr>
      <vt:lpstr>PowerPoint Sunusu</vt:lpstr>
      <vt:lpstr>PowerPoint Sunusu</vt:lpstr>
      <vt:lpstr>STANDART ALANI 1: EĞİTİM YÖNETİMİ </vt:lpstr>
      <vt:lpstr>Değerlendirme İçin Göstergeler </vt:lpstr>
      <vt:lpstr>2.1.2. Kurum Çalışanlarının İstihdamı: Anaokulu/anasınıfında nitelikli ve sayıca yeterli destek eğitim personel istihdam edilmiştir.   </vt:lpstr>
      <vt:lpstr>PowerPoint Sunusu</vt:lpstr>
      <vt:lpstr>Mevcut Durum Göstergeleri  </vt:lpstr>
      <vt:lpstr>Alt Standart 1.1.4.  Oryantasyon Etkinlikleri  Okula yeni gelen çocuklar, veliler ve okul çalışanları için oryantasyon etkinlikleri (tanıtım, bilgilendirme, uyum sağlama çalışmaları vb.) yapılır.   </vt:lpstr>
      <vt:lpstr>Alt Standart 1.1.5.  Çocuklara, Velilere ve Okul Personeline Yönelik Motivasyon Artırıcı Çalışmalar  Okul yönetimi çocukları, velileri ve okul personelini motive edici çalışmalar yapar.   </vt:lpstr>
      <vt:lpstr>Alt Standart 1.1.6.  Çocuğun Başarısı:  Okul, çocuğun başarısının geliştirilmesi sürecini planlar, uygular ve değerlendirir   </vt:lpstr>
      <vt:lpstr>Alt Standart 1.1.7.  Çocukların Okul Yönetimine Katılımı:  Çocukların okul yönetim sürecine etkin katılımı ile görüş ve eleştirilerini açıklamaları için olanaklar vardır ve bunlar çocuklar tarafından aktif olarak kullanılmaktadır.   </vt:lpstr>
      <vt:lpstr>Standart 1.1.8  Velilerin Okul Yönetimine Katılımı:  Velilerin okul yönetim sürecine etkin katılımı sağlanır.   </vt:lpstr>
      <vt:lpstr>Alt Standart 1.1.9.  Velilerin Eğitim Sürecine Etkin Katılımı:  Velilerin eğitim sürecine etkin katılımı sağlanır.   </vt:lpstr>
      <vt:lpstr>Standart 1.1.10  Öğretmenlerin Okul Yönetimine Katılımı:  Öğretmenlerin okul yönetim sürecine etkin katılımı sağlanır.   </vt:lpstr>
      <vt:lpstr>Standart 1.1.11  Özel Bilgilerin Gizliliği:  Okulda çocukların, velilerin ve personelin hizmete ve/veya kişiye özel bilgilerin gizliliği korunur   </vt:lpstr>
      <vt:lpstr>STANDART 1.2.  Okulun kayıt kabul alanındaki tüm çocukların eğitime koşulsuz erişimleri ve düzenli devamları sağlanır.   </vt:lpstr>
      <vt:lpstr>Alt Standart 1.2.2  Çocukların Okula Devamlarının Sağlanması:  Okul, devamsızlığın ve devamsızlık nedenlerinin tespitini zamanında yapıp, değerlendirmeler sonucunda bireyselleştirilmiş müdahaleler uygulayarak kız ve erkek çocukların okula düzenli devamlarını sağlar.   </vt:lpstr>
      <vt:lpstr>STANDART ALANI 2:   ÖĞRENME-ÖĞRETİM SÜREÇLERİ  </vt:lpstr>
      <vt:lpstr>Alt Standart 2.1.2:  Sınıf İçi Öğrenme Etkinlikleri:  Sınıf içi öğrenme etkinlikleri çocukların özelliklerine ve öğrenme ihtiyaçlarına göre eğitim/öğretim programlarının kazanımlarını destekleyecek biçimde planlanır.     </vt:lpstr>
      <vt:lpstr>Alt Standart 2.1.3  Eğitim/Öğretim Materyalleri:  Öğrenme/Eğitim materyalleri çocuğun öğrenme sürecine katılımını ve öğrenmelerini/ becerilerini destekleyecek şekilde kullanılır. </vt:lpstr>
      <vt:lpstr>Alt Standart 2.1.4    Ölçme - Değerlendirme:  Ölçme değerlendirme uygulamaları, eğitim/öğretim programının amaç /kazanım ve göstergeleri ile çocukların bireysel özellikleri dikkate alınarak planlanır ve sonuçları çocukların gelişimlerini destekleyecek şekilde kullanılır.     </vt:lpstr>
      <vt:lpstr>Alt Standart 2.1.5  Özel Eğitim Uygulamaları  Kaynaştırma yoluyla eğitim uygulamaları kapsamında öğrenimlerini sürdüren özel eğitim ihtiyacı olan çocukların eğitim/öğretim süreçlerine uyum ve katılımları desteklenir.     </vt:lpstr>
      <vt:lpstr>STANDART 2.2  SOSYAL, SANATSAL VE KÜLTÜREL ETKİNLİKLER  Okul İçi Uygulamalar İle Tüm Çocukların Gelişimleri Ve Üst Eğitime, Mesleğe, Hayata Yönelmeleri Desteklenir.     </vt:lpstr>
      <vt:lpstr>Alt Standart 2.2.2  Fiziksel Aktiviteler/Sportif Faaliyetler:  Okul, fiziksel aktivite/sportif faaliyet olanaklarını artırır ve çocukların bu aktivitelere katılımlarını destekler.  </vt:lpstr>
      <vt:lpstr>Alt Standart 2.2.3  Rehberlik Faaliyetleri  Okul çocuklara ve velilere, bireysel, eğitsel ve mesleki rehberlik hizmetleri sunarak, kişisel ve mesleki gelişim süreçlerinde çocuklara danışmanlık eder ve sağlıklı gelişimlerine katkıda bulunur.     </vt:lpstr>
      <vt:lpstr>Alt Standart 2.2.4  Eğitim-Öğretim Mekânları ve Olanakları:  Okulda, çocukların eğitim/öğretim ve gelişim ihtiyaçlarını karşılamaya uygun biçimde eğitim/öğretim mekânları ve olanakları çeşitlendirilmiştir.  </vt:lpstr>
      <vt:lpstr>PowerPoint Sunusu</vt:lpstr>
      <vt:lpstr>Alt Standart 2.2.5.    Eğitim-Öğretim Mekânlarındaki Donatım Malzemeleri:  Okuldaki donatım malzemeleri Temel Eğitim Genel Müdürlüğünün İlköğretim Kurumları Donatım Malzemeleri Standartlarına Uygundur.  </vt:lpstr>
      <vt:lpstr>STANDART ALANI 3:   DESTEK HİZMETLER  (GÜVENLİK, SAĞLIK, BESLENME VE TEMİZLİK)   </vt:lpstr>
      <vt:lpstr>PowerPoint Sunusu</vt:lpstr>
      <vt:lpstr>Alt Standart 3.1.2  Okul Yakın Çevresinin Güvenliği  Okulun yakın çevresi güvenlidir.   </vt:lpstr>
      <vt:lpstr>Alt Standart 3.1.3  Acil ve Riskli Durumlarda Güvenlik  Okulun acil ve riskli durumlar için planlama ve düzenlemeleri vardır.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M.E.B  TEMEL EĞİTİM GENEL MÜDÜRLÜĞÜ  OKUL ÖNCESİ EĞİTİM VE İLKÖĞRETİM KURUMLARI STANDARTLARI </dc:title>
  <dc:creator>Bd2_bb3</dc:creator>
  <cp:lastModifiedBy>Bd2_bb3</cp:lastModifiedBy>
  <cp:revision>37</cp:revision>
  <dcterms:created xsi:type="dcterms:W3CDTF">2017-10-06T07:12:23Z</dcterms:created>
  <dcterms:modified xsi:type="dcterms:W3CDTF">2017-10-06T12:00:12Z</dcterms:modified>
</cp:coreProperties>
</file>