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0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0C5D3758-E1E1-445D-AB48-B396D900F8AB}"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3187003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C5D3758-E1E1-445D-AB48-B396D900F8AB}"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383193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C5D3758-E1E1-445D-AB48-B396D900F8AB}"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7907201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a:t>Asıl başlık stili için tıklatın</a:t>
            </a:r>
          </a:p>
        </p:txBody>
      </p:sp>
      <p:sp>
        <p:nvSpPr>
          <p:cNvPr id="3" name="2 Metin Yer Tutucusu"/>
          <p:cNvSpPr>
            <a:spLocks noGrp="1"/>
          </p:cNvSpPr>
          <p:nvPr>
            <p:ph type="body" sz="half" idx="1"/>
          </p:nvPr>
        </p:nvSpPr>
        <p:spPr>
          <a:xfrm>
            <a:off x="609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D07A7E4D-F144-4570-925C-20177D64BA99}" type="slidenum">
              <a:rPr lang="tr-TR" altLang="tr-TR"/>
              <a:pPr/>
              <a:t>‹#›</a:t>
            </a:fld>
            <a:endParaRPr lang="tr-TR" altLang="tr-TR"/>
          </a:p>
        </p:txBody>
      </p:sp>
    </p:spTree>
    <p:extLst>
      <p:ext uri="{BB962C8B-B14F-4D97-AF65-F5344CB8AC3E}">
        <p14:creationId xmlns:p14="http://schemas.microsoft.com/office/powerpoint/2010/main" val="4087308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C5D3758-E1E1-445D-AB48-B396D900F8AB}"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2135258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C5D3758-E1E1-445D-AB48-B396D900F8AB}"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3687203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0C5D3758-E1E1-445D-AB48-B396D900F8AB}"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63399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0C5D3758-E1E1-445D-AB48-B396D900F8AB}"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403390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0C5D3758-E1E1-445D-AB48-B396D900F8AB}"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966978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5D3758-E1E1-445D-AB48-B396D900F8AB}"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1907788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5D3758-E1E1-445D-AB48-B396D900F8AB}"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818860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5D3758-E1E1-445D-AB48-B396D900F8AB}"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5CFCEA5-30EF-43B1-9E8F-D7926BB85CA4}" type="slidenum">
              <a:rPr lang="en-GB" smtClean="0"/>
              <a:t>‹#›</a:t>
            </a:fld>
            <a:endParaRPr lang="en-GB"/>
          </a:p>
        </p:txBody>
      </p:sp>
    </p:spTree>
    <p:extLst>
      <p:ext uri="{BB962C8B-B14F-4D97-AF65-F5344CB8AC3E}">
        <p14:creationId xmlns:p14="http://schemas.microsoft.com/office/powerpoint/2010/main" val="393642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5D3758-E1E1-445D-AB48-B396D900F8AB}"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FCEA5-30EF-43B1-9E8F-D7926BB85CA4}" type="slidenum">
              <a:rPr lang="en-GB" smtClean="0"/>
              <a:t>‹#›</a:t>
            </a:fld>
            <a:endParaRPr lang="en-GB"/>
          </a:p>
        </p:txBody>
      </p:sp>
    </p:spTree>
    <p:extLst>
      <p:ext uri="{BB962C8B-B14F-4D97-AF65-F5344CB8AC3E}">
        <p14:creationId xmlns:p14="http://schemas.microsoft.com/office/powerpoint/2010/main" val="550619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14. HAFTA</a:t>
            </a:r>
            <a:endParaRPr lang="tr-TR" dirty="0"/>
          </a:p>
        </p:txBody>
      </p:sp>
    </p:spTree>
    <p:extLst>
      <p:ext uri="{BB962C8B-B14F-4D97-AF65-F5344CB8AC3E}">
        <p14:creationId xmlns:p14="http://schemas.microsoft.com/office/powerpoint/2010/main" val="1203400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7175501" y="260351"/>
            <a:ext cx="3457575" cy="6048375"/>
          </a:xfrm>
          <a:solidFill>
            <a:srgbClr val="CCFFFF"/>
          </a:solidFill>
          <a:ln w="12700">
            <a:solidFill>
              <a:srgbClr val="FF0000"/>
            </a:solidFill>
            <a:miter lim="800000"/>
            <a:headEnd/>
            <a:tailEnd/>
          </a:ln>
        </p:spPr>
        <p:txBody>
          <a:bodyPr>
            <a:normAutofit fontScale="90000"/>
          </a:bodyPr>
          <a:lstStyle/>
          <a:p>
            <a:pPr algn="l" eaLnBrk="1" hangingPunct="1">
              <a:lnSpc>
                <a:spcPct val="220000"/>
              </a:lnSpc>
            </a:pPr>
            <a:r>
              <a:rPr lang="tr-TR" altLang="tr-TR" sz="3600" b="1">
                <a:solidFill>
                  <a:srgbClr val="000099"/>
                </a:solidFill>
              </a:rPr>
              <a:t>1.</a:t>
            </a:r>
            <a:r>
              <a:rPr lang="tr-TR" altLang="tr-TR" sz="3200" b="1"/>
              <a:t> e2-e4 e7-e5</a:t>
            </a:r>
            <a:br>
              <a:rPr lang="tr-TR" altLang="tr-TR" sz="3200" b="1"/>
            </a:br>
            <a:r>
              <a:rPr lang="tr-TR" altLang="tr-TR" sz="3600" b="1">
                <a:solidFill>
                  <a:srgbClr val="000099"/>
                </a:solidFill>
              </a:rPr>
              <a:t>2.</a:t>
            </a:r>
            <a:r>
              <a:rPr lang="tr-TR" altLang="tr-TR" sz="3200" b="1"/>
              <a:t> Ag1-f3 Ab8-c6</a:t>
            </a:r>
            <a:br>
              <a:rPr lang="tr-TR" altLang="tr-TR" sz="3200" b="1"/>
            </a:br>
            <a:r>
              <a:rPr lang="tr-TR" altLang="tr-TR" sz="3600" b="1">
                <a:solidFill>
                  <a:srgbClr val="000099"/>
                </a:solidFill>
              </a:rPr>
              <a:t>3.</a:t>
            </a:r>
            <a:r>
              <a:rPr lang="tr-TR" altLang="tr-TR" sz="3200" b="1"/>
              <a:t> Ff1-b5 a7-a6</a:t>
            </a:r>
            <a:br>
              <a:rPr lang="tr-TR" altLang="tr-TR" sz="3200" b="1"/>
            </a:br>
            <a:r>
              <a:rPr lang="tr-TR" altLang="tr-TR" sz="3600" b="1">
                <a:solidFill>
                  <a:srgbClr val="000099"/>
                </a:solidFill>
              </a:rPr>
              <a:t>4.</a:t>
            </a:r>
            <a:r>
              <a:rPr lang="tr-TR" altLang="tr-TR" sz="3200" b="1"/>
              <a:t> Fb4-a4 Ag8-f6</a:t>
            </a:r>
            <a:br>
              <a:rPr lang="tr-TR" altLang="tr-TR" sz="3200" b="1"/>
            </a:br>
            <a:r>
              <a:rPr lang="tr-TR" altLang="tr-TR" sz="3600" b="1">
                <a:solidFill>
                  <a:srgbClr val="000099"/>
                </a:solidFill>
              </a:rPr>
              <a:t>5.</a:t>
            </a:r>
            <a:r>
              <a:rPr lang="tr-TR" altLang="tr-TR" sz="3200" b="1"/>
              <a:t> 0-0 Af6xe4</a:t>
            </a:r>
            <a:r>
              <a:rPr lang="tr-TR" altLang="tr-TR" sz="3200"/>
              <a:t> </a:t>
            </a:r>
          </a:p>
        </p:txBody>
      </p:sp>
      <p:pic>
        <p:nvPicPr>
          <p:cNvPr id="226307" name="Picture 5" descr="isp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836614"/>
            <a:ext cx="5472113" cy="5400675"/>
          </a:xfrm>
          <a:noFill/>
          <a:ln w="19050">
            <a:solidFill>
              <a:srgbClr val="FF0000"/>
            </a:solidFill>
            <a:miter lim="800000"/>
            <a:headEnd/>
            <a:tailEnd/>
          </a:ln>
        </p:spPr>
      </p:pic>
      <p:sp>
        <p:nvSpPr>
          <p:cNvPr id="226308" name="WordArt 7"/>
          <p:cNvSpPr>
            <a:spLocks noChangeArrowheads="1" noChangeShapeType="1" noTextEdit="1"/>
          </p:cNvSpPr>
          <p:nvPr/>
        </p:nvSpPr>
        <p:spPr bwMode="auto">
          <a:xfrm>
            <a:off x="1774826" y="188913"/>
            <a:ext cx="3895725" cy="647700"/>
          </a:xfrm>
          <a:prstGeom prst="rect">
            <a:avLst/>
          </a:prstGeom>
        </p:spPr>
        <p:txBody>
          <a:bodyPr wrap="none" fromWordArt="1">
            <a:prstTxWarp prst="textPlain">
              <a:avLst>
                <a:gd name="adj" fmla="val 50000"/>
              </a:avLst>
            </a:prstTxWarp>
          </a:bodyPr>
          <a:lstStyle/>
          <a:p>
            <a:pPr algn="ctr"/>
            <a:r>
              <a:rPr lang="en-GB" sz="3600" kern="10">
                <a:ln w="9525">
                  <a:solidFill>
                    <a:srgbClr val="FFFF00"/>
                  </a:solidFill>
                  <a:round/>
                  <a:headEnd/>
                  <a:tailEnd/>
                </a:ln>
                <a:solidFill>
                  <a:srgbClr val="FF0000"/>
                </a:solidFill>
                <a:latin typeface="Arial Black" panose="020B0A04020102020204" pitchFamily="34" charset="0"/>
              </a:rPr>
              <a:t>AÇIK VARYANT</a:t>
            </a:r>
          </a:p>
        </p:txBody>
      </p:sp>
    </p:spTree>
    <p:extLst>
      <p:ext uri="{BB962C8B-B14F-4D97-AF65-F5344CB8AC3E}">
        <p14:creationId xmlns:p14="http://schemas.microsoft.com/office/powerpoint/2010/main" val="63701502"/>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6"/>
          <p:cNvSpPr>
            <a:spLocks noGrp="1" noChangeArrowheads="1"/>
          </p:cNvSpPr>
          <p:nvPr>
            <p:ph type="title"/>
          </p:nvPr>
        </p:nvSpPr>
        <p:spPr>
          <a:xfrm>
            <a:off x="1703389" y="115889"/>
            <a:ext cx="2663825" cy="6192837"/>
          </a:xfrm>
          <a:solidFill>
            <a:srgbClr val="CCFFFF"/>
          </a:solidFill>
          <a:ln w="28575">
            <a:solidFill>
              <a:srgbClr val="FF0000"/>
            </a:solidFill>
            <a:miter lim="800000"/>
            <a:headEnd/>
            <a:tailEnd/>
          </a:ln>
        </p:spPr>
        <p:txBody>
          <a:bodyPr/>
          <a:lstStyle/>
          <a:p>
            <a:pPr algn="l" eaLnBrk="1" hangingPunct="1">
              <a:lnSpc>
                <a:spcPct val="110000"/>
              </a:lnSpc>
            </a:pPr>
            <a:r>
              <a:rPr lang="tr-TR" altLang="tr-TR" sz="2800" b="1">
                <a:solidFill>
                  <a:srgbClr val="000099"/>
                </a:solidFill>
              </a:rPr>
              <a:t>6</a:t>
            </a:r>
            <a:r>
              <a:rPr lang="tr-TR" altLang="tr-TR" sz="2000"/>
              <a:t>.Kf1-e1 en basit hamledir ama oyun genelde 6.d2-d4 b7-b5 (e5xd4 çok tehlikelidir) 7.Fa4-b3 d7-d5 8.d4xe5 Fc8-e6 devam eder. bu konumda Siyah'ın aktif taş oyunu vardır ama Vezir kanadı Piyonları zayıflık olabilir ve Şah kanadı biraz savunmasız gibidir. Buna rağmen yine de Siyah taktik oyundan hoşlanıyorsa iyi bir tercihtir. </a:t>
            </a:r>
          </a:p>
        </p:txBody>
      </p:sp>
      <p:pic>
        <p:nvPicPr>
          <p:cNvPr id="227331" name="Picture 5" descr="isp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440239" y="101601"/>
            <a:ext cx="6207125" cy="6207125"/>
          </a:xfrm>
          <a:noFill/>
          <a:ln w="19050">
            <a:solidFill>
              <a:srgbClr val="FF0000"/>
            </a:solidFill>
            <a:miter lim="800000"/>
            <a:headEnd/>
            <a:tailEnd/>
          </a:ln>
        </p:spPr>
      </p:pic>
    </p:spTree>
    <p:extLst>
      <p:ext uri="{BB962C8B-B14F-4D97-AF65-F5344CB8AC3E}">
        <p14:creationId xmlns:p14="http://schemas.microsoft.com/office/powerpoint/2010/main" val="1799465382"/>
      </p:ext>
    </p:extLst>
  </p:cSld>
  <p:clrMapOvr>
    <a:masterClrMapping/>
  </p:clrMapOvr>
  <p:transition spd="slow">
    <p:fad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a:xfrm>
            <a:off x="7608888" y="981075"/>
            <a:ext cx="2951162" cy="5327650"/>
          </a:xfrm>
          <a:solidFill>
            <a:srgbClr val="CCFFFF"/>
          </a:solidFill>
          <a:ln w="38100" cmpd="dbl">
            <a:solidFill>
              <a:srgbClr val="FF0000"/>
            </a:solidFill>
            <a:miter lim="800000"/>
            <a:headEnd/>
            <a:tailEnd/>
          </a:ln>
        </p:spPr>
        <p:txBody>
          <a:bodyPr>
            <a:normAutofit fontScale="90000"/>
          </a:bodyPr>
          <a:lstStyle/>
          <a:p>
            <a:pPr algn="l" eaLnBrk="1" hangingPunct="1">
              <a:lnSpc>
                <a:spcPct val="180000"/>
              </a:lnSpc>
            </a:pPr>
            <a:r>
              <a:rPr lang="tr-TR" altLang="tr-TR" sz="2400" b="1"/>
              <a:t>1. e2-e4 e7-e5</a:t>
            </a:r>
            <a:br>
              <a:rPr lang="tr-TR" altLang="tr-TR" sz="2400" b="1"/>
            </a:br>
            <a:r>
              <a:rPr lang="tr-TR" altLang="tr-TR" sz="2400" b="1"/>
              <a:t>2. Ag1-f3 Ab8-c6</a:t>
            </a:r>
            <a:br>
              <a:rPr lang="tr-TR" altLang="tr-TR" sz="2400" b="1"/>
            </a:br>
            <a:r>
              <a:rPr lang="tr-TR" altLang="tr-TR" sz="2400" b="1"/>
              <a:t>3. Ff1-b5 a7-a6</a:t>
            </a:r>
            <a:br>
              <a:rPr lang="tr-TR" altLang="tr-TR" sz="2400" b="1"/>
            </a:br>
            <a:r>
              <a:rPr lang="tr-TR" altLang="tr-TR" sz="2400" b="1"/>
              <a:t>4. Fb5-a4 Ag8-f6</a:t>
            </a:r>
            <a:br>
              <a:rPr lang="tr-TR" altLang="tr-TR" sz="2400" b="1"/>
            </a:br>
            <a:r>
              <a:rPr lang="tr-TR" altLang="tr-TR" sz="2400" b="1"/>
              <a:t>5. 0-0 Ff8-e7</a:t>
            </a:r>
            <a:br>
              <a:rPr lang="tr-TR" altLang="tr-TR" sz="2400" b="1"/>
            </a:br>
            <a:r>
              <a:rPr lang="tr-TR" altLang="tr-TR" sz="2400" b="1"/>
              <a:t>6. Kf1-e1 b7-b5</a:t>
            </a:r>
            <a:br>
              <a:rPr lang="tr-TR" altLang="tr-TR" sz="2400" b="1"/>
            </a:br>
            <a:r>
              <a:rPr lang="tr-TR" altLang="tr-TR" sz="2400" b="1"/>
              <a:t>7. Fa4-b3 0-0</a:t>
            </a:r>
            <a:br>
              <a:rPr lang="tr-TR" altLang="tr-TR" sz="2400" b="1"/>
            </a:br>
            <a:r>
              <a:rPr lang="tr-TR" altLang="tr-TR" sz="2400" b="1"/>
              <a:t>8. c2-c3 </a:t>
            </a:r>
          </a:p>
        </p:txBody>
      </p:sp>
      <p:pic>
        <p:nvPicPr>
          <p:cNvPr id="228355" name="Picture 5" descr="isp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44451"/>
            <a:ext cx="5832475" cy="6264275"/>
          </a:xfrm>
          <a:noFill/>
          <a:ln w="19050">
            <a:solidFill>
              <a:srgbClr val="FF0000"/>
            </a:solidFill>
            <a:miter lim="800000"/>
            <a:headEnd/>
            <a:tailEnd/>
          </a:ln>
        </p:spPr>
      </p:pic>
      <p:sp>
        <p:nvSpPr>
          <p:cNvPr id="228356" name="WordArt 7"/>
          <p:cNvSpPr>
            <a:spLocks noChangeArrowheads="1" noChangeShapeType="1" noTextEdit="1"/>
          </p:cNvSpPr>
          <p:nvPr/>
        </p:nvSpPr>
        <p:spPr bwMode="auto">
          <a:xfrm>
            <a:off x="7610475" y="188913"/>
            <a:ext cx="3022600" cy="647700"/>
          </a:xfrm>
          <a:prstGeom prst="rect">
            <a:avLst/>
          </a:prstGeom>
        </p:spPr>
        <p:txBody>
          <a:bodyPr wrap="none" fromWordArt="1">
            <a:prstTxWarp prst="textPlain">
              <a:avLst>
                <a:gd name="adj" fmla="val 50000"/>
              </a:avLst>
            </a:prstTxWarp>
          </a:bodyPr>
          <a:lstStyle/>
          <a:p>
            <a:pPr algn="ctr"/>
            <a:r>
              <a:rPr lang="en-GB" sz="3600" kern="10">
                <a:ln w="9525">
                  <a:solidFill>
                    <a:srgbClr val="00FF00"/>
                  </a:solidFill>
                  <a:round/>
                  <a:headEnd/>
                  <a:tailEnd/>
                </a:ln>
                <a:solidFill>
                  <a:srgbClr val="FF6600"/>
                </a:solidFill>
                <a:latin typeface="Arial Black" panose="020B0A04020102020204" pitchFamily="34" charset="0"/>
              </a:rPr>
              <a:t>KAPALI VARYANT</a:t>
            </a:r>
          </a:p>
        </p:txBody>
      </p:sp>
    </p:spTree>
    <p:extLst>
      <p:ext uri="{BB962C8B-B14F-4D97-AF65-F5344CB8AC3E}">
        <p14:creationId xmlns:p14="http://schemas.microsoft.com/office/powerpoint/2010/main" val="3291599864"/>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7104063" y="188914"/>
            <a:ext cx="3384550" cy="6048375"/>
          </a:xfrm>
          <a:solidFill>
            <a:srgbClr val="CCFFFF"/>
          </a:solidFill>
          <a:ln w="38100" cmpd="dbl">
            <a:solidFill>
              <a:srgbClr val="FF0000"/>
            </a:solidFill>
            <a:miter lim="800000"/>
            <a:headEnd/>
            <a:tailEnd/>
          </a:ln>
        </p:spPr>
        <p:txBody>
          <a:bodyPr/>
          <a:lstStyle/>
          <a:p>
            <a:pPr algn="l" eaLnBrk="1" hangingPunct="1">
              <a:lnSpc>
                <a:spcPct val="350000"/>
              </a:lnSpc>
            </a:pPr>
            <a:r>
              <a:rPr lang="tr-TR" altLang="tr-TR" sz="2800" b="1"/>
              <a:t>1. e2-e4 e7-e5</a:t>
            </a:r>
            <a:br>
              <a:rPr lang="tr-TR" altLang="tr-TR" sz="2800" b="1"/>
            </a:br>
            <a:r>
              <a:rPr lang="tr-TR" altLang="tr-TR" sz="2800" b="1"/>
              <a:t>2. Ag1-f3 Ab8-c6</a:t>
            </a:r>
            <a:br>
              <a:rPr lang="tr-TR" altLang="tr-TR" sz="2800" b="1"/>
            </a:br>
            <a:r>
              <a:rPr lang="tr-TR" altLang="tr-TR" sz="2800" b="1"/>
              <a:t>3. Ff1-b5 d7-d6 </a:t>
            </a:r>
          </a:p>
        </p:txBody>
      </p:sp>
      <p:sp>
        <p:nvSpPr>
          <p:cNvPr id="218115" name="WordArt 4"/>
          <p:cNvSpPr>
            <a:spLocks noChangeArrowheads="1" noChangeShapeType="1" noTextEdit="1"/>
          </p:cNvSpPr>
          <p:nvPr/>
        </p:nvSpPr>
        <p:spPr bwMode="auto">
          <a:xfrm>
            <a:off x="1703389" y="115888"/>
            <a:ext cx="5184775" cy="647700"/>
          </a:xfrm>
          <a:prstGeom prst="rect">
            <a:avLst/>
          </a:prstGeom>
        </p:spPr>
        <p:txBody>
          <a:bodyPr wrap="none" fromWordArt="1">
            <a:prstTxWarp prst="textPlain">
              <a:avLst>
                <a:gd name="adj" fmla="val 50000"/>
              </a:avLst>
            </a:prstTxWarp>
          </a:bodyPr>
          <a:lstStyle/>
          <a:p>
            <a:pPr algn="ctr"/>
            <a:r>
              <a:rPr lang="en-GB" sz="3600" kern="10">
                <a:ln w="9525">
                  <a:solidFill>
                    <a:srgbClr val="FFFF00"/>
                  </a:solidFill>
                  <a:round/>
                  <a:headEnd/>
                  <a:tailEnd/>
                </a:ln>
                <a:solidFill>
                  <a:srgbClr val="FF6600"/>
                </a:solidFill>
                <a:latin typeface="Arial Black" panose="020B0A04020102020204" pitchFamily="34" charset="0"/>
              </a:rPr>
              <a:t>STEİNİTZ SAVUNMASI</a:t>
            </a:r>
          </a:p>
        </p:txBody>
      </p:sp>
      <p:pic>
        <p:nvPicPr>
          <p:cNvPr id="218116" name="Picture 7" descr="isp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908050"/>
            <a:ext cx="5327650" cy="5327650"/>
          </a:xfrm>
          <a:noFill/>
          <a:ln w="28575">
            <a:solidFill>
              <a:srgbClr val="FF0000"/>
            </a:solidFill>
            <a:miter lim="800000"/>
            <a:headEnd/>
            <a:tailEnd/>
          </a:ln>
        </p:spPr>
      </p:pic>
    </p:spTree>
    <p:extLst>
      <p:ext uri="{BB962C8B-B14F-4D97-AF65-F5344CB8AC3E}">
        <p14:creationId xmlns:p14="http://schemas.microsoft.com/office/powerpoint/2010/main" val="3455729804"/>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6"/>
          <p:cNvSpPr>
            <a:spLocks noGrp="1" noChangeArrowheads="1"/>
          </p:cNvSpPr>
          <p:nvPr>
            <p:ph type="title"/>
          </p:nvPr>
        </p:nvSpPr>
        <p:spPr>
          <a:xfrm>
            <a:off x="1631950" y="58738"/>
            <a:ext cx="3035300" cy="6178550"/>
          </a:xfrm>
          <a:solidFill>
            <a:srgbClr val="CCFFFF"/>
          </a:solidFill>
          <a:ln w="38100" cmpd="dbl">
            <a:solidFill>
              <a:srgbClr val="FF0000"/>
            </a:solidFill>
            <a:miter lim="800000"/>
            <a:headEnd/>
            <a:tailEnd/>
          </a:ln>
        </p:spPr>
        <p:txBody>
          <a:bodyPr/>
          <a:lstStyle/>
          <a:p>
            <a:pPr algn="l" eaLnBrk="1" hangingPunct="1">
              <a:lnSpc>
                <a:spcPct val="150000"/>
              </a:lnSpc>
            </a:pPr>
            <a:r>
              <a:rPr lang="tr-TR" altLang="tr-TR" sz="1800"/>
              <a:t>Siyah'ın en iyi hamlesi değil, genelde e Piyonuna saldırıldığını zannedenler tarafından oynanır. Beyaz 4.d2-d4 oynamalıdır, o zaman Siyah sıkışık ama sağlam bir konuma ulaşmış olur. Beyaz şimdi d4-d5 tehdit etmektedir dolayısıyla Siyah Fc8-d7 oynamak zorundadır. bundan sonra Beyaz için en iyisi Piyonu sürmemek ve Ab1-c3 ile gelişmektir. </a:t>
            </a:r>
          </a:p>
        </p:txBody>
      </p:sp>
      <p:pic>
        <p:nvPicPr>
          <p:cNvPr id="219139" name="Picture 5" descr="isp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00601" y="44450"/>
            <a:ext cx="5846763" cy="6192838"/>
          </a:xfrm>
          <a:noFill/>
          <a:ln w="19050">
            <a:solidFill>
              <a:srgbClr val="FF0000"/>
            </a:solidFill>
            <a:miter lim="800000"/>
            <a:headEnd/>
            <a:tailEnd/>
          </a:ln>
        </p:spPr>
      </p:pic>
    </p:spTree>
    <p:extLst>
      <p:ext uri="{BB962C8B-B14F-4D97-AF65-F5344CB8AC3E}">
        <p14:creationId xmlns:p14="http://schemas.microsoft.com/office/powerpoint/2010/main" val="1552110360"/>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7248526" y="188914"/>
            <a:ext cx="3311525" cy="6192837"/>
          </a:xfrm>
          <a:solidFill>
            <a:srgbClr val="CCFFFF"/>
          </a:solidFill>
          <a:ln w="19050">
            <a:solidFill>
              <a:srgbClr val="FF0000"/>
            </a:solidFill>
            <a:miter lim="800000"/>
            <a:headEnd/>
            <a:tailEnd/>
          </a:ln>
        </p:spPr>
        <p:txBody>
          <a:bodyPr/>
          <a:lstStyle/>
          <a:p>
            <a:pPr algn="l" eaLnBrk="1" hangingPunct="1">
              <a:lnSpc>
                <a:spcPct val="350000"/>
              </a:lnSpc>
            </a:pPr>
            <a:r>
              <a:rPr lang="tr-TR" altLang="tr-TR" sz="2800" b="1"/>
              <a:t>1. e2-e4 e7-e5</a:t>
            </a:r>
            <a:br>
              <a:rPr lang="tr-TR" altLang="tr-TR" sz="2800" b="1"/>
            </a:br>
            <a:r>
              <a:rPr lang="tr-TR" altLang="tr-TR" sz="2800" b="1"/>
              <a:t>2. Ag1-f3 Ab8-c6</a:t>
            </a:r>
            <a:br>
              <a:rPr lang="tr-TR" altLang="tr-TR" sz="2800" b="1"/>
            </a:br>
            <a:r>
              <a:rPr lang="tr-TR" altLang="tr-TR" sz="2800" b="1"/>
              <a:t>3. Ff1-b5 Ff8-c5 </a:t>
            </a:r>
          </a:p>
        </p:txBody>
      </p:sp>
      <p:sp>
        <p:nvSpPr>
          <p:cNvPr id="220163" name="WordArt 4"/>
          <p:cNvSpPr>
            <a:spLocks noChangeArrowheads="1" noChangeShapeType="1" noTextEdit="1"/>
          </p:cNvSpPr>
          <p:nvPr/>
        </p:nvSpPr>
        <p:spPr bwMode="auto">
          <a:xfrm>
            <a:off x="1774826" y="1"/>
            <a:ext cx="4181475" cy="790575"/>
          </a:xfrm>
          <a:prstGeom prst="rect">
            <a:avLst/>
          </a:prstGeom>
        </p:spPr>
        <p:txBody>
          <a:bodyPr wrap="none" fromWordArt="1">
            <a:prstTxWarp prst="textPlain">
              <a:avLst>
                <a:gd name="adj" fmla="val 50000"/>
              </a:avLst>
            </a:prstTxWarp>
          </a:bodyPr>
          <a:lstStyle/>
          <a:p>
            <a:pPr algn="ctr"/>
            <a:r>
              <a:rPr lang="en-GB" sz="3200" kern="10">
                <a:ln w="9525">
                  <a:solidFill>
                    <a:srgbClr val="800000"/>
                  </a:solidFill>
                  <a:round/>
                  <a:headEnd/>
                  <a:tailEnd/>
                </a:ln>
                <a:solidFill>
                  <a:srgbClr val="FF9900"/>
                </a:solidFill>
                <a:latin typeface="Arial Black" panose="020B0A04020102020204" pitchFamily="34" charset="0"/>
              </a:rPr>
              <a:t>KLASİK SAVUNMA</a:t>
            </a:r>
          </a:p>
        </p:txBody>
      </p:sp>
      <p:pic>
        <p:nvPicPr>
          <p:cNvPr id="220164" name="Picture 6" descr="isp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03389" y="981076"/>
            <a:ext cx="5400675" cy="5400675"/>
          </a:xfrm>
          <a:noFill/>
          <a:ln w="19050">
            <a:solidFill>
              <a:srgbClr val="FF0000"/>
            </a:solidFill>
            <a:miter lim="800000"/>
            <a:headEnd/>
            <a:tailEnd/>
          </a:ln>
        </p:spPr>
      </p:pic>
    </p:spTree>
    <p:extLst>
      <p:ext uri="{BB962C8B-B14F-4D97-AF65-F5344CB8AC3E}">
        <p14:creationId xmlns:p14="http://schemas.microsoft.com/office/powerpoint/2010/main" val="136876509"/>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1595439" y="73026"/>
            <a:ext cx="3132137" cy="6164263"/>
          </a:xfrm>
          <a:solidFill>
            <a:srgbClr val="CCFFFF"/>
          </a:solidFill>
          <a:ln w="19050">
            <a:solidFill>
              <a:srgbClr val="FF0000"/>
            </a:solidFill>
            <a:miter lim="800000"/>
            <a:headEnd/>
            <a:tailEnd/>
          </a:ln>
        </p:spPr>
        <p:txBody>
          <a:bodyPr/>
          <a:lstStyle/>
          <a:p>
            <a:pPr algn="l" eaLnBrk="1" hangingPunct="1">
              <a:lnSpc>
                <a:spcPct val="170000"/>
              </a:lnSpc>
            </a:pPr>
            <a:r>
              <a:rPr lang="tr-TR" altLang="tr-TR" sz="2000"/>
              <a:t>Düşük seviyedeki oyunlarda karşılaşacağınız bir başka hamle. Beyaz'ın fikirleri c2-c3, ardından d2-d4 veya Af3xe5, ardından d2-d4'dür. Bu fikirler Siyah'ın Ff8-c5 oynadığı tüm konumlarda geçerlidir. İki plan da Beyaz'a avantaj verir. </a:t>
            </a:r>
          </a:p>
        </p:txBody>
      </p:sp>
      <p:pic>
        <p:nvPicPr>
          <p:cNvPr id="221187" name="Picture 5" descr="isp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72038" y="115888"/>
            <a:ext cx="5795962" cy="6121400"/>
          </a:xfrm>
          <a:noFill/>
          <a:ln w="28575">
            <a:solidFill>
              <a:srgbClr val="FF0000"/>
            </a:solidFill>
            <a:miter lim="800000"/>
            <a:headEnd/>
            <a:tailEnd/>
          </a:ln>
        </p:spPr>
      </p:pic>
    </p:spTree>
    <p:extLst>
      <p:ext uri="{BB962C8B-B14F-4D97-AF65-F5344CB8AC3E}">
        <p14:creationId xmlns:p14="http://schemas.microsoft.com/office/powerpoint/2010/main" val="2343965779"/>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3"/>
          <p:cNvSpPr>
            <a:spLocks noGrp="1" noChangeArrowheads="1"/>
          </p:cNvSpPr>
          <p:nvPr>
            <p:ph type="body" sz="half" idx="1"/>
          </p:nvPr>
        </p:nvSpPr>
        <p:spPr>
          <a:xfrm>
            <a:off x="7175501" y="115888"/>
            <a:ext cx="3395663" cy="6265862"/>
          </a:xfrm>
          <a:solidFill>
            <a:srgbClr val="CCFFFF"/>
          </a:solidFill>
          <a:ln w="19050">
            <a:solidFill>
              <a:srgbClr val="FF0000"/>
            </a:solidFill>
            <a:miter lim="800000"/>
            <a:headEnd/>
            <a:tailEnd/>
          </a:ln>
        </p:spPr>
        <p:txBody>
          <a:bodyPr/>
          <a:lstStyle/>
          <a:p>
            <a:pPr eaLnBrk="1" hangingPunct="1">
              <a:lnSpc>
                <a:spcPct val="330000"/>
              </a:lnSpc>
              <a:buFontTx/>
              <a:buNone/>
            </a:pPr>
            <a:r>
              <a:rPr lang="tr-TR" altLang="tr-TR" b="1" smtClean="0"/>
              <a:t>1. e2-e4 e7-e5</a:t>
            </a:r>
          </a:p>
          <a:p>
            <a:pPr eaLnBrk="1" hangingPunct="1">
              <a:lnSpc>
                <a:spcPct val="330000"/>
              </a:lnSpc>
              <a:buFontTx/>
              <a:buNone/>
            </a:pPr>
            <a:r>
              <a:rPr lang="tr-TR" altLang="tr-TR" b="1" smtClean="0"/>
              <a:t>2. Ag1-f3 Ab8-c6</a:t>
            </a:r>
          </a:p>
          <a:p>
            <a:pPr eaLnBrk="1" hangingPunct="1">
              <a:lnSpc>
                <a:spcPct val="330000"/>
              </a:lnSpc>
              <a:buFontTx/>
              <a:buNone/>
            </a:pPr>
            <a:r>
              <a:rPr lang="tr-TR" altLang="tr-TR" b="1" smtClean="0"/>
              <a:t>3. Ff1-b5 Ag8-f6 </a:t>
            </a:r>
          </a:p>
        </p:txBody>
      </p:sp>
      <p:sp>
        <p:nvSpPr>
          <p:cNvPr id="222211" name="WordArt 4"/>
          <p:cNvSpPr>
            <a:spLocks noChangeArrowheads="1" noChangeShapeType="1" noTextEdit="1"/>
          </p:cNvSpPr>
          <p:nvPr/>
        </p:nvSpPr>
        <p:spPr bwMode="auto">
          <a:xfrm>
            <a:off x="1703389" y="115889"/>
            <a:ext cx="4897437" cy="649287"/>
          </a:xfrm>
          <a:prstGeom prst="rect">
            <a:avLst/>
          </a:prstGeom>
        </p:spPr>
        <p:txBody>
          <a:bodyPr wrap="none" fromWordArt="1">
            <a:prstTxWarp prst="textPlain">
              <a:avLst>
                <a:gd name="adj" fmla="val 50000"/>
              </a:avLst>
            </a:prstTxWarp>
          </a:bodyPr>
          <a:lstStyle/>
          <a:p>
            <a:pPr algn="ctr"/>
            <a:r>
              <a:rPr lang="en-GB" sz="3600" kern="10">
                <a:ln w="9525">
                  <a:solidFill>
                    <a:srgbClr val="0000FF"/>
                  </a:solidFill>
                  <a:round/>
                  <a:headEnd/>
                  <a:tailEnd/>
                </a:ln>
                <a:solidFill>
                  <a:srgbClr val="FFFF00"/>
                </a:solidFill>
                <a:latin typeface="Arial Black" panose="020B0A04020102020204" pitchFamily="34" charset="0"/>
              </a:rPr>
              <a:t>BERLİN SAVUNMASI</a:t>
            </a:r>
          </a:p>
        </p:txBody>
      </p:sp>
      <p:pic>
        <p:nvPicPr>
          <p:cNvPr id="222212" name="Picture 6" descr="isp5"/>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631951" y="981076"/>
            <a:ext cx="5400675" cy="5400675"/>
          </a:xfrm>
          <a:noFill/>
          <a:ln w="12700">
            <a:solidFill>
              <a:srgbClr val="FF0000"/>
            </a:solidFill>
            <a:miter lim="800000"/>
            <a:headEnd/>
            <a:tailEnd/>
          </a:ln>
        </p:spPr>
      </p:pic>
    </p:spTree>
    <p:extLst>
      <p:ext uri="{BB962C8B-B14F-4D97-AF65-F5344CB8AC3E}">
        <p14:creationId xmlns:p14="http://schemas.microsoft.com/office/powerpoint/2010/main" val="427006559"/>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5"/>
          <p:cNvSpPr>
            <a:spLocks noGrp="1" noChangeArrowheads="1"/>
          </p:cNvSpPr>
          <p:nvPr>
            <p:ph type="title"/>
          </p:nvPr>
        </p:nvSpPr>
        <p:spPr>
          <a:xfrm>
            <a:off x="1703388" y="115889"/>
            <a:ext cx="3097212" cy="6192837"/>
          </a:xfrm>
          <a:solidFill>
            <a:srgbClr val="CCFFFF"/>
          </a:solidFill>
          <a:ln w="38100" cmpd="dbl">
            <a:solidFill>
              <a:srgbClr val="FF0000"/>
            </a:solidFill>
            <a:miter lim="800000"/>
            <a:headEnd/>
            <a:tailEnd/>
          </a:ln>
        </p:spPr>
        <p:txBody>
          <a:bodyPr/>
          <a:lstStyle/>
          <a:p>
            <a:pPr eaLnBrk="1" hangingPunct="1">
              <a:lnSpc>
                <a:spcPct val="130000"/>
              </a:lnSpc>
            </a:pPr>
            <a:r>
              <a:rPr lang="tr-TR" altLang="tr-TR" sz="2000"/>
              <a:t>Bir başka sağlam bir savunma. Beyaz'ın genelde oynadığı hamle 4.0-0 ve e Piyonunu tehdit etmektir. Ardından d7-d6 Steinitz Savunması'dır. Veya Siyah Af6xe4 oynayabilir. O zaman Beyaz Kf1-e1 ile piyonunu geri alabilir veya daha güçlü ama daha karışık d2-d4 oynayabilir. Siyah e hattındaki taktiklere dikkat etmelidir. </a:t>
            </a:r>
          </a:p>
        </p:txBody>
      </p:sp>
      <p:pic>
        <p:nvPicPr>
          <p:cNvPr id="223235" name="Picture 4" descr="isp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943475" y="101601"/>
            <a:ext cx="5703888" cy="6207125"/>
          </a:xfrm>
          <a:noFill/>
          <a:ln w="28575">
            <a:solidFill>
              <a:srgbClr val="FF0000"/>
            </a:solidFill>
            <a:miter lim="800000"/>
            <a:headEnd/>
            <a:tailEnd/>
          </a:ln>
        </p:spPr>
      </p:pic>
    </p:spTree>
    <p:extLst>
      <p:ext uri="{BB962C8B-B14F-4D97-AF65-F5344CB8AC3E}">
        <p14:creationId xmlns:p14="http://schemas.microsoft.com/office/powerpoint/2010/main" val="3428996376"/>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a:xfrm>
            <a:off x="7104063" y="260351"/>
            <a:ext cx="3384550" cy="6048375"/>
          </a:xfrm>
          <a:solidFill>
            <a:srgbClr val="CCFFFF"/>
          </a:solidFill>
          <a:ln w="19050">
            <a:solidFill>
              <a:srgbClr val="FF0000"/>
            </a:solidFill>
            <a:miter lim="800000"/>
            <a:headEnd/>
            <a:tailEnd/>
          </a:ln>
        </p:spPr>
        <p:txBody>
          <a:bodyPr/>
          <a:lstStyle/>
          <a:p>
            <a:pPr algn="l" eaLnBrk="1" hangingPunct="1">
              <a:lnSpc>
                <a:spcPct val="250000"/>
              </a:lnSpc>
            </a:pPr>
            <a:r>
              <a:rPr lang="tr-TR" altLang="tr-TR" sz="3600" b="1">
                <a:solidFill>
                  <a:srgbClr val="000099"/>
                </a:solidFill>
              </a:rPr>
              <a:t>1.</a:t>
            </a:r>
            <a:r>
              <a:rPr lang="tr-TR" altLang="tr-TR" sz="2800" b="1"/>
              <a:t> e2-e4 e7-e5</a:t>
            </a:r>
            <a:br>
              <a:rPr lang="tr-TR" altLang="tr-TR" sz="2800" b="1"/>
            </a:br>
            <a:r>
              <a:rPr lang="tr-TR" altLang="tr-TR" sz="3200" b="1">
                <a:solidFill>
                  <a:srgbClr val="000099"/>
                </a:solidFill>
              </a:rPr>
              <a:t>2.</a:t>
            </a:r>
            <a:r>
              <a:rPr lang="tr-TR" altLang="tr-TR" sz="2800" b="1"/>
              <a:t> Ag1-f3 Ab8-c6</a:t>
            </a:r>
            <a:br>
              <a:rPr lang="tr-TR" altLang="tr-TR" sz="2800" b="1"/>
            </a:br>
            <a:r>
              <a:rPr lang="tr-TR" altLang="tr-TR" sz="3200" b="1">
                <a:solidFill>
                  <a:srgbClr val="000099"/>
                </a:solidFill>
              </a:rPr>
              <a:t>3.</a:t>
            </a:r>
            <a:r>
              <a:rPr lang="tr-TR" altLang="tr-TR" sz="2800" b="1"/>
              <a:t> Ff1-b5 a7-a6</a:t>
            </a:r>
            <a:br>
              <a:rPr lang="tr-TR" altLang="tr-TR" sz="2800" b="1"/>
            </a:br>
            <a:r>
              <a:rPr lang="tr-TR" altLang="tr-TR" sz="3200" b="1">
                <a:solidFill>
                  <a:srgbClr val="000099"/>
                </a:solidFill>
              </a:rPr>
              <a:t>4.</a:t>
            </a:r>
            <a:r>
              <a:rPr lang="tr-TR" altLang="tr-TR" sz="2800" b="1"/>
              <a:t> Fb5-c6 d7xc6</a:t>
            </a:r>
            <a:r>
              <a:rPr lang="tr-TR" altLang="tr-TR" sz="2800"/>
              <a:t> </a:t>
            </a:r>
          </a:p>
        </p:txBody>
      </p:sp>
      <p:sp>
        <p:nvSpPr>
          <p:cNvPr id="224259" name="WordArt 4"/>
          <p:cNvSpPr>
            <a:spLocks noChangeArrowheads="1" noChangeShapeType="1" noTextEdit="1"/>
          </p:cNvSpPr>
          <p:nvPr/>
        </p:nvSpPr>
        <p:spPr bwMode="auto">
          <a:xfrm>
            <a:off x="1703388" y="188914"/>
            <a:ext cx="5256212" cy="719137"/>
          </a:xfrm>
          <a:prstGeom prst="rect">
            <a:avLst/>
          </a:prstGeom>
        </p:spPr>
        <p:txBody>
          <a:bodyPr wrap="none" fromWordArt="1">
            <a:prstTxWarp prst="textPlain">
              <a:avLst>
                <a:gd name="adj" fmla="val 50000"/>
              </a:avLst>
            </a:prstTxWarp>
          </a:bodyPr>
          <a:lstStyle/>
          <a:p>
            <a:pPr algn="ctr"/>
            <a:r>
              <a:rPr lang="en-GB" sz="3200" kern="10">
                <a:ln w="9525">
                  <a:solidFill>
                    <a:srgbClr val="FF0000"/>
                  </a:solidFill>
                  <a:round/>
                  <a:headEnd/>
                  <a:tailEnd/>
                </a:ln>
                <a:solidFill>
                  <a:srgbClr val="FFFF00"/>
                </a:solidFill>
                <a:latin typeface="Arial Black" panose="020B0A04020102020204" pitchFamily="34" charset="0"/>
              </a:rPr>
              <a:t>DEĞİŞİM VARYANTI</a:t>
            </a:r>
          </a:p>
        </p:txBody>
      </p:sp>
      <p:pic>
        <p:nvPicPr>
          <p:cNvPr id="224260" name="Picture 6" descr="isp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981075"/>
            <a:ext cx="5327650" cy="5327650"/>
          </a:xfrm>
          <a:noFill/>
          <a:ln w="19050">
            <a:solidFill>
              <a:srgbClr val="FF0000"/>
            </a:solidFill>
            <a:miter lim="800000"/>
            <a:headEnd/>
            <a:tailEnd/>
          </a:ln>
        </p:spPr>
      </p:pic>
    </p:spTree>
    <p:extLst>
      <p:ext uri="{BB962C8B-B14F-4D97-AF65-F5344CB8AC3E}">
        <p14:creationId xmlns:p14="http://schemas.microsoft.com/office/powerpoint/2010/main" val="1155115033"/>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1560514" y="115888"/>
            <a:ext cx="2663825" cy="6337300"/>
          </a:xfrm>
          <a:solidFill>
            <a:srgbClr val="CCFFFF"/>
          </a:solidFill>
          <a:ln w="38100" cmpd="dbl">
            <a:solidFill>
              <a:srgbClr val="FF0000"/>
            </a:solidFill>
            <a:miter lim="800000"/>
            <a:headEnd/>
            <a:tailEnd/>
          </a:ln>
        </p:spPr>
        <p:txBody>
          <a:bodyPr/>
          <a:lstStyle/>
          <a:p>
            <a:pPr algn="l" eaLnBrk="1" hangingPunct="1">
              <a:lnSpc>
                <a:spcPct val="160000"/>
              </a:lnSpc>
            </a:pPr>
            <a:r>
              <a:rPr lang="tr-TR" altLang="tr-TR" sz="1600"/>
              <a:t>Eğer basit konumları ve oyun sonlarını seviyorsanız Beyaz için iyi bir tercihtir. Şimdi 5.d2-d4 e5xd4 6.Vd1xd4 Vd8xd4 7.Af3xd4 oynayabilir ve tüm taşları değişebilirseniz kazanç bir oyun sonuna girebilirsiniz. Veya Piyonu Ab1-c3 veya d2-d3 ile koruyarak ya da 0-0 ile dolaylı olarak koruyarak devam edebilirsiniz. bu şekilde Siyah'ın e Piyonunu tehdit etmiş olursunuz. </a:t>
            </a:r>
          </a:p>
        </p:txBody>
      </p:sp>
      <p:pic>
        <p:nvPicPr>
          <p:cNvPr id="225283" name="Picture 5" descr="isp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7214" y="111125"/>
            <a:ext cx="6270625" cy="64135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303468"/>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296</Words>
  <Application>Microsoft Office PowerPoint</Application>
  <PresentationFormat>Özel</PresentationFormat>
  <Paragraphs>20</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Office Teması</vt:lpstr>
      <vt:lpstr>14. HAFTA</vt:lpstr>
      <vt:lpstr>1. e2-e4 e7-e5 2. Ag1-f3 Ab8-c6 3. Ff1-b5 d7-d6 </vt:lpstr>
      <vt:lpstr>Siyah'ın en iyi hamlesi değil, genelde e Piyonuna saldırıldığını zannedenler tarafından oynanır. Beyaz 4.d2-d4 oynamalıdır, o zaman Siyah sıkışık ama sağlam bir konuma ulaşmış olur. Beyaz şimdi d4-d5 tehdit etmektedir dolayısıyla Siyah Fc8-d7 oynamak zorundadır. bundan sonra Beyaz için en iyisi Piyonu sürmemek ve Ab1-c3 ile gelişmektir. </vt:lpstr>
      <vt:lpstr>1. e2-e4 e7-e5 2. Ag1-f3 Ab8-c6 3. Ff1-b5 Ff8-c5 </vt:lpstr>
      <vt:lpstr>Düşük seviyedeki oyunlarda karşılaşacağınız bir başka hamle. Beyaz'ın fikirleri c2-c3, ardından d2-d4 veya Af3xe5, ardından d2-d4'dür. Bu fikirler Siyah'ın Ff8-c5 oynadığı tüm konumlarda geçerlidir. İki plan da Beyaz'a avantaj verir. </vt:lpstr>
      <vt:lpstr>PowerPoint Sunusu</vt:lpstr>
      <vt:lpstr>Bir başka sağlam bir savunma. Beyaz'ın genelde oynadığı hamle 4.0-0 ve e Piyonunu tehdit etmektir. Ardından d7-d6 Steinitz Savunması'dır. Veya Siyah Af6xe4 oynayabilir. O zaman Beyaz Kf1-e1 ile piyonunu geri alabilir veya daha güçlü ama daha karışık d2-d4 oynayabilir. Siyah e hattındaki taktiklere dikkat etmelidir. </vt:lpstr>
      <vt:lpstr>1. e2-e4 e7-e5 2. Ag1-f3 Ab8-c6 3. Ff1-b5 a7-a6 4. Fb5-c6 d7xc6 </vt:lpstr>
      <vt:lpstr>Eğer basit konumları ve oyun sonlarını seviyorsanız Beyaz için iyi bir tercihtir. Şimdi 5.d2-d4 e5xd4 6.Vd1xd4 Vd8xd4 7.Af3xd4 oynayabilir ve tüm taşları değişebilirseniz kazanç bir oyun sonuna girebilirsiniz. Veya Piyonu Ab1-c3 veya d2-d3 ile koruyarak ya da 0-0 ile dolaylı olarak koruyarak devam edebilirsiniz. bu şekilde Siyah'ın e Piyonunu tehdit etmiş olursunuz. </vt:lpstr>
      <vt:lpstr>1. e2-e4 e7-e5 2. Ag1-f3 Ab8-c6 3. Ff1-b5 a7-a6 4. Fb4-a4 Ag8-f6 5. 0-0 Af6xe4 </vt:lpstr>
      <vt:lpstr>6.Kf1-e1 en basit hamledir ama oyun genelde 6.d2-d4 b7-b5 (e5xd4 çok tehlikelidir) 7.Fa4-b3 d7-d5 8.d4xe5 Fc8-e6 devam eder. bu konumda Siyah'ın aktif taş oyunu vardır ama Vezir kanadı Piyonları zayıflık olabilir ve Şah kanadı biraz savunmasız gibidir. Buna rağmen yine de Siyah taktik oyundan hoşlanıyorsa iyi bir tercihtir. </vt:lpstr>
      <vt:lpstr>1. e2-e4 e7-e5 2. Ag1-f3 Ab8-c6 3. Ff1-b5 a7-a6 4. Fb5-a4 Ag8-f6 5. 0-0 Ff8-e7 6. Kf1-e1 b7-b5 7. Fa4-b3 0-0 8. c2-c3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e2-e4 e7-e5 2. Ag1-f3 Ab8-c6 3. Ff1-b5 d7-d6 </dc:title>
  <dc:creator>user</dc:creator>
  <cp:lastModifiedBy>user</cp:lastModifiedBy>
  <cp:revision>4</cp:revision>
  <dcterms:created xsi:type="dcterms:W3CDTF">2020-04-27T08:20:03Z</dcterms:created>
  <dcterms:modified xsi:type="dcterms:W3CDTF">2020-05-03T13:19:32Z</dcterms:modified>
</cp:coreProperties>
</file>