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58" r:id="rId9"/>
    <p:sldId id="266" r:id="rId10"/>
    <p:sldId id="259" r:id="rId11"/>
    <p:sldId id="267" r:id="rId12"/>
    <p:sldId id="268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3AEFEB1-7601-4616-98E0-916B16D1A6E3}" type="datetimeFigureOut">
              <a:rPr lang="en-GB" smtClean="0"/>
              <a:pPr/>
              <a:t>13/05/2018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BA0095E-F725-49F2-B028-BD5FC80EDDB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Crime and Social Policy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Boran A. Mercan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349521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Exclusive Society</a:t>
            </a:r>
          </a:p>
          <a:p>
            <a:pPr>
              <a:buFontTx/>
              <a:buChar char="-"/>
            </a:pPr>
            <a:r>
              <a:rPr lang="en-GB" dirty="0" smtClean="0"/>
              <a:t>Culturally inclusive (American dream): the culture of consumerism</a:t>
            </a:r>
          </a:p>
          <a:p>
            <a:pPr>
              <a:buFontTx/>
              <a:buChar char="-"/>
            </a:pPr>
            <a:r>
              <a:rPr lang="en-GB" dirty="0" smtClean="0"/>
              <a:t>Materially inclusive (no means to reach out consumer objects)</a:t>
            </a:r>
          </a:p>
          <a:p>
            <a:pPr>
              <a:buFontTx/>
              <a:buChar char="-"/>
            </a:pPr>
            <a:r>
              <a:rPr lang="en-GB" dirty="0" smtClean="0"/>
              <a:t>Return to Merton’s strain theory?</a:t>
            </a:r>
          </a:p>
          <a:p>
            <a:pPr>
              <a:buFontTx/>
              <a:buChar char="-"/>
            </a:pPr>
            <a:r>
              <a:rPr lang="en-GB" dirty="0" smtClean="0"/>
              <a:t>Fluid, flexible and amorphous lives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10681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Vertigo of Late Modernity by Jock Young (2007)</a:t>
            </a:r>
            <a:endParaRPr lang="en-GB" dirty="0"/>
          </a:p>
        </p:txBody>
      </p:sp>
      <p:pic>
        <p:nvPicPr>
          <p:cNvPr id="4" name="3 İçerik Yer Tutucusu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8350" y="1882775"/>
            <a:ext cx="30353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Vertigo of Late Modernity</a:t>
            </a:r>
          </a:p>
          <a:p>
            <a:pPr>
              <a:buFontTx/>
              <a:buChar char="-"/>
            </a:pPr>
            <a:r>
              <a:rPr lang="en-GB" dirty="0" smtClean="0"/>
              <a:t>The problem of an underclass, </a:t>
            </a:r>
          </a:p>
          <a:p>
            <a:pPr>
              <a:buFontTx/>
              <a:buChar char="-"/>
            </a:pPr>
            <a:r>
              <a:rPr lang="en-GB" dirty="0" smtClean="0"/>
              <a:t>the policies and processes of liberal and conservative </a:t>
            </a:r>
            <a:r>
              <a:rPr lang="en-GB" dirty="0" err="1" smtClean="0"/>
              <a:t>othering</a:t>
            </a:r>
            <a:r>
              <a:rPr lang="en-GB" dirty="0" smtClean="0"/>
              <a:t>, </a:t>
            </a:r>
          </a:p>
          <a:p>
            <a:pPr>
              <a:buFontTx/>
              <a:buChar char="-"/>
            </a:pPr>
            <a:r>
              <a:rPr lang="en-GB" dirty="0" smtClean="0"/>
              <a:t>The issue of terrorism and migration </a:t>
            </a:r>
          </a:p>
          <a:p>
            <a:pPr>
              <a:buFontTx/>
              <a:buChar char="-"/>
            </a:pPr>
            <a:r>
              <a:rPr lang="en-GB" dirty="0" smtClean="0"/>
              <a:t>The chaotic scene and corresponding tough-policies at both sides of Atlantic </a:t>
            </a:r>
          </a:p>
          <a:p>
            <a:pPr>
              <a:buFontTx/>
              <a:buChar char="-"/>
            </a:pPr>
            <a:r>
              <a:rPr lang="en-GB" dirty="0" smtClean="0"/>
              <a:t>The world turned upside down and feeling of bulimia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Demands of new social policy and criminal justice policies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Late modernity, providing the scene for the enmeshment of social and criminal policies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07508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Modernity, Later Modernity and Ontological Insecurity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Modernity and Late modern conditions</a:t>
            </a:r>
          </a:p>
          <a:p>
            <a:r>
              <a:rPr lang="en-GB" dirty="0" smtClean="0"/>
              <a:t>All that is solid melts into air (Marx &amp; Berman, 1989)</a:t>
            </a:r>
          </a:p>
          <a:p>
            <a:r>
              <a:rPr lang="en-GB" dirty="0" smtClean="0"/>
              <a:t>Liquid modernity (Bauman, 1991)</a:t>
            </a:r>
          </a:p>
          <a:p>
            <a:r>
              <a:rPr lang="en-GB" dirty="0" smtClean="0"/>
              <a:t>Risk society (Beck, 1992)</a:t>
            </a:r>
          </a:p>
          <a:p>
            <a:r>
              <a:rPr lang="en-GB" dirty="0" smtClean="0"/>
              <a:t>Exclusive society (Young, 1999)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35157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In the age of </a:t>
            </a:r>
            <a:r>
              <a:rPr lang="en-GB" dirty="0" err="1" smtClean="0"/>
              <a:t>biopolitics</a:t>
            </a:r>
            <a:r>
              <a:rPr lang="en-GB" dirty="0" smtClean="0"/>
              <a:t> and neo-liberal </a:t>
            </a:r>
            <a:r>
              <a:rPr lang="en-GB" dirty="0" err="1" smtClean="0"/>
              <a:t>governmentality</a:t>
            </a:r>
            <a:r>
              <a:rPr lang="en-GB" dirty="0" smtClean="0"/>
              <a:t>:</a:t>
            </a:r>
          </a:p>
          <a:p>
            <a:pPr marL="578358" indent="-514350">
              <a:buAutoNum type="arabicParenR"/>
            </a:pPr>
            <a:r>
              <a:rPr lang="en-GB" dirty="0" smtClean="0"/>
              <a:t>No social form is fixated</a:t>
            </a:r>
          </a:p>
          <a:p>
            <a:pPr marL="578358" indent="-514350">
              <a:buAutoNum type="arabicParenR"/>
            </a:pPr>
            <a:r>
              <a:rPr lang="en-GB" dirty="0" smtClean="0"/>
              <a:t>Everything  goes with the flows</a:t>
            </a:r>
          </a:p>
          <a:p>
            <a:pPr marL="578358" indent="-514350">
              <a:buAutoNum type="arabicParenR"/>
            </a:pPr>
            <a:r>
              <a:rPr lang="en-GB" dirty="0" smtClean="0"/>
              <a:t>Nothing could be stable (from personal lives to workplace relations, etc)</a:t>
            </a:r>
          </a:p>
          <a:p>
            <a:pPr marL="578358" indent="-514350">
              <a:buAutoNum type="arabicParenR"/>
            </a:pPr>
            <a:r>
              <a:rPr lang="en-GB" dirty="0" smtClean="0"/>
              <a:t>New wage-labour  assumes no stable career but flexibility and adjustment</a:t>
            </a:r>
          </a:p>
          <a:p>
            <a:pPr marL="578358" indent="-514350">
              <a:buAutoNum type="arabicParenR"/>
            </a:pPr>
            <a:r>
              <a:rPr lang="en-GB" dirty="0" smtClean="0"/>
              <a:t>Increasing surveillance and monitoring of individual lives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Neo-liberal governmental rationality dictates:</a:t>
            </a:r>
          </a:p>
          <a:p>
            <a:pPr>
              <a:buFontTx/>
              <a:buChar char="-"/>
            </a:pPr>
            <a:r>
              <a:rPr lang="en-GB" dirty="0" smtClean="0"/>
              <a:t>Deregulation</a:t>
            </a:r>
          </a:p>
          <a:p>
            <a:pPr>
              <a:buFontTx/>
              <a:buChar char="-"/>
            </a:pPr>
            <a:r>
              <a:rPr lang="en-GB" dirty="0" smtClean="0"/>
              <a:t>Social insecurity</a:t>
            </a:r>
          </a:p>
          <a:p>
            <a:pPr>
              <a:buFontTx/>
              <a:buChar char="-"/>
            </a:pPr>
            <a:r>
              <a:rPr lang="en-GB" dirty="0" smtClean="0"/>
              <a:t>Subjection of the human potential to wage-labour</a:t>
            </a:r>
          </a:p>
          <a:p>
            <a:pPr>
              <a:buFontTx/>
              <a:buChar char="-"/>
            </a:pPr>
            <a:r>
              <a:rPr lang="en-GB" dirty="0" smtClean="0"/>
              <a:t>Partial, fragmented economic and social life</a:t>
            </a:r>
          </a:p>
          <a:p>
            <a:pPr>
              <a:buFontTx/>
              <a:buChar char="-"/>
            </a:pPr>
            <a:r>
              <a:rPr lang="en-GB" dirty="0" smtClean="0"/>
              <a:t>Sovereignty of capitalist axiomatic</a:t>
            </a:r>
          </a:p>
          <a:p>
            <a:pPr>
              <a:buFontTx/>
              <a:buChar char="-"/>
            </a:pPr>
            <a:r>
              <a:rPr lang="en-GB" dirty="0" smtClean="0"/>
              <a:t>Real </a:t>
            </a:r>
            <a:r>
              <a:rPr lang="en-GB" dirty="0" err="1" smtClean="0"/>
              <a:t>subsumption</a:t>
            </a:r>
            <a:r>
              <a:rPr lang="en-GB" dirty="0" smtClean="0"/>
              <a:t> (Marx)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potential of human being is no longer free under capitalism</a:t>
            </a:r>
          </a:p>
          <a:p>
            <a:r>
              <a:rPr lang="en-GB" dirty="0" smtClean="0"/>
              <a:t>However, this is not something new.</a:t>
            </a:r>
          </a:p>
          <a:p>
            <a:r>
              <a:rPr lang="en-GB" dirty="0" smtClean="0"/>
              <a:t>Primitive accumulation + formal </a:t>
            </a:r>
            <a:r>
              <a:rPr lang="en-GB" dirty="0" err="1" smtClean="0"/>
              <a:t>subsumption</a:t>
            </a:r>
            <a:endParaRPr lang="en-GB" dirty="0" smtClean="0"/>
          </a:p>
          <a:p>
            <a:r>
              <a:rPr lang="en-GB" dirty="0" smtClean="0"/>
              <a:t>Neo-liberal deregulation; the rise of workfare and </a:t>
            </a:r>
            <a:r>
              <a:rPr lang="en-GB" dirty="0" err="1" smtClean="0"/>
              <a:t>prisonfare</a:t>
            </a:r>
            <a:r>
              <a:rPr lang="en-GB" dirty="0" smtClean="0"/>
              <a:t> (</a:t>
            </a:r>
            <a:r>
              <a:rPr lang="en-GB" dirty="0" err="1" smtClean="0"/>
              <a:t>Wacquant</a:t>
            </a:r>
            <a:r>
              <a:rPr lang="en-GB" dirty="0" smtClean="0"/>
              <a:t>, 2009), </a:t>
            </a:r>
            <a:r>
              <a:rPr lang="en-GB" dirty="0" err="1" smtClean="0"/>
              <a:t>devalorised</a:t>
            </a:r>
            <a:r>
              <a:rPr lang="en-GB" dirty="0" smtClean="0"/>
              <a:t> wage-labour, lack of cultural and social capital</a:t>
            </a:r>
          </a:p>
          <a:p>
            <a:r>
              <a:rPr lang="en-GB" dirty="0" smtClean="0"/>
              <a:t>All subordinate the human potential to wage-labour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no longer a secured space for the humane life</a:t>
            </a:r>
          </a:p>
          <a:p>
            <a:r>
              <a:rPr lang="en-GB" dirty="0" smtClean="0"/>
              <a:t>All spaces are trying to be got under control of capital</a:t>
            </a:r>
          </a:p>
          <a:p>
            <a:r>
              <a:rPr lang="en-GB" dirty="0" smtClean="0"/>
              <a:t>“Social” being constructed according to the interest of capital</a:t>
            </a:r>
          </a:p>
          <a:p>
            <a:r>
              <a:rPr lang="en-GB" dirty="0" smtClean="0"/>
              <a:t>Freedom of individual (illusion) but freedom of flows of capital</a:t>
            </a:r>
          </a:p>
          <a:p>
            <a:r>
              <a:rPr lang="en-GB" dirty="0" smtClean="0"/>
              <a:t>Everything at flows subjected to the axiomatic of capital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 smtClean="0"/>
              <a:t>Fordism</a:t>
            </a:r>
            <a:r>
              <a:rPr lang="en-GB" dirty="0" smtClean="0"/>
              <a:t> to Post-</a:t>
            </a:r>
            <a:r>
              <a:rPr lang="en-GB" dirty="0" err="1" smtClean="0"/>
              <a:t>fordism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Keynesian consensus: full-employment, social security, raising wages and standard production &amp; consumption</a:t>
            </a:r>
          </a:p>
          <a:p>
            <a:pPr>
              <a:buFontTx/>
              <a:buChar char="-"/>
            </a:pPr>
            <a:r>
              <a:rPr lang="en-GB" dirty="0" smtClean="0"/>
              <a:t>Second Industrial Divide (</a:t>
            </a:r>
            <a:r>
              <a:rPr lang="en-GB" dirty="0" err="1" smtClean="0"/>
              <a:t>Piore</a:t>
            </a:r>
            <a:r>
              <a:rPr lang="en-GB" dirty="0" smtClean="0"/>
              <a:t> and </a:t>
            </a:r>
            <a:r>
              <a:rPr lang="en-GB" dirty="0" err="1" smtClean="0"/>
              <a:t>Sabel</a:t>
            </a:r>
            <a:r>
              <a:rPr lang="en-GB" dirty="0" smtClean="0"/>
              <a:t>, 1984)</a:t>
            </a:r>
          </a:p>
          <a:p>
            <a:pPr>
              <a:buFontTx/>
              <a:buChar char="-"/>
            </a:pPr>
            <a:r>
              <a:rPr lang="en-GB" dirty="0" smtClean="0"/>
              <a:t>French School of Regulation (</a:t>
            </a:r>
            <a:r>
              <a:rPr lang="en-GB" dirty="0" err="1" smtClean="0"/>
              <a:t>Aglietta</a:t>
            </a:r>
            <a:r>
              <a:rPr lang="en-GB" dirty="0" smtClean="0"/>
              <a:t>, Boyer, Jessop, etc.)</a:t>
            </a:r>
          </a:p>
          <a:p>
            <a:pPr>
              <a:buFontTx/>
              <a:buChar char="-"/>
            </a:pPr>
            <a:r>
              <a:rPr lang="en-GB" dirty="0" smtClean="0"/>
              <a:t>Organisation of labour process having been radically changed</a:t>
            </a:r>
          </a:p>
          <a:p>
            <a:pPr>
              <a:buFontTx/>
              <a:buChar char="-"/>
            </a:pPr>
            <a:r>
              <a:rPr lang="en-GB" dirty="0" smtClean="0"/>
              <a:t>Deskilled labour bereft of any capital valorisation (economic, social, cultural, symbolic)</a:t>
            </a:r>
          </a:p>
          <a:p>
            <a:pPr>
              <a:buFontTx/>
              <a:buChar char="-"/>
            </a:pPr>
            <a:r>
              <a:rPr lang="en-GB" dirty="0" smtClean="0"/>
              <a:t>Post-</a:t>
            </a:r>
            <a:r>
              <a:rPr lang="en-GB" dirty="0" err="1" smtClean="0"/>
              <a:t>fordism</a:t>
            </a:r>
            <a:r>
              <a:rPr lang="en-GB" dirty="0" smtClean="0"/>
              <a:t>: flexible production, adjustable labour, demand-driven production and market chains; no vertical hierarchy but horizontal participatory production chains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Ontological (</a:t>
            </a:r>
            <a:r>
              <a:rPr lang="en-GB" i="1" dirty="0" smtClean="0"/>
              <a:t>in</a:t>
            </a:r>
            <a:r>
              <a:rPr lang="en-GB" dirty="0" smtClean="0"/>
              <a:t>)security</a:t>
            </a:r>
          </a:p>
          <a:p>
            <a:pPr>
              <a:buFontTx/>
              <a:buChar char="-"/>
            </a:pPr>
            <a:r>
              <a:rPr lang="en-GB" dirty="0" smtClean="0"/>
              <a:t>Metaphor of thin ice on which we are skating (Young, 1999)</a:t>
            </a:r>
          </a:p>
          <a:p>
            <a:pPr>
              <a:buFontTx/>
              <a:buChar char="-"/>
            </a:pPr>
            <a:r>
              <a:rPr lang="en-GB" dirty="0" smtClean="0"/>
              <a:t>Search of fixity and stability</a:t>
            </a:r>
          </a:p>
          <a:p>
            <a:pPr>
              <a:buFontTx/>
              <a:buChar char="-"/>
            </a:pPr>
            <a:r>
              <a:rPr lang="en-GB" dirty="0" smtClean="0"/>
              <a:t>End of career, increasing flexible lives, flexible organisation of labour (Richard Sennett)</a:t>
            </a:r>
          </a:p>
          <a:p>
            <a:pPr>
              <a:buFontTx/>
              <a:buChar char="-"/>
            </a:pPr>
            <a:r>
              <a:rPr lang="en-GB" dirty="0" smtClean="0"/>
              <a:t>Fragments, pieces and shards; however an ontological desire to strand on the life shaking under the feet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71584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Exclusive Society by Jock Young (1999)</a:t>
            </a:r>
            <a:endParaRPr lang="en-GB" dirty="0"/>
          </a:p>
        </p:txBody>
      </p:sp>
      <p:pic>
        <p:nvPicPr>
          <p:cNvPr id="4" name="3 İçerik Yer Tutucusu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7639" y="1673770"/>
            <a:ext cx="309781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40</TotalTime>
  <Words>514</Words>
  <Application>Microsoft Office PowerPoint</Application>
  <PresentationFormat>Özel</PresentationFormat>
  <Paragraphs>61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Canlı</vt:lpstr>
      <vt:lpstr>Crime and Social Policy</vt:lpstr>
      <vt:lpstr>Modernity, Later Modernity and Ontological Insecurity </vt:lpstr>
      <vt:lpstr>Slayt 3</vt:lpstr>
      <vt:lpstr>Slayt 4</vt:lpstr>
      <vt:lpstr>Slayt 5</vt:lpstr>
      <vt:lpstr>Slayt 6</vt:lpstr>
      <vt:lpstr>Slayt 7</vt:lpstr>
      <vt:lpstr>Slayt 8</vt:lpstr>
      <vt:lpstr>Exclusive Society by Jock Young (1999)</vt:lpstr>
      <vt:lpstr>Slayt 10</vt:lpstr>
      <vt:lpstr>The Vertigo of Late Modernity by Jock Young (2007)</vt:lpstr>
      <vt:lpstr>Slayt 12</vt:lpstr>
      <vt:lpstr>Slayt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Social Policy</dc:title>
  <dc:creator>BORAN ALI MERCAN</dc:creator>
  <cp:lastModifiedBy>Boran Mercan</cp:lastModifiedBy>
  <cp:revision>3</cp:revision>
  <dcterms:created xsi:type="dcterms:W3CDTF">2018-01-30T12:15:56Z</dcterms:created>
  <dcterms:modified xsi:type="dcterms:W3CDTF">2018-05-13T17:25:02Z</dcterms:modified>
</cp:coreProperties>
</file>