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ABB46E9B-A387-4B16-8B4B-BFDB9623564C}" type="datetimeFigureOut">
              <a:rPr lang="tr-TR" smtClean="0"/>
              <a:t>1.04.2019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8288A5E3-0EF3-4840-B202-D578D47A09E4}"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BB46E9B-A387-4B16-8B4B-BFDB9623564C}" type="datetimeFigureOut">
              <a:rPr lang="tr-TR" smtClean="0"/>
              <a:t>1.04.2019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8288A5E3-0EF3-4840-B202-D578D47A09E4}"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BB46E9B-A387-4B16-8B4B-BFDB9623564C}" type="datetimeFigureOut">
              <a:rPr lang="tr-TR" smtClean="0"/>
              <a:t>1.04.2019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8288A5E3-0EF3-4840-B202-D578D47A09E4}"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BB46E9B-A387-4B16-8B4B-BFDB9623564C}" type="datetimeFigureOut">
              <a:rPr lang="tr-TR" smtClean="0"/>
              <a:t>1.04.2019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8288A5E3-0EF3-4840-B202-D578D47A09E4}"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ABB46E9B-A387-4B16-8B4B-BFDB9623564C}" type="datetimeFigureOut">
              <a:rPr lang="tr-TR" smtClean="0"/>
              <a:t>1.04.2019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8288A5E3-0EF3-4840-B202-D578D47A09E4}"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BB46E9B-A387-4B16-8B4B-BFDB9623564C}" type="datetimeFigureOut">
              <a:rPr lang="tr-TR" smtClean="0"/>
              <a:t>1.04.2019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8288A5E3-0EF3-4840-B202-D578D47A09E4}"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ABB46E9B-A387-4B16-8B4B-BFDB9623564C}" type="datetimeFigureOut">
              <a:rPr lang="tr-TR" smtClean="0"/>
              <a:t>1.04.2019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8288A5E3-0EF3-4840-B202-D578D47A09E4}"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ABB46E9B-A387-4B16-8B4B-BFDB9623564C}" type="datetimeFigureOut">
              <a:rPr lang="tr-TR" smtClean="0"/>
              <a:t>1.04.2019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8288A5E3-0EF3-4840-B202-D578D47A09E4}"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BB46E9B-A387-4B16-8B4B-BFDB9623564C}" type="datetimeFigureOut">
              <a:rPr lang="tr-TR" smtClean="0"/>
              <a:t>1.04.2019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8288A5E3-0EF3-4840-B202-D578D47A09E4}"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BB46E9B-A387-4B16-8B4B-BFDB9623564C}" type="datetimeFigureOut">
              <a:rPr lang="tr-TR" smtClean="0"/>
              <a:t>1.04.2019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8288A5E3-0EF3-4840-B202-D578D47A09E4}" type="slidenum">
              <a:rPr lang="tr-TR" smtClean="0"/>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ABB46E9B-A387-4B16-8B4B-BFDB9623564C}" type="datetimeFigureOut">
              <a:rPr lang="tr-TR" smtClean="0"/>
              <a:t>1.04.2019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8288A5E3-0EF3-4840-B202-D578D47A09E4}" type="slidenum">
              <a:rPr lang="tr-TR" smtClean="0"/>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BB46E9B-A387-4B16-8B4B-BFDB9623564C}" type="datetimeFigureOut">
              <a:rPr lang="tr-TR" smtClean="0"/>
              <a:t>1.04.2019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288A5E3-0EF3-4840-B202-D578D47A09E4}" type="slidenum">
              <a:rPr lang="tr-TR" smtClean="0"/>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b="1" dirty="0" smtClean="0"/>
              <a:t>18. YÜZYILDA AVRUPA’DA GÜÇ DENGESİ MÜCADELESİ</a:t>
            </a:r>
            <a:endParaRPr lang="tr-TR" dirty="0"/>
          </a:p>
        </p:txBody>
      </p:sp>
      <p:sp>
        <p:nvSpPr>
          <p:cNvPr id="3" name="2 Alt Başlık"/>
          <p:cNvSpPr>
            <a:spLocks noGrp="1"/>
          </p:cNvSpPr>
          <p:nvPr>
            <p:ph type="subTitle" idx="1"/>
          </p:nvPr>
        </p:nvSpPr>
        <p:spPr/>
        <p:txBody>
          <a:bodyPr/>
          <a:lstStyle/>
          <a:p>
            <a:r>
              <a:rPr lang="tr-TR" dirty="0" smtClean="0"/>
              <a:t>IX. HAFTA</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Güç </a:t>
            </a:r>
            <a:r>
              <a:rPr lang="tr-TR" dirty="0"/>
              <a:t>dengesi sisteminin küçük devletlere de hayat hakkı tanıyan bir yapıya yeniden kavuşması, 1815-1914 arasında ancak belirli ölçüde mümkün olabilecektir. Gerçek anlamda ise, ancak İkinci Dünya Savaşı’ndan sonra görülebilecektir. Yani, güç dengesi sisteminin tam işleyişi, </a:t>
            </a:r>
            <a:r>
              <a:rPr lang="tr-TR" smtClean="0"/>
              <a:t>Westphalia’dan</a:t>
            </a:r>
            <a:r>
              <a:rPr lang="tr-TR" dirty="0" smtClean="0"/>
              <a:t> </a:t>
            </a:r>
            <a:r>
              <a:rPr lang="tr-TR" dirty="0"/>
              <a:t>sonra 150 yıl kadar sürmüş; tekrar eski niteliğine kavuşması için de yine yaklaşık 150 yılın geçmesi gerekmiştir.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Westpahalia’dan </a:t>
            </a:r>
            <a:r>
              <a:rPr lang="tr-TR" dirty="0"/>
              <a:t>sonra “Güç Dengesi” bu dönemde bilinçli olarak kullanılmaya ve gittikçe de daha etkili olmaya başlamıştır. Fazla güçlenen bir devlete karşı, diğerlerinin birleşmeye (“koalisyon”a) yönelip denge sağlamaları yaygınlaşmaktadır. Bu sistemin etkisinin artmasında temel neden, bağımsız devletlerin sayısındaki çoğalmadır. Çok sayıda bağımsız devletin bulunması, bir ittifaktan diğerine geçmeyi, yani güç dengesinin hassas terazisini dengede tutmayı mümkün kılıyordu.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XVIII</a:t>
            </a:r>
            <a:r>
              <a:rPr lang="tr-TR" dirty="0"/>
              <a:t>. Yüzyıl başlarında, özellikle İngiltere’nin hızla güç kazandığı görülmektedir. 1702-1713 arasında yapılan İspanya Veraset Savaşları sırasında İngiltere; Cebeli Tarık ve Minorka adasını İspanya’dan alarak Akdeniz’de güçlü bir devlet olmaya başladı.  İngiltere’nin bu değişiminin iktisadi, siyasi ve sosyal alanlardaki yankıları, aynı yüzyılın sonlarına doğru bu ülkenin geçireceği – aşağıda yeniden değineceğimiz – büyük Sanayi Devrimi’ne giden yolu açtı.</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İspanya </a:t>
            </a:r>
            <a:r>
              <a:rPr lang="tr-TR" dirty="0"/>
              <a:t>Veraset Savaşları sonunda yapılan 1713 tarihli Utrecht Barışı da Westpahalia’nın 1648’de getirdiği sistemini korudu. Devletler birbirlerini Avrupa sisteminin bağımsız parçaları olarak kabullenmeye devam ettiler. Bu devletler, birbirleriyle savaş da, barış da yapabiliyor; aralarında kolaylıkla ittifaklar kurabiliyorlardı. Aralarındaki uyuşmazlıkları, çok defa savaşa bile gitmeden sınır değişikliği yoluyla (toprak alış-verişiyle) çözüme kavuşturabiliyorlardı.</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1713’ten </a:t>
            </a:r>
            <a:r>
              <a:rPr lang="tr-TR" dirty="0"/>
              <a:t>1789 Fransız Devrimi’ne kadar geçen sürede, Avrupa siyasi sahnesindeki başlıca güçlü devletler Fransa ve İngiltere’dir. Avusturya da – ayrıca Osmanlı Devleti’nden topraklar elde ederek – yeniden güç kazanmaktaydı. Ayrıca, iki yeni – doğu Avrupalı – kuvvet daha Avrupa sahnesinde hızla öne çıkmaktaydı: Hohenzollern Hanedanı’nın yönetimindeki Prusya Krallığı ve Romanov Hanedanı’nın Rusya İmparatorluğu.</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lnSpcReduction="20000"/>
          </a:bodyPr>
          <a:lstStyle/>
          <a:p>
            <a:pPr algn="just">
              <a:buNone/>
            </a:pPr>
            <a:r>
              <a:rPr lang="tr-TR" dirty="0" smtClean="0"/>
              <a:t>		Fransız </a:t>
            </a:r>
            <a:r>
              <a:rPr lang="tr-TR" dirty="0"/>
              <a:t>Devrimi öncesine kadarki dönemde Avrupa’da – güç dengesi sisteminin gereği – küçük devletlerin etkili olabildiğini yukarıda belirtmiştik. Bu durumun bir nedeni de askeri niteliktedir: Bu dönemde ordular genellikle küçük çaptaydı ve silahlar da basit sayılırdı. Ulaşım güçlükleri, yetersiz haritalar ve daha pek çok idari ve teknik aksaklıklar savaş meydanlarında ancak küçük sayıdaki askerlerin sevk ve yönetimine imkan tanıyordu. Dolayısıyla da, iyi yetiştirilmiş, disiplinli ve daha mükemmel teçhizatlı olup iyi de yönetilen bir devlet ordusu, kendisinden çok daha büyük bir ülkenin ordusunu yenilgiye uğratabilirdi. Otuz Yıl Savaşları, asker sayısı 20,000’i aşmayan ordularca yürütülmüştü. Küçük devletlerin, söz konusu dönemde bu askeri nedenden dolayı etkili oluşlarının iki tipik örneği İsveç ve Prusya’dır.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Ancak</a:t>
            </a:r>
            <a:r>
              <a:rPr lang="tr-TR" dirty="0"/>
              <a:t>, küçük devletlere bir bakıma güvence sağlayan bu durumun, Fransız Devrimi’ne doğru değişmeye başladığı görülür. XVIII. Yüzyılın sonlarına gelindiğinde, büyük devletler kendi aralarında anlaşarak küçük bir devleti ortadan kaldırmaya bile varabilecek kararlar uygulamaya başladılar. Bunun tipik örneği; Polonya’nın 1772, 1793 ve 1795’te Avusturya, Prusya ve Rusya arasında üç defa paylaşılmasıdır.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a:bodyPr>
          <a:lstStyle/>
          <a:p>
            <a:pPr algn="just">
              <a:buNone/>
            </a:pPr>
            <a:r>
              <a:rPr lang="tr-TR" dirty="0" smtClean="0"/>
              <a:t>		Polonya </a:t>
            </a:r>
            <a:r>
              <a:rPr lang="tr-TR" dirty="0"/>
              <a:t>örneğinde görüldüğü gibi artık, güç dengesi sistemine ağır bir darbe indirilmiş demekti. Küçük ve zayıf devletleri güçlüler karşısında korumak amacına yönelik güç dengesi sistemi, artık bunu sağlayamaz duruma gelmişti. Büyük devletler, isterlerse başka ülkeleri de ortadan kaldırmaya yönelebilirlerdi. Osmanlı Devleti’nin ortadan kaldırılmasına yönelik ilk paylaşım tekliflerinin de bu döneme rastlaması boşuna değildir. Polonya örneğinin düşündürücü yanı, bir devletin – savaş bile yapılmadan ve tümüyle – ortadan kaldırılmış olmasıydı. Demek ki, diplomasi yoluyla ve barış zamanında bir ülke ortadan kaldırılabiliyordu.</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Polonya’nın </a:t>
            </a:r>
            <a:r>
              <a:rPr lang="tr-TR" dirty="0"/>
              <a:t>bu şekilde ortadan kaldırılması, ancak güçlü devletlerin ayakta kalabilecekleri gerçeğini gözler önüne sermişti. Güç dengesi sistemi, ancak güçlü devletler arasında geçerli olabilen bir oyun haline geliyordu. Ulusal devletlerin, güçlü birleşmeler çerçevesinde kurulması sürecinin hız kazanmasında bu olgunun da etkisi vardır. Bu birleşmelerde, gücü sınırlı ve dağınık birimler halinde kalmanın tehlike yarattığı ve evvelce kendileri büyük devlet olanların bile bir gün parçalanabileceği gerçeğinin görülmesi de etkide bulunmuştur. İtalyan ve Alman milli birliğinin kurulmasında aynı etkenin rolü görülebilecektir.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TotalTime>
  <Words>10</Words>
  <Application>Microsoft Office PowerPoint</Application>
  <PresentationFormat>Ekran Gösterisi (4:3)</PresentationFormat>
  <Paragraphs>11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Calibri</vt:lpstr>
      <vt:lpstr>Constantia</vt:lpstr>
      <vt:lpstr>Wingdings 2</vt:lpstr>
      <vt:lpstr>Akış</vt:lpstr>
      <vt:lpstr>18. YÜZYILDA AVRUPA’DA GÜÇ DENGESİ MÜCADELESİ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 YÜZYILDA AVRUPA’DA GÜÇ DENGESİ MÜCADELESİ</dc:title>
  <dc:creator>canan</dc:creator>
  <cp:lastModifiedBy>GOKHAN ERDEM</cp:lastModifiedBy>
  <cp:revision>4</cp:revision>
  <dcterms:created xsi:type="dcterms:W3CDTF">2019-03-31T19:34:29Z</dcterms:created>
  <dcterms:modified xsi:type="dcterms:W3CDTF">2019-04-01T16:22:16Z</dcterms:modified>
</cp:coreProperties>
</file>