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4"/>
  </p:notesMasterIdLst>
  <p:sldIdLst>
    <p:sldId id="1084" r:id="rId4"/>
    <p:sldId id="1085" r:id="rId5"/>
    <p:sldId id="1086" r:id="rId6"/>
    <p:sldId id="1087" r:id="rId7"/>
    <p:sldId id="1088" r:id="rId8"/>
    <p:sldId id="1089" r:id="rId9"/>
    <p:sldId id="1090" r:id="rId10"/>
    <p:sldId id="1091" r:id="rId11"/>
    <p:sldId id="1092" r:id="rId12"/>
    <p:sldId id="1083" r:id="rId13"/>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70" autoAdjust="0"/>
    <p:restoredTop sz="91471" autoAdjust="0"/>
  </p:normalViewPr>
  <p:slideViewPr>
    <p:cSldViewPr snapToGrid="0">
      <p:cViewPr varScale="1">
        <p:scale>
          <a:sx n="79" d="100"/>
          <a:sy n="79" d="100"/>
        </p:scale>
        <p:origin x="1668" y="96"/>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presProps" Target="pres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2/25/2020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2/25/2020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2/25/2020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2/25/2020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2/25/2020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2/25/2020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2/25/2020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2/25/2020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1800" cy="1600200"/>
          </a:xfrm>
          <a:prstGeom prst="rect">
            <a:avLst/>
          </a:prstGeom>
        </p:spPr>
        <p:txBody>
          <a:bodyPr/>
          <a:lstStyle/>
          <a:p>
            <a:r>
              <a:rPr lang="tr-TR"/>
              <a:t>Asıl başlık stili için tıklatın</a:t>
            </a:r>
            <a:endParaRPr lang="en-US"/>
          </a:p>
        </p:txBody>
      </p:sp>
      <p:sp>
        <p:nvSpPr>
          <p:cNvPr id="3" name="Content Placeholder 2"/>
          <p:cNvSpPr>
            <a:spLocks noGrp="1"/>
          </p:cNvSpPr>
          <p:nvPr>
            <p:ph idx="1"/>
          </p:nvPr>
        </p:nvSpPr>
        <p:spPr>
          <a:xfrm>
            <a:off x="762000" y="685800"/>
            <a:ext cx="7543800" cy="3886200"/>
          </a:xfrm>
          <a:prstGeom prst="rect">
            <a:avLst/>
          </a:prstGeo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a:xfrm>
            <a:off x="6248400" y="6208778"/>
            <a:ext cx="2133600" cy="365125"/>
          </a:xfrm>
          <a:prstGeom prst="rect">
            <a:avLst/>
          </a:prstGeom>
        </p:spPr>
        <p:txBody>
          <a:bodyPr/>
          <a:lstStyle/>
          <a:p>
            <a:fld id="{419913B4-353A-43F0-919E-C9E766A5124A}" type="datetime1">
              <a:rPr lang="en-US" smtClean="0"/>
              <a:t>2/25/2020</a:t>
            </a:fld>
            <a:endParaRPr lang="en-US"/>
          </a:p>
        </p:txBody>
      </p:sp>
      <p:sp>
        <p:nvSpPr>
          <p:cNvPr id="5" name="Footer Placeholder 4"/>
          <p:cNvSpPr>
            <a:spLocks noGrp="1"/>
          </p:cNvSpPr>
          <p:nvPr>
            <p:ph type="ftr" sz="quarter" idx="11"/>
          </p:nvPr>
        </p:nvSpPr>
        <p:spPr>
          <a:xfrm>
            <a:off x="761999" y="6208778"/>
            <a:ext cx="4873869" cy="365125"/>
          </a:xfrm>
          <a:prstGeom prst="rect">
            <a:avLst/>
          </a:prstGeom>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a:xfrm>
            <a:off x="7620000" y="5687570"/>
            <a:ext cx="762000" cy="365125"/>
          </a:xfrm>
          <a:prstGeom prst="rect">
            <a:avLst/>
          </a:prstGeom>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2380484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2/25/2020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2/25/2020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2/25/2020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5" Type="http://schemas.openxmlformats.org/officeDocument/2006/relationships/image" Target="../media/image2.jpeg"/><Relationship Id="rId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2/25/2020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2/25/2020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7" r:id="rId3"/>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473292" y="2492991"/>
            <a:ext cx="8137603" cy="904863"/>
          </a:xfrm>
          <a:prstGeom prst="rect">
            <a:avLst/>
          </a:prstGeom>
        </p:spPr>
        <p:txBody>
          <a:bodyPr wrap="square">
            <a:spAutoFit/>
          </a:bodyPr>
          <a:lstStyle/>
          <a:p>
            <a:pPr marL="0" lvl="1" algn="ctr" defTabSz="685800">
              <a:spcBef>
                <a:spcPct val="20000"/>
              </a:spcBef>
              <a:buClr>
                <a:srgbClr val="AD0101"/>
              </a:buClr>
              <a:defRPr/>
            </a:pPr>
            <a:r>
              <a:rPr lang="tr-TR" sz="2400" b="1" dirty="0">
                <a:solidFill>
                  <a:prstClr val="black"/>
                </a:solidFill>
                <a:latin typeface="Arial"/>
              </a:rPr>
              <a:t>GGY307</a:t>
            </a:r>
          </a:p>
          <a:p>
            <a:pPr marL="0" lvl="1" algn="ctr" defTabSz="685800">
              <a:spcBef>
                <a:spcPct val="20000"/>
              </a:spcBef>
              <a:buClr>
                <a:srgbClr val="AD0101"/>
              </a:buClr>
              <a:defRPr/>
            </a:pPr>
            <a:r>
              <a:rPr lang="tr-TR" sz="2400" b="1" dirty="0">
                <a:solidFill>
                  <a:prstClr val="black"/>
                </a:solidFill>
                <a:latin typeface="Arial"/>
              </a:rPr>
              <a:t>TESİS VE KAYNAK YÖNETİMİNE GİRİŞ</a:t>
            </a:r>
            <a:endParaRPr lang="en-US" sz="2400" b="1" dirty="0">
              <a:solidFill>
                <a:srgbClr val="303030"/>
              </a:solidFill>
              <a:latin typeface="Arial"/>
            </a:endParaRPr>
          </a:p>
        </p:txBody>
      </p:sp>
      <p:sp>
        <p:nvSpPr>
          <p:cNvPr id="10" name="Dikdörtgen 9"/>
          <p:cNvSpPr/>
          <p:nvPr/>
        </p:nvSpPr>
        <p:spPr>
          <a:xfrm>
            <a:off x="440762" y="4393802"/>
            <a:ext cx="8479708" cy="584775"/>
          </a:xfrm>
          <a:prstGeom prst="rect">
            <a:avLst/>
          </a:prstGeom>
        </p:spPr>
        <p:txBody>
          <a:bodyPr wrap="square">
            <a:spAutoFit/>
          </a:bodyPr>
          <a:lstStyle/>
          <a:p>
            <a:pPr algn="ctr">
              <a:spcAft>
                <a:spcPts val="0"/>
              </a:spcAft>
            </a:pPr>
            <a:r>
              <a:rPr lang="tr-TR" sz="1600" b="1" dirty="0">
                <a:effectLst/>
                <a:latin typeface="Arial" panose="020B0604020202020204" pitchFamily="34" charset="0"/>
                <a:ea typeface="Times New Roman" panose="02020603050405020304" pitchFamily="18" charset="0"/>
                <a:cs typeface="Arial" panose="020B0604020202020204" pitchFamily="34" charset="0"/>
              </a:rPr>
              <a:t>Prof. Dr. </a:t>
            </a:r>
            <a:r>
              <a:rPr lang="en-US" sz="1600" b="1" dirty="0">
                <a:effectLst/>
                <a:latin typeface="Arial" panose="020B0604020202020204" pitchFamily="34" charset="0"/>
                <a:ea typeface="Times New Roman" panose="02020603050405020304" pitchFamily="18" charset="0"/>
                <a:cs typeface="Arial" panose="020B0604020202020204" pitchFamily="34" charset="0"/>
              </a:rPr>
              <a:t>Harun </a:t>
            </a:r>
            <a:r>
              <a:rPr lang="tr-TR" sz="1600" b="1" dirty="0">
                <a:effectLst/>
                <a:latin typeface="Arial" panose="020B0604020202020204" pitchFamily="34" charset="0"/>
                <a:ea typeface="Times New Roman" panose="02020603050405020304" pitchFamily="18" charset="0"/>
                <a:cs typeface="Arial" panose="020B0604020202020204" pitchFamily="34" charset="0"/>
              </a:rPr>
              <a:t>TANRIVERMİŞ </a:t>
            </a:r>
            <a:endParaRPr lang="tr-TR" sz="1600" b="1" dirty="0" smtClean="0">
              <a:effectLst/>
              <a:latin typeface="Arial" panose="020B0604020202020204" pitchFamily="34" charset="0"/>
              <a:ea typeface="Times New Roman" panose="02020603050405020304" pitchFamily="18" charset="0"/>
              <a:cs typeface="Arial" panose="020B0604020202020204" pitchFamily="34" charset="0"/>
            </a:endParaRPr>
          </a:p>
          <a:p>
            <a:pPr algn="ctr">
              <a:spcAft>
                <a:spcPts val="0"/>
              </a:spcAft>
            </a:pPr>
            <a:r>
              <a:rPr lang="tr-TR" sz="1600" dirty="0" smtClean="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endParaRPr lang="tr-TR"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9017536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71823" y="1110322"/>
            <a:ext cx="6356393" cy="600164"/>
          </a:xfrm>
          <a:prstGeom prst="rect">
            <a:avLst/>
          </a:prstGeom>
        </p:spPr>
        <p:txBody>
          <a:bodyPr wrap="square">
            <a:spAutoFit/>
          </a:bodyPr>
          <a:lstStyle/>
          <a:p>
            <a:pPr marL="0" lvl="1" algn="ctr" defTabSz="685800">
              <a:spcBef>
                <a:spcPct val="20000"/>
              </a:spcBef>
              <a:buClr>
                <a:srgbClr val="AD0101"/>
              </a:buClr>
              <a:defRPr/>
            </a:pPr>
            <a:r>
              <a:rPr lang="tr-TR" sz="1500" b="1" dirty="0" smtClean="0">
                <a:solidFill>
                  <a:prstClr val="black"/>
                </a:solidFill>
                <a:latin typeface="Arial"/>
              </a:rPr>
              <a:t>KAYNAKLAR</a:t>
            </a:r>
            <a:endParaRPr lang="en-US" sz="1500" b="1" dirty="0">
              <a:solidFill>
                <a:prstClr val="black"/>
              </a:solidFill>
              <a:latin typeface="Arial"/>
            </a:endParaRPr>
          </a:p>
          <a:p>
            <a:pPr marL="0" lvl="1" algn="ctr" defTabSz="685800">
              <a:spcBef>
                <a:spcPct val="20000"/>
              </a:spcBef>
              <a:buClr>
                <a:srgbClr val="AD0101"/>
              </a:buClr>
              <a:defRPr/>
            </a:pPr>
            <a:endParaRPr lang="en-US" sz="1500" b="1" dirty="0">
              <a:solidFill>
                <a:prstClr val="black"/>
              </a:solidFill>
              <a:latin typeface="Arial"/>
            </a:endParaRPr>
          </a:p>
        </p:txBody>
      </p:sp>
      <p:sp>
        <p:nvSpPr>
          <p:cNvPr id="4" name="Dikdörtgen 3"/>
          <p:cNvSpPr/>
          <p:nvPr/>
        </p:nvSpPr>
        <p:spPr>
          <a:xfrm>
            <a:off x="473293" y="1703101"/>
            <a:ext cx="8012450" cy="3323987"/>
          </a:xfrm>
          <a:prstGeom prst="rect">
            <a:avLst/>
          </a:prstGeom>
        </p:spPr>
        <p:txBody>
          <a:bodyPr wrap="square">
            <a:spAutoFit/>
          </a:bodyPr>
          <a:lstStyle/>
          <a:p>
            <a:pPr marL="257175" indent="-257175" algn="just" defTabSz="685800">
              <a:buFont typeface="Wingdings" panose="05000000000000000000" pitchFamily="2" charset="2"/>
              <a:buChar char="Ø"/>
              <a:defRPr/>
            </a:pPr>
            <a:r>
              <a:rPr lang="tr-TR" sz="1500" dirty="0" err="1" smtClean="0">
                <a:solidFill>
                  <a:prstClr val="black"/>
                </a:solidFill>
                <a:latin typeface="Arial"/>
              </a:rPr>
              <a:t>Facilities</a:t>
            </a:r>
            <a:r>
              <a:rPr lang="tr-TR" sz="1500" dirty="0" smtClean="0">
                <a:solidFill>
                  <a:prstClr val="black"/>
                </a:solidFill>
                <a:latin typeface="Arial"/>
              </a:rPr>
              <a:t> </a:t>
            </a:r>
            <a:r>
              <a:rPr lang="tr-TR" sz="1500" dirty="0">
                <a:solidFill>
                  <a:prstClr val="black"/>
                </a:solidFill>
                <a:latin typeface="Arial"/>
              </a:rPr>
              <a:t>Management, </a:t>
            </a:r>
            <a:r>
              <a:rPr lang="tr-TR" sz="1500" dirty="0" err="1">
                <a:solidFill>
                  <a:prstClr val="black"/>
                </a:solidFill>
                <a:latin typeface="Arial"/>
              </a:rPr>
              <a:t>Immobilien</a:t>
            </a:r>
            <a:r>
              <a:rPr lang="tr-TR" sz="1500" dirty="0">
                <a:solidFill>
                  <a:prstClr val="black"/>
                </a:solidFill>
                <a:latin typeface="Arial"/>
              </a:rPr>
              <a:t> Manager, </a:t>
            </a:r>
            <a:r>
              <a:rPr lang="tr-TR" sz="1500" dirty="0" err="1">
                <a:solidFill>
                  <a:prstClr val="black"/>
                </a:solidFill>
                <a:latin typeface="Arial"/>
              </a:rPr>
              <a:t>Schulte</a:t>
            </a:r>
            <a:r>
              <a:rPr lang="tr-TR" sz="1500" dirty="0">
                <a:solidFill>
                  <a:prstClr val="black"/>
                </a:solidFill>
                <a:latin typeface="Arial"/>
              </a:rPr>
              <a:t>, Karl-</a:t>
            </a:r>
            <a:r>
              <a:rPr lang="tr-TR" sz="1500" dirty="0" err="1">
                <a:solidFill>
                  <a:prstClr val="black"/>
                </a:solidFill>
                <a:latin typeface="Arial"/>
              </a:rPr>
              <a:t>Werner</a:t>
            </a:r>
            <a:r>
              <a:rPr lang="tr-TR" sz="1500" dirty="0">
                <a:solidFill>
                  <a:prstClr val="black"/>
                </a:solidFill>
                <a:latin typeface="Arial"/>
              </a:rPr>
              <a:t>. </a:t>
            </a:r>
            <a:r>
              <a:rPr lang="tr-TR" sz="1500" dirty="0" err="1">
                <a:solidFill>
                  <a:prstClr val="black"/>
                </a:solidFill>
                <a:latin typeface="Arial"/>
              </a:rPr>
              <a:t>Pierschke</a:t>
            </a:r>
            <a:r>
              <a:rPr lang="tr-TR" sz="1500" dirty="0">
                <a:solidFill>
                  <a:prstClr val="black"/>
                </a:solidFill>
                <a:latin typeface="Arial"/>
              </a:rPr>
              <a:t>, Barbara: </a:t>
            </a:r>
            <a:r>
              <a:rPr lang="tr-TR" sz="1500" dirty="0" err="1">
                <a:solidFill>
                  <a:prstClr val="black"/>
                </a:solidFill>
                <a:latin typeface="Arial"/>
              </a:rPr>
              <a:t>Verlag</a:t>
            </a:r>
            <a:r>
              <a:rPr lang="tr-TR" sz="1500" dirty="0">
                <a:solidFill>
                  <a:prstClr val="black"/>
                </a:solidFill>
                <a:latin typeface="Arial"/>
              </a:rPr>
              <a:t>, </a:t>
            </a:r>
            <a:r>
              <a:rPr lang="tr-TR" sz="1500" dirty="0" err="1">
                <a:solidFill>
                  <a:prstClr val="black"/>
                </a:solidFill>
                <a:latin typeface="Arial"/>
              </a:rPr>
              <a:t>Deutschland</a:t>
            </a:r>
            <a:r>
              <a:rPr lang="tr-TR" sz="1500" dirty="0">
                <a:solidFill>
                  <a:prstClr val="black"/>
                </a:solidFill>
                <a:latin typeface="Arial"/>
              </a:rPr>
              <a:t>, 2000.</a:t>
            </a:r>
          </a:p>
          <a:p>
            <a:pPr marL="257175" indent="-257175" algn="just" defTabSz="685800">
              <a:buFont typeface="Wingdings" panose="05000000000000000000" pitchFamily="2" charset="2"/>
              <a:buChar char="Ø"/>
              <a:defRPr/>
            </a:pPr>
            <a:r>
              <a:rPr lang="tr-TR" sz="1500" dirty="0" err="1">
                <a:solidFill>
                  <a:prstClr val="black"/>
                </a:solidFill>
                <a:latin typeface="Arial"/>
              </a:rPr>
              <a:t>Facility</a:t>
            </a:r>
            <a:r>
              <a:rPr lang="tr-TR" sz="1500" dirty="0">
                <a:solidFill>
                  <a:prstClr val="black"/>
                </a:solidFill>
                <a:latin typeface="Arial"/>
              </a:rPr>
              <a:t> Design </a:t>
            </a:r>
            <a:r>
              <a:rPr lang="tr-TR" sz="1500" dirty="0" err="1">
                <a:solidFill>
                  <a:prstClr val="black"/>
                </a:solidFill>
                <a:latin typeface="Arial"/>
              </a:rPr>
              <a:t>and</a:t>
            </a:r>
            <a:r>
              <a:rPr lang="tr-TR" sz="1500" dirty="0">
                <a:solidFill>
                  <a:prstClr val="black"/>
                </a:solidFill>
                <a:latin typeface="Arial"/>
              </a:rPr>
              <a:t> Management </a:t>
            </a:r>
            <a:r>
              <a:rPr lang="tr-TR" sz="1500" dirty="0" err="1">
                <a:solidFill>
                  <a:prstClr val="black"/>
                </a:solidFill>
                <a:latin typeface="Arial"/>
              </a:rPr>
              <a:t>Handbook</a:t>
            </a:r>
            <a:r>
              <a:rPr lang="tr-TR" sz="1500" dirty="0">
                <a:solidFill>
                  <a:prstClr val="black"/>
                </a:solidFill>
                <a:latin typeface="Arial"/>
              </a:rPr>
              <a:t>, E. </a:t>
            </a:r>
            <a:r>
              <a:rPr lang="tr-TR" sz="1500" dirty="0" err="1">
                <a:solidFill>
                  <a:prstClr val="black"/>
                </a:solidFill>
                <a:latin typeface="Arial"/>
              </a:rPr>
              <a:t>Teicholz</a:t>
            </a:r>
            <a:r>
              <a:rPr lang="tr-TR" sz="1500" dirty="0">
                <a:solidFill>
                  <a:prstClr val="black"/>
                </a:solidFill>
                <a:latin typeface="Arial"/>
              </a:rPr>
              <a:t>, </a:t>
            </a:r>
            <a:r>
              <a:rPr lang="tr-TR" sz="1500" dirty="0" err="1">
                <a:solidFill>
                  <a:prstClr val="black"/>
                </a:solidFill>
                <a:latin typeface="Arial"/>
              </a:rPr>
              <a:t>Hill</a:t>
            </a:r>
            <a:r>
              <a:rPr lang="tr-TR" sz="1500" dirty="0">
                <a:solidFill>
                  <a:prstClr val="black"/>
                </a:solidFill>
                <a:latin typeface="Arial"/>
              </a:rPr>
              <a:t> </a:t>
            </a:r>
            <a:r>
              <a:rPr lang="tr-TR" sz="1500" dirty="0" err="1">
                <a:solidFill>
                  <a:prstClr val="black"/>
                </a:solidFill>
                <a:latin typeface="Arial"/>
              </a:rPr>
              <a:t>McGraw</a:t>
            </a:r>
            <a:r>
              <a:rPr lang="tr-TR" sz="1500" dirty="0">
                <a:solidFill>
                  <a:prstClr val="black"/>
                </a:solidFill>
                <a:latin typeface="Arial"/>
              </a:rPr>
              <a:t>, US, 2004.</a:t>
            </a:r>
          </a:p>
          <a:p>
            <a:pPr marL="257175" indent="-257175" algn="just" defTabSz="685800">
              <a:buFont typeface="Wingdings" panose="05000000000000000000" pitchFamily="2" charset="2"/>
              <a:buChar char="Ø"/>
              <a:defRPr/>
            </a:pPr>
            <a:r>
              <a:rPr lang="tr-TR" sz="1500" dirty="0" err="1">
                <a:solidFill>
                  <a:prstClr val="black"/>
                </a:solidFill>
                <a:latin typeface="Arial"/>
              </a:rPr>
              <a:t>Facility</a:t>
            </a:r>
            <a:r>
              <a:rPr lang="tr-TR" sz="1500" dirty="0">
                <a:solidFill>
                  <a:prstClr val="black"/>
                </a:solidFill>
                <a:latin typeface="Arial"/>
              </a:rPr>
              <a:t> Management </a:t>
            </a:r>
            <a:r>
              <a:rPr lang="tr-TR" sz="1500" dirty="0" err="1">
                <a:solidFill>
                  <a:prstClr val="black"/>
                </a:solidFill>
                <a:latin typeface="Arial"/>
              </a:rPr>
              <a:t>Handbook</a:t>
            </a:r>
            <a:r>
              <a:rPr lang="tr-TR" sz="1500" dirty="0">
                <a:solidFill>
                  <a:prstClr val="black"/>
                </a:solidFill>
                <a:latin typeface="Arial"/>
              </a:rPr>
              <a:t>, B. Frank, </a:t>
            </a:r>
            <a:r>
              <a:rPr lang="tr-TR" sz="1500" dirty="0" err="1">
                <a:solidFill>
                  <a:prstClr val="black"/>
                </a:solidFill>
                <a:latin typeface="Arial"/>
              </a:rPr>
              <a:t>Butterworth-Heinemann</a:t>
            </a:r>
            <a:r>
              <a:rPr lang="tr-TR" sz="1500" dirty="0">
                <a:solidFill>
                  <a:prstClr val="black"/>
                </a:solidFill>
                <a:latin typeface="Arial"/>
              </a:rPr>
              <a:t>, USA, 2009.</a:t>
            </a:r>
          </a:p>
          <a:p>
            <a:pPr marL="257175" indent="-257175" algn="just" defTabSz="685800">
              <a:buFont typeface="Wingdings" panose="05000000000000000000" pitchFamily="2" charset="2"/>
              <a:buChar char="Ø"/>
              <a:defRPr/>
            </a:pPr>
            <a:r>
              <a:rPr lang="tr-TR" sz="1500" dirty="0" err="1">
                <a:solidFill>
                  <a:prstClr val="black"/>
                </a:solidFill>
                <a:latin typeface="Arial"/>
              </a:rPr>
              <a:t>Facility</a:t>
            </a:r>
            <a:r>
              <a:rPr lang="tr-TR" sz="1500" dirty="0">
                <a:solidFill>
                  <a:prstClr val="black"/>
                </a:solidFill>
                <a:latin typeface="Arial"/>
              </a:rPr>
              <a:t> Management </a:t>
            </a:r>
            <a:r>
              <a:rPr lang="tr-TR" sz="1500" dirty="0" err="1">
                <a:solidFill>
                  <a:prstClr val="black"/>
                </a:solidFill>
                <a:latin typeface="Arial"/>
              </a:rPr>
              <a:t>Planen</a:t>
            </a:r>
            <a:r>
              <a:rPr lang="tr-TR" sz="1500" dirty="0">
                <a:solidFill>
                  <a:prstClr val="black"/>
                </a:solidFill>
                <a:latin typeface="Arial"/>
              </a:rPr>
              <a:t>–</a:t>
            </a:r>
            <a:r>
              <a:rPr lang="tr-TR" sz="1500" dirty="0" err="1">
                <a:solidFill>
                  <a:prstClr val="black"/>
                </a:solidFill>
                <a:latin typeface="Arial"/>
              </a:rPr>
              <a:t>Einführen</a:t>
            </a:r>
            <a:r>
              <a:rPr lang="tr-TR" sz="1500" dirty="0">
                <a:solidFill>
                  <a:prstClr val="black"/>
                </a:solidFill>
                <a:latin typeface="Arial"/>
              </a:rPr>
              <a:t>–</a:t>
            </a:r>
            <a:r>
              <a:rPr lang="tr-TR" sz="1500" dirty="0" err="1">
                <a:solidFill>
                  <a:prstClr val="black"/>
                </a:solidFill>
                <a:latin typeface="Arial"/>
              </a:rPr>
              <a:t>Nutzen</a:t>
            </a:r>
            <a:r>
              <a:rPr lang="tr-TR" sz="1500" dirty="0">
                <a:solidFill>
                  <a:prstClr val="black"/>
                </a:solidFill>
                <a:latin typeface="Arial"/>
              </a:rPr>
              <a:t>, </a:t>
            </a:r>
            <a:r>
              <a:rPr lang="tr-TR" sz="1500" dirty="0" err="1">
                <a:solidFill>
                  <a:prstClr val="black"/>
                </a:solidFill>
                <a:latin typeface="Arial"/>
              </a:rPr>
              <a:t>Schneider</a:t>
            </a:r>
            <a:r>
              <a:rPr lang="tr-TR" sz="1500" dirty="0">
                <a:solidFill>
                  <a:prstClr val="black"/>
                </a:solidFill>
                <a:latin typeface="Arial"/>
              </a:rPr>
              <a:t>, </a:t>
            </a:r>
            <a:r>
              <a:rPr lang="tr-TR" sz="1500" dirty="0" err="1">
                <a:solidFill>
                  <a:prstClr val="black"/>
                </a:solidFill>
                <a:latin typeface="Arial"/>
              </a:rPr>
              <a:t>HermannSchäffer-Poeschel</a:t>
            </a:r>
            <a:r>
              <a:rPr lang="tr-TR" sz="1500" dirty="0">
                <a:solidFill>
                  <a:prstClr val="black"/>
                </a:solidFill>
                <a:latin typeface="Arial"/>
              </a:rPr>
              <a:t>, </a:t>
            </a:r>
            <a:r>
              <a:rPr lang="tr-TR" sz="1500" dirty="0" err="1">
                <a:solidFill>
                  <a:prstClr val="black"/>
                </a:solidFill>
                <a:latin typeface="Arial"/>
              </a:rPr>
              <a:t>Deutschland</a:t>
            </a:r>
            <a:r>
              <a:rPr lang="tr-TR" sz="1500" dirty="0">
                <a:solidFill>
                  <a:prstClr val="black"/>
                </a:solidFill>
                <a:latin typeface="Arial"/>
              </a:rPr>
              <a:t>, 2004.</a:t>
            </a:r>
          </a:p>
          <a:p>
            <a:pPr marL="257175" indent="-257175" algn="just" defTabSz="685800">
              <a:buFont typeface="Wingdings" panose="05000000000000000000" pitchFamily="2" charset="2"/>
              <a:buChar char="Ø"/>
              <a:defRPr/>
            </a:pPr>
            <a:r>
              <a:rPr lang="tr-TR" sz="1500" dirty="0" err="1">
                <a:solidFill>
                  <a:prstClr val="black"/>
                </a:solidFill>
                <a:latin typeface="Arial"/>
              </a:rPr>
              <a:t>Facility</a:t>
            </a:r>
            <a:r>
              <a:rPr lang="tr-TR" sz="1500" dirty="0">
                <a:solidFill>
                  <a:prstClr val="black"/>
                </a:solidFill>
                <a:latin typeface="Arial"/>
              </a:rPr>
              <a:t> Management, </a:t>
            </a:r>
            <a:r>
              <a:rPr lang="tr-TR" sz="1500" dirty="0" err="1">
                <a:solidFill>
                  <a:prstClr val="black"/>
                </a:solidFill>
                <a:latin typeface="Arial"/>
              </a:rPr>
              <a:t>Grundlagen</a:t>
            </a:r>
            <a:r>
              <a:rPr lang="tr-TR" sz="1500" dirty="0">
                <a:solidFill>
                  <a:prstClr val="black"/>
                </a:solidFill>
                <a:latin typeface="Arial"/>
              </a:rPr>
              <a:t>, </a:t>
            </a:r>
            <a:r>
              <a:rPr lang="tr-TR" sz="1500" dirty="0" err="1">
                <a:solidFill>
                  <a:prstClr val="black"/>
                </a:solidFill>
                <a:latin typeface="Arial"/>
              </a:rPr>
              <a:t>Computerunterstützung</a:t>
            </a:r>
            <a:r>
              <a:rPr lang="tr-TR" sz="1500" dirty="0">
                <a:solidFill>
                  <a:prstClr val="black"/>
                </a:solidFill>
                <a:latin typeface="Arial"/>
              </a:rPr>
              <a:t>, </a:t>
            </a:r>
            <a:r>
              <a:rPr lang="tr-TR" sz="1500" dirty="0" err="1">
                <a:solidFill>
                  <a:prstClr val="black"/>
                </a:solidFill>
                <a:latin typeface="Arial"/>
              </a:rPr>
              <a:t>Systemeinführung</a:t>
            </a:r>
            <a:r>
              <a:rPr lang="tr-TR" sz="1500" dirty="0">
                <a:solidFill>
                  <a:prstClr val="black"/>
                </a:solidFill>
                <a:latin typeface="Arial"/>
              </a:rPr>
              <a:t>, </a:t>
            </a:r>
            <a:r>
              <a:rPr lang="tr-TR" sz="1500" dirty="0" err="1">
                <a:solidFill>
                  <a:prstClr val="black"/>
                </a:solidFill>
                <a:latin typeface="Arial"/>
              </a:rPr>
              <a:t>Anwendungsbeispiele</a:t>
            </a:r>
            <a:r>
              <a:rPr lang="tr-TR" sz="1500" dirty="0">
                <a:solidFill>
                  <a:prstClr val="black"/>
                </a:solidFill>
                <a:latin typeface="Arial"/>
              </a:rPr>
              <a:t>, N., </a:t>
            </a:r>
            <a:r>
              <a:rPr lang="tr-TR" sz="1500" dirty="0" err="1">
                <a:solidFill>
                  <a:prstClr val="black"/>
                </a:solidFill>
                <a:latin typeface="Arial"/>
              </a:rPr>
              <a:t>Jens</a:t>
            </a:r>
            <a:r>
              <a:rPr lang="tr-TR" sz="1500" dirty="0">
                <a:solidFill>
                  <a:prstClr val="black"/>
                </a:solidFill>
                <a:latin typeface="Arial"/>
              </a:rPr>
              <a:t>, </a:t>
            </a:r>
            <a:r>
              <a:rPr lang="tr-TR" sz="1500" dirty="0" err="1">
                <a:solidFill>
                  <a:prstClr val="black"/>
                </a:solidFill>
                <a:latin typeface="Arial"/>
              </a:rPr>
              <a:t>Deutschland</a:t>
            </a:r>
            <a:r>
              <a:rPr lang="tr-TR" sz="1500" dirty="0">
                <a:solidFill>
                  <a:prstClr val="black"/>
                </a:solidFill>
                <a:latin typeface="Arial"/>
              </a:rPr>
              <a:t>, 2007.</a:t>
            </a:r>
          </a:p>
          <a:p>
            <a:pPr marL="257175" indent="-257175" algn="just" defTabSz="685800">
              <a:buFont typeface="Wingdings" panose="05000000000000000000" pitchFamily="2" charset="2"/>
              <a:buChar char="Ø"/>
              <a:defRPr/>
            </a:pPr>
            <a:r>
              <a:rPr lang="tr-TR" sz="1500" dirty="0" err="1">
                <a:solidFill>
                  <a:prstClr val="black"/>
                </a:solidFill>
                <a:latin typeface="Arial"/>
              </a:rPr>
              <a:t>Facility</a:t>
            </a:r>
            <a:r>
              <a:rPr lang="tr-TR" sz="1500" dirty="0">
                <a:solidFill>
                  <a:prstClr val="black"/>
                </a:solidFill>
                <a:latin typeface="Arial"/>
              </a:rPr>
              <a:t> </a:t>
            </a:r>
            <a:r>
              <a:rPr lang="tr-TR" sz="1500" dirty="0" err="1">
                <a:solidFill>
                  <a:prstClr val="black"/>
                </a:solidFill>
                <a:latin typeface="Arial"/>
              </a:rPr>
              <a:t>Manager’s</a:t>
            </a:r>
            <a:r>
              <a:rPr lang="tr-TR" sz="1500" dirty="0">
                <a:solidFill>
                  <a:prstClr val="black"/>
                </a:solidFill>
                <a:latin typeface="Arial"/>
              </a:rPr>
              <a:t> Guide </a:t>
            </a:r>
            <a:r>
              <a:rPr lang="tr-TR" sz="1500" dirty="0" err="1">
                <a:solidFill>
                  <a:prstClr val="black"/>
                </a:solidFill>
                <a:latin typeface="Arial"/>
              </a:rPr>
              <a:t>to</a:t>
            </a:r>
            <a:r>
              <a:rPr lang="tr-TR" sz="1500" dirty="0">
                <a:solidFill>
                  <a:prstClr val="black"/>
                </a:solidFill>
                <a:latin typeface="Arial"/>
              </a:rPr>
              <a:t> Security </a:t>
            </a:r>
            <a:r>
              <a:rPr lang="tr-TR" sz="1500" dirty="0" err="1">
                <a:solidFill>
                  <a:prstClr val="black"/>
                </a:solidFill>
                <a:latin typeface="Arial"/>
              </a:rPr>
              <a:t>Protecting</a:t>
            </a:r>
            <a:r>
              <a:rPr lang="tr-TR" sz="1500" dirty="0">
                <a:solidFill>
                  <a:prstClr val="black"/>
                </a:solidFill>
                <a:latin typeface="Arial"/>
              </a:rPr>
              <a:t> </a:t>
            </a:r>
            <a:r>
              <a:rPr lang="tr-TR" sz="1500" dirty="0" err="1">
                <a:solidFill>
                  <a:prstClr val="black"/>
                </a:solidFill>
                <a:latin typeface="Arial"/>
              </a:rPr>
              <a:t>Your</a:t>
            </a:r>
            <a:r>
              <a:rPr lang="tr-TR" sz="1500" dirty="0">
                <a:solidFill>
                  <a:prstClr val="black"/>
                </a:solidFill>
                <a:latin typeface="Arial"/>
              </a:rPr>
              <a:t> </a:t>
            </a:r>
            <a:r>
              <a:rPr lang="tr-TR" sz="1500" dirty="0" err="1">
                <a:solidFill>
                  <a:prstClr val="black"/>
                </a:solidFill>
                <a:latin typeface="Arial"/>
              </a:rPr>
              <a:t>Assets</a:t>
            </a:r>
            <a:r>
              <a:rPr lang="tr-TR" sz="1500" dirty="0">
                <a:solidFill>
                  <a:prstClr val="black"/>
                </a:solidFill>
                <a:latin typeface="Arial"/>
              </a:rPr>
              <a:t>, N. Robert, </a:t>
            </a:r>
            <a:r>
              <a:rPr lang="tr-TR" sz="1500" dirty="0" err="1">
                <a:solidFill>
                  <a:prstClr val="black"/>
                </a:solidFill>
                <a:latin typeface="Arial"/>
              </a:rPr>
              <a:t>Fairmont</a:t>
            </a:r>
            <a:r>
              <a:rPr lang="tr-TR" sz="1500" dirty="0">
                <a:solidFill>
                  <a:prstClr val="black"/>
                </a:solidFill>
                <a:latin typeface="Arial"/>
              </a:rPr>
              <a:t> </a:t>
            </a:r>
            <a:r>
              <a:rPr lang="tr-TR" sz="1500" dirty="0" err="1">
                <a:solidFill>
                  <a:prstClr val="black"/>
                </a:solidFill>
                <a:latin typeface="Arial"/>
              </a:rPr>
              <a:t>Press</a:t>
            </a:r>
            <a:r>
              <a:rPr lang="tr-TR" sz="1500" dirty="0">
                <a:solidFill>
                  <a:prstClr val="black"/>
                </a:solidFill>
                <a:latin typeface="Arial"/>
              </a:rPr>
              <a:t>, </a:t>
            </a:r>
            <a:r>
              <a:rPr lang="tr-TR" sz="1500" dirty="0" err="1">
                <a:solidFill>
                  <a:prstClr val="black"/>
                </a:solidFill>
                <a:latin typeface="Arial"/>
              </a:rPr>
              <a:t>Deutschland</a:t>
            </a:r>
            <a:r>
              <a:rPr lang="tr-TR" sz="1500" dirty="0">
                <a:solidFill>
                  <a:prstClr val="black"/>
                </a:solidFill>
                <a:latin typeface="Arial"/>
              </a:rPr>
              <a:t>, 2005.</a:t>
            </a:r>
          </a:p>
          <a:p>
            <a:pPr marL="257175" indent="-257175" algn="just" defTabSz="685800">
              <a:buFont typeface="Wingdings" panose="05000000000000000000" pitchFamily="2" charset="2"/>
              <a:buChar char="Ø"/>
              <a:defRPr/>
            </a:pPr>
            <a:r>
              <a:rPr lang="tr-TR" sz="1500" dirty="0" err="1">
                <a:solidFill>
                  <a:prstClr val="black"/>
                </a:solidFill>
                <a:latin typeface="Arial"/>
              </a:rPr>
              <a:t>Handbuch</a:t>
            </a:r>
            <a:r>
              <a:rPr lang="tr-TR" sz="1500" dirty="0">
                <a:solidFill>
                  <a:prstClr val="black"/>
                </a:solidFill>
                <a:latin typeface="Arial"/>
              </a:rPr>
              <a:t> </a:t>
            </a:r>
            <a:r>
              <a:rPr lang="tr-TR" sz="1500" dirty="0" err="1">
                <a:solidFill>
                  <a:prstClr val="black"/>
                </a:solidFill>
                <a:latin typeface="Arial"/>
              </a:rPr>
              <a:t>Facility</a:t>
            </a:r>
            <a:r>
              <a:rPr lang="tr-TR" sz="1500" dirty="0">
                <a:solidFill>
                  <a:prstClr val="black"/>
                </a:solidFill>
                <a:latin typeface="Arial"/>
              </a:rPr>
              <a:t> Management </a:t>
            </a:r>
            <a:r>
              <a:rPr lang="tr-TR" sz="1500" dirty="0" err="1">
                <a:solidFill>
                  <a:prstClr val="black"/>
                </a:solidFill>
                <a:latin typeface="Arial"/>
              </a:rPr>
              <a:t>Für</a:t>
            </a:r>
            <a:r>
              <a:rPr lang="tr-TR" sz="1500" dirty="0">
                <a:solidFill>
                  <a:prstClr val="black"/>
                </a:solidFill>
                <a:latin typeface="Arial"/>
              </a:rPr>
              <a:t> </a:t>
            </a:r>
            <a:r>
              <a:rPr lang="tr-TR" sz="1500" dirty="0" err="1">
                <a:solidFill>
                  <a:prstClr val="black"/>
                </a:solidFill>
                <a:latin typeface="Arial"/>
              </a:rPr>
              <a:t>Immobilienunternehmen</a:t>
            </a:r>
            <a:r>
              <a:rPr lang="tr-TR" sz="1500" dirty="0">
                <a:solidFill>
                  <a:prstClr val="black"/>
                </a:solidFill>
                <a:latin typeface="Arial"/>
              </a:rPr>
              <a:t>, H. </a:t>
            </a:r>
            <a:r>
              <a:rPr lang="tr-TR" sz="1500" dirty="0" err="1">
                <a:solidFill>
                  <a:prstClr val="black"/>
                </a:solidFill>
                <a:latin typeface="Arial"/>
              </a:rPr>
              <a:t>Michaela</a:t>
            </a:r>
            <a:r>
              <a:rPr lang="tr-TR" sz="1500" dirty="0">
                <a:solidFill>
                  <a:prstClr val="black"/>
                </a:solidFill>
                <a:latin typeface="Arial"/>
              </a:rPr>
              <a:t>, </a:t>
            </a:r>
            <a:r>
              <a:rPr lang="tr-TR" sz="1500" dirty="0" err="1">
                <a:solidFill>
                  <a:prstClr val="black"/>
                </a:solidFill>
                <a:latin typeface="Arial"/>
              </a:rPr>
              <a:t>Springer-Verlag</a:t>
            </a:r>
            <a:r>
              <a:rPr lang="tr-TR" sz="1500" dirty="0">
                <a:solidFill>
                  <a:prstClr val="black"/>
                </a:solidFill>
                <a:latin typeface="Arial"/>
              </a:rPr>
              <a:t>, </a:t>
            </a:r>
            <a:r>
              <a:rPr lang="tr-TR" sz="1500" dirty="0" err="1">
                <a:solidFill>
                  <a:prstClr val="black"/>
                </a:solidFill>
                <a:latin typeface="Arial"/>
              </a:rPr>
              <a:t>Deutschland</a:t>
            </a:r>
            <a:r>
              <a:rPr lang="tr-TR" sz="1500" dirty="0">
                <a:solidFill>
                  <a:prstClr val="black"/>
                </a:solidFill>
                <a:latin typeface="Arial"/>
              </a:rPr>
              <a:t>, 2006.</a:t>
            </a:r>
          </a:p>
          <a:p>
            <a:pPr marL="257175" indent="-257175" algn="just" defTabSz="685800">
              <a:buFont typeface="Wingdings" panose="05000000000000000000" pitchFamily="2" charset="2"/>
              <a:buChar char="Ø"/>
              <a:defRPr/>
            </a:pPr>
            <a:r>
              <a:rPr lang="tr-TR" sz="1500" dirty="0">
                <a:solidFill>
                  <a:prstClr val="black"/>
                </a:solidFill>
                <a:latin typeface="Arial"/>
              </a:rPr>
              <a:t>Real </a:t>
            </a:r>
            <a:r>
              <a:rPr lang="tr-TR" sz="1500" dirty="0" err="1">
                <a:solidFill>
                  <a:prstClr val="black"/>
                </a:solidFill>
                <a:latin typeface="Arial"/>
              </a:rPr>
              <a:t>Estateund</a:t>
            </a:r>
            <a:r>
              <a:rPr lang="tr-TR" sz="1500" dirty="0">
                <a:solidFill>
                  <a:prstClr val="black"/>
                </a:solidFill>
                <a:latin typeface="Arial"/>
              </a:rPr>
              <a:t> </a:t>
            </a:r>
            <a:r>
              <a:rPr lang="tr-TR" sz="1500" dirty="0" err="1">
                <a:solidFill>
                  <a:prstClr val="black"/>
                </a:solidFill>
                <a:latin typeface="Arial"/>
              </a:rPr>
              <a:t>Facility</a:t>
            </a:r>
            <a:r>
              <a:rPr lang="tr-TR" sz="1500" dirty="0">
                <a:solidFill>
                  <a:prstClr val="black"/>
                </a:solidFill>
                <a:latin typeface="Arial"/>
              </a:rPr>
              <a:t> Management, P., </a:t>
            </a:r>
            <a:r>
              <a:rPr lang="tr-TR" sz="1500" dirty="0" err="1">
                <a:solidFill>
                  <a:prstClr val="black"/>
                </a:solidFill>
                <a:latin typeface="Arial"/>
              </a:rPr>
              <a:t>Norbert</a:t>
            </a:r>
            <a:r>
              <a:rPr lang="tr-TR" sz="1500" dirty="0">
                <a:solidFill>
                  <a:prstClr val="black"/>
                </a:solidFill>
                <a:latin typeface="Arial"/>
              </a:rPr>
              <a:t> ve </a:t>
            </a:r>
            <a:r>
              <a:rPr lang="tr-TR" sz="1500" dirty="0" err="1">
                <a:solidFill>
                  <a:prstClr val="black"/>
                </a:solidFill>
                <a:latin typeface="Arial"/>
              </a:rPr>
              <a:t>Schöne</a:t>
            </a:r>
            <a:r>
              <a:rPr lang="tr-TR" sz="1500" dirty="0">
                <a:solidFill>
                  <a:prstClr val="black"/>
                </a:solidFill>
                <a:latin typeface="Arial"/>
              </a:rPr>
              <a:t>, </a:t>
            </a:r>
            <a:r>
              <a:rPr lang="tr-TR" sz="1500" dirty="0" err="1">
                <a:solidFill>
                  <a:prstClr val="black"/>
                </a:solidFill>
                <a:latin typeface="Arial"/>
              </a:rPr>
              <a:t>LarsBernhard</a:t>
            </a:r>
            <a:r>
              <a:rPr lang="tr-TR" sz="1500" dirty="0">
                <a:solidFill>
                  <a:prstClr val="black"/>
                </a:solidFill>
                <a:latin typeface="Arial"/>
              </a:rPr>
              <a:t>, </a:t>
            </a:r>
            <a:r>
              <a:rPr lang="tr-TR" sz="1500" dirty="0" err="1">
                <a:solidFill>
                  <a:prstClr val="black"/>
                </a:solidFill>
                <a:latin typeface="Arial"/>
              </a:rPr>
              <a:t>Springer,Verlag</a:t>
            </a:r>
            <a:r>
              <a:rPr lang="tr-TR" sz="1500" dirty="0">
                <a:solidFill>
                  <a:prstClr val="black"/>
                </a:solidFill>
                <a:latin typeface="Arial"/>
              </a:rPr>
              <a:t>, </a:t>
            </a:r>
            <a:r>
              <a:rPr lang="tr-TR" sz="1500" dirty="0" err="1">
                <a:solidFill>
                  <a:prstClr val="black"/>
                </a:solidFill>
                <a:latin typeface="Arial"/>
              </a:rPr>
              <a:t>Deutschland</a:t>
            </a:r>
            <a:r>
              <a:rPr lang="tr-TR" sz="1500" dirty="0">
                <a:solidFill>
                  <a:prstClr val="black"/>
                </a:solidFill>
                <a:latin typeface="Arial"/>
              </a:rPr>
              <a:t>, 2005.</a:t>
            </a:r>
          </a:p>
        </p:txBody>
      </p:sp>
      <p:sp>
        <p:nvSpPr>
          <p:cNvPr id="22" name="Altbilgi Yer Tutucusu 1">
            <a:extLst>
              <a:ext uri="{FF2B5EF4-FFF2-40B4-BE49-F238E27FC236}">
                <a16:creationId xmlns:a16="http://schemas.microsoft.com/office/drawing/2014/main" id="{B6477F57-3F59-417D-BE18-5CBA26DCF964}"/>
              </a:ext>
            </a:extLst>
          </p:cNvPr>
          <p:cNvSpPr txBox="1">
            <a:spLocks/>
          </p:cNvSpPr>
          <p:nvPr/>
        </p:nvSpPr>
        <p:spPr>
          <a:xfrm>
            <a:off x="4747980" y="5618203"/>
            <a:ext cx="3994184" cy="273844"/>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750"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2419103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660720" y="1655497"/>
            <a:ext cx="7575451" cy="3208571"/>
          </a:xfrm>
          <a:prstGeom prst="rect">
            <a:avLst/>
          </a:prstGeom>
        </p:spPr>
        <p:txBody>
          <a:bodyPr wrap="square">
            <a:spAutoFit/>
          </a:bodyPr>
          <a:lstStyle/>
          <a:p>
            <a:pPr marL="214313" indent="-214313" algn="just">
              <a:buFont typeface="Wingdings" panose="05000000000000000000" pitchFamily="2" charset="2"/>
              <a:buChar char="Ø"/>
            </a:pPr>
            <a:endParaRPr lang="tr-TR" sz="1350" dirty="0"/>
          </a:p>
          <a:p>
            <a:pPr marL="214313" indent="-214313" algn="just">
              <a:buFont typeface="Wingdings" panose="05000000000000000000" pitchFamily="2" charset="2"/>
              <a:buChar char="Ø"/>
            </a:pPr>
            <a:r>
              <a:rPr lang="tr-TR" sz="1350" dirty="0"/>
              <a:t>Profesyonel tesis yönetimi faaliyetlerinin başlangıcı Amerika’da çok katlı binaların yapılmasıyla ortaya çıkmıştır. Bu çok katlı binalarda gereksinim duyulan güvenlik, temizlik, teknik bakım-onarım vb. gibi işler zamanla çok daha fazla çeşitlenmiştir. Örneğin binaların çevre peyzajı, proje aşamasından insan odaklı planlanması, iklimlendirilmesi, ses-ısı izolasyonu, konforun sağlanması ve nihayet genel olarak yaşam kalitesinin oluşturulması ve tüm bunlarında uzun vadede sür-dürülebilir kılınması gerekli olmuştur. Çok fonksiyonlu konut sayısının artmasıyla özellikle son on yılda bu yöndeki talep hızlı bir yükselişe geçmiştir (</a:t>
            </a:r>
            <a:r>
              <a:rPr lang="tr-TR" sz="1350" dirty="0" err="1"/>
              <a:t>Bell</a:t>
            </a:r>
            <a:r>
              <a:rPr lang="tr-TR" sz="1350" dirty="0"/>
              <a:t>, 1992:170).</a:t>
            </a:r>
          </a:p>
          <a:p>
            <a:pPr marL="214313" indent="-214313" algn="just">
              <a:buFont typeface="Wingdings" panose="05000000000000000000" pitchFamily="2" charset="2"/>
              <a:buChar char="Ø"/>
            </a:pPr>
            <a:endParaRPr lang="tr-TR" sz="1350" dirty="0"/>
          </a:p>
          <a:p>
            <a:pPr marL="214313" indent="-214313" algn="just">
              <a:buFont typeface="Wingdings" panose="05000000000000000000" pitchFamily="2" charset="2"/>
              <a:buChar char="Ø"/>
            </a:pPr>
            <a:r>
              <a:rPr lang="tr-TR" sz="1350" dirty="0"/>
              <a:t>Bahsi geçen bu unsurlar birden çok hizmet sağlayıcının birlikte, eş güdümlü ve ortak amaçlar etrafında çalışmasını gerektirmektedir. Öte yandan tesislerde beklentilerinin değişmesi, yalnızca barınma ve tesislerin fonksiyonlarından faydalanma değil yaşamlarına değer katması yolunda isteklerin ortaya çıkması, tesis üretim standart ve teknolojilerinin gelişmesi ile birlikte yönetilmesi gereken çeşitlilik daha da artmıştır (BIFM, 2010).</a:t>
            </a:r>
          </a:p>
          <a:p>
            <a:pPr marL="214313" indent="-214313">
              <a:buFont typeface="Wingdings" panose="05000000000000000000" pitchFamily="2" charset="2"/>
              <a:buChar char="Ø"/>
            </a:pPr>
            <a:endParaRPr lang="tr-TR" sz="1350" dirty="0"/>
          </a:p>
        </p:txBody>
      </p:sp>
      <p:sp>
        <p:nvSpPr>
          <p:cNvPr id="2" name="Dikdörtgen 1"/>
          <p:cNvSpPr/>
          <p:nvPr/>
        </p:nvSpPr>
        <p:spPr>
          <a:xfrm>
            <a:off x="2209039" y="1248750"/>
            <a:ext cx="4778872" cy="323165"/>
          </a:xfrm>
          <a:prstGeom prst="rect">
            <a:avLst/>
          </a:prstGeom>
        </p:spPr>
        <p:txBody>
          <a:bodyPr wrap="none">
            <a:spAutoFit/>
          </a:bodyPr>
          <a:lstStyle/>
          <a:p>
            <a:r>
              <a:rPr lang="tr-TR" sz="1500" b="1" dirty="0"/>
              <a:t>TESİS YÖNETİMİNİN TEKNİK ESASLARI VE UYGULAMALARI</a:t>
            </a:r>
            <a:endParaRPr lang="tr-TR" sz="1500" dirty="0"/>
          </a:p>
        </p:txBody>
      </p:sp>
    </p:spTree>
    <p:extLst>
      <p:ext uri="{BB962C8B-B14F-4D97-AF65-F5344CB8AC3E}">
        <p14:creationId xmlns:p14="http://schemas.microsoft.com/office/powerpoint/2010/main" val="26305576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660720" y="1655497"/>
            <a:ext cx="7575451" cy="3000821"/>
          </a:xfrm>
          <a:prstGeom prst="rect">
            <a:avLst/>
          </a:prstGeom>
        </p:spPr>
        <p:txBody>
          <a:bodyPr wrap="square">
            <a:spAutoFit/>
          </a:bodyPr>
          <a:lstStyle/>
          <a:p>
            <a:pPr marL="214313" indent="-214313" algn="just">
              <a:buFont typeface="Wingdings" panose="05000000000000000000" pitchFamily="2" charset="2"/>
              <a:buChar char="Ø"/>
            </a:pPr>
            <a:endParaRPr lang="tr-TR" sz="1350" dirty="0"/>
          </a:p>
          <a:p>
            <a:pPr marL="214313" indent="-214313" algn="just">
              <a:buFont typeface="Wingdings" panose="05000000000000000000" pitchFamily="2" charset="2"/>
              <a:buChar char="Ø"/>
            </a:pPr>
            <a:r>
              <a:rPr lang="tr-TR" sz="1350" dirty="0"/>
              <a:t>Örneğin konut üreten firmalar, başlangıçta lüks sayılan ancak sonraları tabana yayılan bir dönüşümle insanlara barınma alanları satışı anlayışından sıyrılarak ve rekabetin de güçlü etkisiyle potansiyel müşterilerine konutlara dair kalite ve konfor vaatlerinde bulunmaya başlamışlardır. Bu amaçla yukarıda sıralanan beklentilere uygun olarak konseptler geliştirmişler. Zamanla bu iki yönlü çeşitliliğin ortaya çıkardığı uyum sorunlarının organize edilmesi ve farklı hizmet sağlayıcıların birlikte bir sinerji yaratması için tepe de yer alan bir iş yapış biçimine gerek duyulmuştur. İşte tam bu noktada profesyonel tesis yönetimi ortaya çıkmış ve hem konut üretenler hem de konutları alanlar için çok çeşitli hizmetleri ve fiziki kaynakları bir çatı altında toplayarak kritik bir görevi üstenmiştir (</a:t>
            </a:r>
            <a:r>
              <a:rPr lang="tr-TR" sz="1350" dirty="0" err="1"/>
              <a:t>Chotipanich</a:t>
            </a:r>
            <a:r>
              <a:rPr lang="tr-TR" sz="1350" dirty="0"/>
              <a:t>, 2004:365-366).</a:t>
            </a:r>
          </a:p>
          <a:p>
            <a:pPr marL="214313" indent="-214313" algn="just">
              <a:buFont typeface="Wingdings" panose="05000000000000000000" pitchFamily="2" charset="2"/>
              <a:buChar char="Ø"/>
            </a:pPr>
            <a:endParaRPr lang="tr-TR" sz="1350" dirty="0"/>
          </a:p>
          <a:p>
            <a:pPr marL="214313" indent="-214313" algn="just">
              <a:buFont typeface="Wingdings" panose="05000000000000000000" pitchFamily="2" charset="2"/>
              <a:buChar char="Ø"/>
            </a:pPr>
            <a:r>
              <a:rPr lang="tr-TR" sz="1350" dirty="0"/>
              <a:t>O halde tesis yönetimi genel ve kavramsal bir ifade ile tesislerde yaşayanlar ve kullananlar hem de tesis üreticileri için stratejik bir ortaklık biçimi olması yanıyla: tesislerde yerine getirilen, asıl iş dışında kalan çok sayıda hizmet işini tek elde toplayan, uzun vadeli hizmet yönetimi işidir. Bu yanı ile tesis yönetimi, güvenlik ve temizlik gibi tekil işlerden çok ayrı bir yerdedir (</a:t>
            </a:r>
            <a:r>
              <a:rPr lang="tr-TR" sz="1350" dirty="0" err="1"/>
              <a:t>Nutt</a:t>
            </a:r>
            <a:r>
              <a:rPr lang="tr-TR" sz="1350" dirty="0"/>
              <a:t>, 2000:129).</a:t>
            </a:r>
          </a:p>
        </p:txBody>
      </p:sp>
      <p:sp>
        <p:nvSpPr>
          <p:cNvPr id="11" name="Dikdörtgen 10"/>
          <p:cNvSpPr/>
          <p:nvPr/>
        </p:nvSpPr>
        <p:spPr>
          <a:xfrm>
            <a:off x="2209039" y="1248750"/>
            <a:ext cx="4778872" cy="323165"/>
          </a:xfrm>
          <a:prstGeom prst="rect">
            <a:avLst/>
          </a:prstGeom>
        </p:spPr>
        <p:txBody>
          <a:bodyPr wrap="none">
            <a:spAutoFit/>
          </a:bodyPr>
          <a:lstStyle/>
          <a:p>
            <a:r>
              <a:rPr lang="tr-TR" sz="1500" b="1" dirty="0"/>
              <a:t>TESİS YÖNETİMİNİN TEKNİK ESASLARI VE UYGULAMALARI</a:t>
            </a:r>
            <a:endParaRPr lang="tr-TR" sz="1500" dirty="0"/>
          </a:p>
        </p:txBody>
      </p:sp>
    </p:spTree>
    <p:extLst>
      <p:ext uri="{BB962C8B-B14F-4D97-AF65-F5344CB8AC3E}">
        <p14:creationId xmlns:p14="http://schemas.microsoft.com/office/powerpoint/2010/main" val="17962088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660720" y="1655497"/>
            <a:ext cx="7575451" cy="2377574"/>
          </a:xfrm>
          <a:prstGeom prst="rect">
            <a:avLst/>
          </a:prstGeom>
        </p:spPr>
        <p:txBody>
          <a:bodyPr wrap="square">
            <a:spAutoFit/>
          </a:bodyPr>
          <a:lstStyle/>
          <a:p>
            <a:pPr marL="214313" indent="-214313" algn="just">
              <a:buFont typeface="Wingdings" panose="05000000000000000000" pitchFamily="2" charset="2"/>
              <a:buChar char="Ø"/>
            </a:pPr>
            <a:r>
              <a:rPr lang="tr-TR" sz="1350" dirty="0"/>
              <a:t>Bir başka tanıma göre ise tesis yönetimi, tesislerde insan odaklı hizmetleri kendine konu edinmiş, müşteri gereksinimlerini gözeten-ön gören, koşulsuz müşteri memnuniyetine inanmış, bunların karşılanmasını asli görevi olarak kabul eden, zamanını, enerjisini ve kaynaklarını bütünüyle bu amaçlara adayan, müşteri odaklı çözümler üreten, uluslararası ve ulusal yasa, yönetmelik, standart ve kodları iyi bilen bir yönetim işidir (</a:t>
            </a:r>
            <a:r>
              <a:rPr lang="tr-TR" sz="1350" dirty="0" err="1"/>
              <a:t>Noor</a:t>
            </a:r>
            <a:r>
              <a:rPr lang="tr-TR" sz="1350" dirty="0"/>
              <a:t> </a:t>
            </a:r>
            <a:r>
              <a:rPr lang="tr-TR" sz="1350" dirty="0" err="1"/>
              <a:t>and</a:t>
            </a:r>
            <a:r>
              <a:rPr lang="tr-TR" sz="1350" dirty="0"/>
              <a:t> Pitt,2009:213).</a:t>
            </a:r>
          </a:p>
          <a:p>
            <a:pPr marL="214313" indent="-214313" algn="just">
              <a:buFont typeface="Wingdings" panose="05000000000000000000" pitchFamily="2" charset="2"/>
              <a:buChar char="Ø"/>
            </a:pPr>
            <a:endParaRPr lang="tr-TR" sz="1350" dirty="0"/>
          </a:p>
          <a:p>
            <a:pPr marL="214313" indent="-214313" algn="just">
              <a:buFont typeface="Wingdings" panose="05000000000000000000" pitchFamily="2" charset="2"/>
              <a:buChar char="Ø"/>
            </a:pPr>
            <a:r>
              <a:rPr lang="tr-TR" sz="1350" dirty="0"/>
              <a:t>Diğer bir tanıma göre tesis yönetimi: genellikle asıl örgütsel faaliyetlere destek veren tali, küçük ya da sıradan örgüt ya da örgütlenmeler olmayıp profesyonel yönetim tekniklerini en ileri düzeyde kullanan binalara ve insanlara teknik, mali, idari, hukuki, estetik, konfor ve kalite gibi birbirinden farklı pek çok süreci bir amaç etrafında entegre ve organize eden işlemler bütünüdür (</a:t>
            </a:r>
            <a:r>
              <a:rPr lang="tr-TR" sz="1350" dirty="0" err="1"/>
              <a:t>Kamaruzzaman</a:t>
            </a:r>
            <a:r>
              <a:rPr lang="tr-TR" sz="1350" dirty="0"/>
              <a:t> </a:t>
            </a:r>
            <a:r>
              <a:rPr lang="tr-TR" sz="1350" dirty="0" err="1"/>
              <a:t>and</a:t>
            </a:r>
            <a:r>
              <a:rPr lang="tr-TR" sz="1350" dirty="0"/>
              <a:t> </a:t>
            </a:r>
            <a:r>
              <a:rPr lang="tr-TR" sz="1350" dirty="0" err="1"/>
              <a:t>Zawawi</a:t>
            </a:r>
            <a:r>
              <a:rPr lang="tr-TR" sz="1350" dirty="0"/>
              <a:t>, 2010:78).</a:t>
            </a:r>
          </a:p>
        </p:txBody>
      </p:sp>
      <p:sp>
        <p:nvSpPr>
          <p:cNvPr id="11" name="Dikdörtgen 10"/>
          <p:cNvSpPr/>
          <p:nvPr/>
        </p:nvSpPr>
        <p:spPr>
          <a:xfrm>
            <a:off x="2209039" y="1248750"/>
            <a:ext cx="4778872" cy="323165"/>
          </a:xfrm>
          <a:prstGeom prst="rect">
            <a:avLst/>
          </a:prstGeom>
        </p:spPr>
        <p:txBody>
          <a:bodyPr wrap="none">
            <a:spAutoFit/>
          </a:bodyPr>
          <a:lstStyle/>
          <a:p>
            <a:r>
              <a:rPr lang="tr-TR" sz="1500" b="1" dirty="0"/>
              <a:t>TESİS YÖNETİMİNİN TEKNİK ESASLARI VE UYGULAMALARI</a:t>
            </a:r>
            <a:endParaRPr lang="tr-TR" sz="1500" dirty="0"/>
          </a:p>
        </p:txBody>
      </p:sp>
    </p:spTree>
    <p:extLst>
      <p:ext uri="{BB962C8B-B14F-4D97-AF65-F5344CB8AC3E}">
        <p14:creationId xmlns:p14="http://schemas.microsoft.com/office/powerpoint/2010/main" val="32605575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660720" y="1655497"/>
            <a:ext cx="7575451" cy="2793072"/>
          </a:xfrm>
          <a:prstGeom prst="rect">
            <a:avLst/>
          </a:prstGeom>
        </p:spPr>
        <p:txBody>
          <a:bodyPr wrap="square">
            <a:spAutoFit/>
          </a:bodyPr>
          <a:lstStyle/>
          <a:p>
            <a:pPr marL="214313" indent="-214313" algn="just">
              <a:buFont typeface="Wingdings" panose="05000000000000000000" pitchFamily="2" charset="2"/>
              <a:buChar char="Ø"/>
            </a:pPr>
            <a:r>
              <a:rPr lang="tr-TR" sz="1350" dirty="0"/>
              <a:t>Tesis yönetimi tanımında da görüldüğü üzere verdiği hizmetlerin kapsamı bakımından pek çok disiplinden yararlanmaktadır. Örneğin, tasarımda mimariden, kullanım rahatlığında ergonomiden, tesis yönetimi işlerinde işletmecilikten, idari süreçlerde hukuka kadar geniş bir yelpazeyi içerir. Bundan dolayı profesyonel tesis yönetimi işi yapan profesyonel yöneticiler pek çok alana hâkim uzman kişilerden oluşmaktadır. Zaten onların bu uzmanlık deneyimleri ve birikimleri tesis yönetimini zirveye taşımakta ve stratejik bir özellik kazandırmaktadır.</a:t>
            </a:r>
          </a:p>
          <a:p>
            <a:pPr marL="214313" indent="-214313" algn="just">
              <a:buFont typeface="Wingdings" panose="05000000000000000000" pitchFamily="2" charset="2"/>
              <a:buChar char="Ø"/>
            </a:pPr>
            <a:endParaRPr lang="tr-TR" sz="1350" dirty="0"/>
          </a:p>
          <a:p>
            <a:pPr marL="214313" indent="-214313" algn="just">
              <a:buFont typeface="Wingdings" panose="05000000000000000000" pitchFamily="2" charset="2"/>
              <a:buChar char="Ø"/>
            </a:pPr>
            <a:r>
              <a:rPr lang="tr-TR" sz="1350" dirty="0"/>
              <a:t>Tesis yönetimi teknik konuları üstlenmiş bir yönetim faaliyeti olarak görünse de, teknik bileşenlerden derleme yaparak yaşam kalitesi üreten ve mimari felsefeye sahip bir anlayıştır aslında. Bundan dolayı ciddi yatırım bedelleri ile inşa edilen modern ve akıllı tesislerde yaşayanların hayatlarına kalite ve konfor kazandırmanın yanında, bu tesislerin ömürlerinin uzatılması, maddi ve manevi değer kazandırılması, optimum maliyetlerle yaşatılması, tasarım aşamasında hedeflenen konfor düzeyinin korunması, temel ilkeler arasındadır.</a:t>
            </a:r>
          </a:p>
        </p:txBody>
      </p:sp>
      <p:sp>
        <p:nvSpPr>
          <p:cNvPr id="11" name="Dikdörtgen 10"/>
          <p:cNvSpPr/>
          <p:nvPr/>
        </p:nvSpPr>
        <p:spPr>
          <a:xfrm>
            <a:off x="2209039" y="1248750"/>
            <a:ext cx="4778872" cy="323165"/>
          </a:xfrm>
          <a:prstGeom prst="rect">
            <a:avLst/>
          </a:prstGeom>
        </p:spPr>
        <p:txBody>
          <a:bodyPr wrap="none">
            <a:spAutoFit/>
          </a:bodyPr>
          <a:lstStyle/>
          <a:p>
            <a:r>
              <a:rPr lang="tr-TR" sz="1500" b="1" dirty="0"/>
              <a:t>TESİS YÖNETİMİNİN TEKNİK ESASLARI VE UYGULAMALARI</a:t>
            </a:r>
            <a:endParaRPr lang="tr-TR" sz="1500" dirty="0"/>
          </a:p>
        </p:txBody>
      </p:sp>
    </p:spTree>
    <p:extLst>
      <p:ext uri="{BB962C8B-B14F-4D97-AF65-F5344CB8AC3E}">
        <p14:creationId xmlns:p14="http://schemas.microsoft.com/office/powerpoint/2010/main" val="32292065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660720" y="1655497"/>
            <a:ext cx="7575451" cy="2585323"/>
          </a:xfrm>
          <a:prstGeom prst="rect">
            <a:avLst/>
          </a:prstGeom>
        </p:spPr>
        <p:txBody>
          <a:bodyPr wrap="square">
            <a:spAutoFit/>
          </a:bodyPr>
          <a:lstStyle/>
          <a:p>
            <a:pPr marL="214313" indent="-214313" algn="just">
              <a:buFont typeface="Wingdings" panose="05000000000000000000" pitchFamily="2" charset="2"/>
              <a:buChar char="Ø"/>
            </a:pPr>
            <a:r>
              <a:rPr lang="tr-TR" sz="1350" dirty="0"/>
              <a:t>Tesis yönetimi kavramından söz edildiğinde, bu işi yapanların genellikle asıl örgütsel faaliyetlere destek veren tali, küçük ya da sıradan örgüt ya da örgütlenmeler olduğu akla gelmektedir ki bu da yanlış bir durumdur. Tesis yönetimi işlerinde profesyonel yönetim teknikleri en ileri düzeyde uygulanmakta olup asıl işletme ya da hizmet alanlar bazen tek bir işle uğraşırken profesyonel tesis yöneticileri teknik (elektrik, mekanik vb.), mali (vergi, </a:t>
            </a:r>
            <a:r>
              <a:rPr lang="tr-TR" sz="1350" dirty="0" err="1"/>
              <a:t>SGKvb</a:t>
            </a:r>
            <a:r>
              <a:rPr lang="tr-TR" sz="1350" dirty="0"/>
              <a:t>.), idari (yönetim, ÎKY vb.) gibi birbirinden ayrık pek çok işle ilgilenirler. Bundan dolayı tesis yönetimi başlı başına bir uzmanlık gerektiren profesyonellerce idare edilen bir örgütlenmedir (Alexander, 1994:8-9).</a:t>
            </a:r>
          </a:p>
          <a:p>
            <a:pPr marL="214313" indent="-214313" algn="just">
              <a:buFont typeface="Wingdings" panose="05000000000000000000" pitchFamily="2" charset="2"/>
              <a:buChar char="Ø"/>
            </a:pPr>
            <a:endParaRPr lang="tr-TR" sz="1350" dirty="0"/>
          </a:p>
          <a:p>
            <a:pPr marL="214313" indent="-214313" algn="just">
              <a:buFont typeface="Wingdings" panose="05000000000000000000" pitchFamily="2" charset="2"/>
              <a:buChar char="Ø"/>
            </a:pPr>
            <a:endParaRPr lang="tr-TR" sz="1350" dirty="0"/>
          </a:p>
          <a:p>
            <a:pPr marL="214313" indent="-214313" algn="just">
              <a:buFont typeface="Wingdings" panose="05000000000000000000" pitchFamily="2" charset="2"/>
              <a:buChar char="Ø"/>
            </a:pPr>
            <a:r>
              <a:rPr lang="tr-TR" sz="1350" dirty="0"/>
              <a:t>Örgütlenme ise, yönetim unsurlarından biri ve en önemlilerindendir. İnsanlar yardıma gereksinim duydukları ve bunu gerçekleştirdikleri zaman örgütlenme ortaya çıkmaktadır. (Tortop, İşbir ve Aytaç, 1999:71).</a:t>
            </a:r>
          </a:p>
        </p:txBody>
      </p:sp>
      <p:sp>
        <p:nvSpPr>
          <p:cNvPr id="11" name="Dikdörtgen 10"/>
          <p:cNvSpPr/>
          <p:nvPr/>
        </p:nvSpPr>
        <p:spPr>
          <a:xfrm>
            <a:off x="2209039" y="1248750"/>
            <a:ext cx="4778872" cy="323165"/>
          </a:xfrm>
          <a:prstGeom prst="rect">
            <a:avLst/>
          </a:prstGeom>
        </p:spPr>
        <p:txBody>
          <a:bodyPr wrap="none">
            <a:spAutoFit/>
          </a:bodyPr>
          <a:lstStyle/>
          <a:p>
            <a:r>
              <a:rPr lang="tr-TR" sz="1500" b="1" dirty="0"/>
              <a:t>TESİS YÖNETİMİNİN TEKNİK ESASLARI VE UYGULAMALARI</a:t>
            </a:r>
            <a:endParaRPr lang="tr-TR" sz="1500" dirty="0"/>
          </a:p>
        </p:txBody>
      </p:sp>
    </p:spTree>
    <p:extLst>
      <p:ext uri="{BB962C8B-B14F-4D97-AF65-F5344CB8AC3E}">
        <p14:creationId xmlns:p14="http://schemas.microsoft.com/office/powerpoint/2010/main" val="19639163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660720" y="1655497"/>
            <a:ext cx="7575451" cy="2793072"/>
          </a:xfrm>
          <a:prstGeom prst="rect">
            <a:avLst/>
          </a:prstGeom>
        </p:spPr>
        <p:txBody>
          <a:bodyPr wrap="square">
            <a:spAutoFit/>
          </a:bodyPr>
          <a:lstStyle/>
          <a:p>
            <a:pPr marL="214313" indent="-214313" algn="just">
              <a:buFont typeface="Wingdings" panose="05000000000000000000" pitchFamily="2" charset="2"/>
              <a:buChar char="Ø"/>
            </a:pPr>
            <a:r>
              <a:rPr lang="tr-TR" sz="1350" dirty="0"/>
              <a:t>Tesis yönetimi kavramından söz edildiğinde, bu işi yapanların genellikle asıl örgütsel faaliyetlere destek veren tali, küçük ya da sıradan örgüt ya da örgütlenmeler olduğu akla gelmektedir ki bu da yanlış bir durumdur. Tesis yönetimi işlerinde profesyonel yönetim teknikleri en ileri düzeyde uygulanmakta olup asıl işletme ya da hizmet alanlar bazen tek bir işle uğraşırken profesyonel tesis yöneticileri teknik (elektrik, mekanik vb.), mali (vergi, </a:t>
            </a:r>
            <a:r>
              <a:rPr lang="tr-TR" sz="1350" dirty="0" err="1"/>
              <a:t>SGKvb</a:t>
            </a:r>
            <a:r>
              <a:rPr lang="tr-TR" sz="1350" dirty="0"/>
              <a:t>.), idari (yönetim, ÎKY vb.) gibi birbirinden ayrık pek çok işle ilgilenirler. Bundan dolayı tesis yönetimi başlı başına bir uzmanlık gerektiren profesyonellerce idare edilen bir örgütlenmedir (Alexander, 1994:8-9).</a:t>
            </a:r>
          </a:p>
          <a:p>
            <a:pPr marL="214313" indent="-214313" algn="just">
              <a:buFont typeface="Wingdings" panose="05000000000000000000" pitchFamily="2" charset="2"/>
              <a:buChar char="Ø"/>
            </a:pPr>
            <a:endParaRPr lang="tr-TR" sz="1350" dirty="0"/>
          </a:p>
          <a:p>
            <a:pPr marL="214313" indent="-214313" algn="just">
              <a:buFont typeface="Wingdings" panose="05000000000000000000" pitchFamily="2" charset="2"/>
              <a:buChar char="Ø"/>
            </a:pPr>
            <a:r>
              <a:rPr lang="tr-TR" sz="1350" dirty="0"/>
              <a:t>Bu kitabın konusu olan tesislerde, yaşam kalitesini korumak ve katkıda bulunmak için fiziki ortamların ihtiyaç duyduğu enerji, güvenlik, temizlik ve daha pek çok lojistik ihtiyaç noktalarım da yönetmek ve bunlara hem zaman hem de kaynak harcamak zorundadırlar. Bu aşamada tesislerin gerek duyduğu hizmetlerin idare edilmesi gereksiniminde çözüm ortağı olarak Tesis Yönetimi (</a:t>
            </a:r>
            <a:r>
              <a:rPr lang="tr-TR" sz="1350" dirty="0" err="1"/>
              <a:t>Facility</a:t>
            </a:r>
            <a:r>
              <a:rPr lang="tr-TR" sz="1350" dirty="0"/>
              <a:t> </a:t>
            </a:r>
            <a:r>
              <a:rPr lang="tr-TR" sz="1350" dirty="0" err="1"/>
              <a:t>Mana¬gement</a:t>
            </a:r>
            <a:r>
              <a:rPr lang="tr-TR" sz="1350" dirty="0"/>
              <a:t>) ayrı bir iş ve uzmanlık kolu olarak ortaya çıkmıştır.</a:t>
            </a:r>
          </a:p>
        </p:txBody>
      </p:sp>
      <p:sp>
        <p:nvSpPr>
          <p:cNvPr id="11" name="Dikdörtgen 10"/>
          <p:cNvSpPr/>
          <p:nvPr/>
        </p:nvSpPr>
        <p:spPr>
          <a:xfrm>
            <a:off x="2209039" y="1248750"/>
            <a:ext cx="4778872" cy="323165"/>
          </a:xfrm>
          <a:prstGeom prst="rect">
            <a:avLst/>
          </a:prstGeom>
        </p:spPr>
        <p:txBody>
          <a:bodyPr wrap="none">
            <a:spAutoFit/>
          </a:bodyPr>
          <a:lstStyle/>
          <a:p>
            <a:r>
              <a:rPr lang="tr-TR" sz="1500" b="1" dirty="0"/>
              <a:t>TESİS YÖNETİMİNİN TEKNİK ESASLARI VE UYGULAMALARI</a:t>
            </a:r>
            <a:endParaRPr lang="tr-TR" sz="1500" dirty="0"/>
          </a:p>
        </p:txBody>
      </p:sp>
    </p:spTree>
    <p:extLst>
      <p:ext uri="{BB962C8B-B14F-4D97-AF65-F5344CB8AC3E}">
        <p14:creationId xmlns:p14="http://schemas.microsoft.com/office/powerpoint/2010/main" val="16996764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660720" y="1655497"/>
            <a:ext cx="7575451" cy="2793072"/>
          </a:xfrm>
          <a:prstGeom prst="rect">
            <a:avLst/>
          </a:prstGeom>
        </p:spPr>
        <p:txBody>
          <a:bodyPr wrap="square">
            <a:spAutoFit/>
          </a:bodyPr>
          <a:lstStyle/>
          <a:p>
            <a:pPr marL="214313" indent="-214313" algn="just">
              <a:buFont typeface="Wingdings" panose="05000000000000000000" pitchFamily="2" charset="2"/>
              <a:buChar char="Ø"/>
            </a:pPr>
            <a:r>
              <a:rPr lang="tr-TR" sz="1350" dirty="0"/>
              <a:t>Tesis yönetimi kavramından söz edildiğinde, bu işi yapanların genellikle asıl örgütsel faaliyetlere destek veren tali, küçük ya da sıradan örgüt ya da örgütlenmeler olduğu akla gelmektedir ki bu da yanlış bir durumdur. Tesis yönetimi işlerinde profesyonel yönetim teknikleri en ileri düzeyde uygulanmakta olup asıl işletme ya da hizmet alanlar bazen tek bir işle uğraşırken profesyonel tesis yöneticileri teknik (elektrik, mekanik vb.), mali (vergi, SGK vb.), idari (yönetim, ÎKY vb.) gibi birbirinden ayrık pek çok işle ilgilenirler. Bundan dolayı tesis yönetimi başlı başına bir uzmanlık gerektiren profesyonellerce idare edilen bir örgütlenmedir (Alexander, 1994:8-9).</a:t>
            </a:r>
          </a:p>
          <a:p>
            <a:pPr marL="214313" indent="-214313" algn="just">
              <a:buFont typeface="Wingdings" panose="05000000000000000000" pitchFamily="2" charset="2"/>
              <a:buChar char="Ø"/>
            </a:pPr>
            <a:endParaRPr lang="tr-TR" sz="1350" dirty="0"/>
          </a:p>
          <a:p>
            <a:pPr marL="214313" indent="-214313" algn="just">
              <a:buFont typeface="Wingdings" panose="05000000000000000000" pitchFamily="2" charset="2"/>
              <a:buChar char="Ø"/>
            </a:pPr>
            <a:r>
              <a:rPr lang="tr-TR" sz="1350" dirty="0"/>
              <a:t>Tesislerde, yaşam kalitesini korumak ve katkıda bulunmak için fiziki ortamların ihtiyaç duyduğu enerji, güvenlik, temizlik ve daha pek çok lojistik ihtiyaç noktalarının da yönetilmesi ve bunlara hem zaman hem de kaynak harcanması zorunludur. Bu aşamada tesislerin gerek duyduğu hizmetlerin idare edilmesi gereksiniminde çözüm ortağı olarak Tesis Yönetimi (</a:t>
            </a:r>
            <a:r>
              <a:rPr lang="tr-TR" sz="1350" dirty="0" err="1"/>
              <a:t>Facility</a:t>
            </a:r>
            <a:r>
              <a:rPr lang="tr-TR" sz="1350" dirty="0"/>
              <a:t> Management) ayrı bir iş ve uzmanlık kolu olarak ortaya çıkmıştır.</a:t>
            </a:r>
          </a:p>
        </p:txBody>
      </p:sp>
      <p:sp>
        <p:nvSpPr>
          <p:cNvPr id="11" name="Dikdörtgen 10"/>
          <p:cNvSpPr/>
          <p:nvPr/>
        </p:nvSpPr>
        <p:spPr>
          <a:xfrm>
            <a:off x="2209039" y="1248750"/>
            <a:ext cx="4778872" cy="323165"/>
          </a:xfrm>
          <a:prstGeom prst="rect">
            <a:avLst/>
          </a:prstGeom>
        </p:spPr>
        <p:txBody>
          <a:bodyPr wrap="none">
            <a:spAutoFit/>
          </a:bodyPr>
          <a:lstStyle/>
          <a:p>
            <a:r>
              <a:rPr lang="tr-TR" sz="1500" b="1" dirty="0"/>
              <a:t>TESİS YÖNETİMİNİN TEKNİK ESASLARI VE UYGULAMALARI</a:t>
            </a:r>
            <a:endParaRPr lang="tr-TR" sz="1500" dirty="0"/>
          </a:p>
        </p:txBody>
      </p:sp>
    </p:spTree>
    <p:extLst>
      <p:ext uri="{BB962C8B-B14F-4D97-AF65-F5344CB8AC3E}">
        <p14:creationId xmlns:p14="http://schemas.microsoft.com/office/powerpoint/2010/main" val="4697069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677448" y="1471541"/>
            <a:ext cx="7575451" cy="3831818"/>
          </a:xfrm>
          <a:prstGeom prst="rect">
            <a:avLst/>
          </a:prstGeom>
        </p:spPr>
        <p:txBody>
          <a:bodyPr wrap="square">
            <a:spAutoFit/>
          </a:bodyPr>
          <a:lstStyle/>
          <a:p>
            <a:pPr marL="214313" indent="-214313" algn="just">
              <a:buFont typeface="Wingdings" panose="05000000000000000000" pitchFamily="2" charset="2"/>
              <a:buChar char="Ø"/>
            </a:pPr>
            <a:r>
              <a:rPr lang="tr-TR" sz="1350" dirty="0"/>
              <a:t>Tesis yönetimi, konutlar, kamu kurumlan, oteller, hastaneler, ofis binaları, alışveriş merkezleri, eğitim kurumlan, fabrikalar, hava limanları, santraller vb. gibi hemen hemen tüm yapılarda bulunan işletmelerin ya da tesisleri kullananların ana faaliyetleri dışında kalan işlerinden biridir.</a:t>
            </a:r>
          </a:p>
          <a:p>
            <a:pPr marL="214313" indent="-214313" algn="just">
              <a:buFont typeface="Wingdings" panose="05000000000000000000" pitchFamily="2" charset="2"/>
              <a:buChar char="Ø"/>
            </a:pPr>
            <a:endParaRPr lang="tr-TR" sz="1350" dirty="0"/>
          </a:p>
          <a:p>
            <a:pPr marL="214313" indent="-214313" algn="just">
              <a:buFont typeface="Wingdings" panose="05000000000000000000" pitchFamily="2" charset="2"/>
              <a:buChar char="Ø"/>
            </a:pPr>
            <a:endParaRPr lang="tr-TR" sz="1350" dirty="0"/>
          </a:p>
          <a:p>
            <a:pPr marL="214313" indent="-214313" algn="just">
              <a:buFont typeface="Wingdings" panose="05000000000000000000" pitchFamily="2" charset="2"/>
              <a:buChar char="Ø"/>
            </a:pPr>
            <a:r>
              <a:rPr lang="tr-TR" sz="1350" dirty="0"/>
              <a:t> Ekonomik ve değişimlerin hızlandığı iş dünyasında sivil ve endüstriyel yaşam alanlarının yönetimi işini profesyonel kişilerce yapılması, bu sayede ana işle ilgili konularda işletme ve örgütlerin daha çok zaman kazanması ve tesis yönetimi işin uzman kişilerce yapılmasından yararlanılması hedeflenmektedir. </a:t>
            </a:r>
          </a:p>
          <a:p>
            <a:pPr marL="214313" indent="-214313" algn="just">
              <a:buFont typeface="Wingdings" panose="05000000000000000000" pitchFamily="2" charset="2"/>
              <a:buChar char="Ø"/>
            </a:pPr>
            <a:endParaRPr lang="tr-TR" sz="1350" dirty="0"/>
          </a:p>
          <a:p>
            <a:pPr marL="214313" indent="-214313" algn="just">
              <a:buFont typeface="Wingdings" panose="05000000000000000000" pitchFamily="2" charset="2"/>
              <a:buChar char="Ø"/>
            </a:pPr>
            <a:r>
              <a:rPr lang="tr-TR" sz="1350" dirty="0"/>
              <a:t>Tesis yönetimi yöneticileri rutin yönetim işlerini kendi üzerlerine alarak asıl işin yapılmasında gerekli olan etkili ve verimli çalışma ortamları yaratmaya çalışırlar. Dolayısı ile şirketin büyüklüğünün bir önemi olmaksızın, profesyonel iş anlayışı ve disiplini ile ele alman tesis yönetiminin sorumluluk alanı oldukça geniştir.</a:t>
            </a:r>
          </a:p>
          <a:p>
            <a:pPr marL="214313" indent="-214313" algn="just">
              <a:buFont typeface="Wingdings" panose="05000000000000000000" pitchFamily="2" charset="2"/>
              <a:buChar char="Ø"/>
            </a:pPr>
            <a:endParaRPr lang="tr-TR" sz="1350" dirty="0"/>
          </a:p>
          <a:p>
            <a:pPr marL="214313" indent="-214313" algn="just">
              <a:buFont typeface="Wingdings" panose="05000000000000000000" pitchFamily="2" charset="2"/>
              <a:buChar char="Ø"/>
            </a:pPr>
            <a:r>
              <a:rPr lang="tr-TR" sz="1350" dirty="0"/>
              <a:t>Söz konusu sorumluluk alanlarına bakıldığında ise iletişim altyapısı, gayri-menkulü stratejisi, yönetim ve kontrol, temizlik, yemek, güvenlik, idari ve mali işler, enerji yönetimi, teknik yönetim gibi pek çok alan ortaya çıkmaktadır. Bu alanlar aşağıda Şekil 2’de gösterilmiştir.</a:t>
            </a:r>
          </a:p>
          <a:p>
            <a:pPr marL="214313" indent="-214313" algn="just">
              <a:buFont typeface="Wingdings" panose="05000000000000000000" pitchFamily="2" charset="2"/>
              <a:buChar char="Ø"/>
            </a:pPr>
            <a:endParaRPr lang="tr-TR" sz="1350" dirty="0"/>
          </a:p>
        </p:txBody>
      </p:sp>
      <p:sp>
        <p:nvSpPr>
          <p:cNvPr id="11" name="Dikdörtgen 10"/>
          <p:cNvSpPr/>
          <p:nvPr/>
        </p:nvSpPr>
        <p:spPr>
          <a:xfrm>
            <a:off x="2209039" y="1248750"/>
            <a:ext cx="4778872" cy="323165"/>
          </a:xfrm>
          <a:prstGeom prst="rect">
            <a:avLst/>
          </a:prstGeom>
        </p:spPr>
        <p:txBody>
          <a:bodyPr wrap="none">
            <a:spAutoFit/>
          </a:bodyPr>
          <a:lstStyle/>
          <a:p>
            <a:r>
              <a:rPr lang="tr-TR" sz="1500" b="1" dirty="0"/>
              <a:t>TESİS YÖNETİMİNİN TEKNİK ESASLARI VE UYGULAMALARI</a:t>
            </a:r>
            <a:endParaRPr lang="tr-TR" sz="1500" dirty="0"/>
          </a:p>
        </p:txBody>
      </p:sp>
    </p:spTree>
    <p:extLst>
      <p:ext uri="{BB962C8B-B14F-4D97-AF65-F5344CB8AC3E}">
        <p14:creationId xmlns:p14="http://schemas.microsoft.com/office/powerpoint/2010/main" val="24509727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12487</TotalTime>
  <Words>1488</Words>
  <Application>Microsoft Office PowerPoint</Application>
  <PresentationFormat>Ekran Gösterisi (4:3)</PresentationFormat>
  <Paragraphs>53</Paragraphs>
  <Slides>10</Slides>
  <Notes>0</Notes>
  <HiddenSlides>0</HiddenSlides>
  <MMClips>0</MMClips>
  <ScaleCrop>false</ScaleCrop>
  <HeadingPairs>
    <vt:vector size="6" baseType="variant">
      <vt:variant>
        <vt:lpstr>Kullanılan Yazı Tipleri</vt:lpstr>
      </vt:variant>
      <vt:variant>
        <vt:i4>6</vt:i4>
      </vt:variant>
      <vt:variant>
        <vt:lpstr>Tema</vt:lpstr>
      </vt:variant>
      <vt:variant>
        <vt:i4>3</vt:i4>
      </vt:variant>
      <vt:variant>
        <vt:lpstr>Slayt Başlıkları</vt:lpstr>
      </vt:variant>
      <vt:variant>
        <vt:i4>10</vt:i4>
      </vt:variant>
    </vt:vector>
  </HeadingPairs>
  <TitlesOfParts>
    <vt:vector size="19" baseType="lpstr">
      <vt:lpstr>ＭＳ Ｐゴシック</vt:lpstr>
      <vt:lpstr>Arial</vt:lpstr>
      <vt:lpstr>Calibri</vt:lpstr>
      <vt:lpstr>Century Gothic</vt:lpstr>
      <vt:lpstr>Times New Roman</vt:lpstr>
      <vt:lpstr>Wingdings</vt:lpstr>
      <vt:lpstr>ekonomi</vt:lpstr>
      <vt:lpstr>1_Rics</vt:lpstr>
      <vt:lpstr>h.t.</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user</cp:lastModifiedBy>
  <cp:revision>814</cp:revision>
  <cp:lastPrinted>2016-10-24T07:53:35Z</cp:lastPrinted>
  <dcterms:created xsi:type="dcterms:W3CDTF">2016-09-18T09:35:24Z</dcterms:created>
  <dcterms:modified xsi:type="dcterms:W3CDTF">2020-02-25T07:57:55Z</dcterms:modified>
</cp:coreProperties>
</file>