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711"/>
    <p:restoredTop sz="50077"/>
  </p:normalViewPr>
  <p:slideViewPr>
    <p:cSldViewPr snapToGrid="0" snapToObjects="1">
      <p:cViewPr varScale="1">
        <p:scale>
          <a:sx n="99" d="100"/>
          <a:sy n="99" d="100"/>
        </p:scale>
        <p:origin x="208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ECFB8-68F8-7F4D-989E-F222F488AAE5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88ED-A4F8-EC44-8808-94C9C691C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5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848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48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7524DD5C-CD79-AA44-8383-1C341A74D15A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2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42954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05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505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E79F1419-1EBE-AC4A-AD54-AB9C663F01A8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7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734416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257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525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F1C09F43-6501-9047-8790-77AB2ABE35A0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8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0733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909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52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59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23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79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8036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438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214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658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207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074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88ACF-611F-A348-9B99-7600A1862AED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5D0EE-F59A-5B4A-9357-553ECD7DA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4675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4451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71469" y="587828"/>
            <a:ext cx="10230119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Bef>
                <a:spcPts val="600"/>
              </a:spcBef>
              <a:spcAft>
                <a:spcPts val="0"/>
              </a:spcAft>
            </a:pPr>
            <a:r>
              <a:rPr lang="tr-TR" sz="2400" b="1" dirty="0">
                <a:latin typeface="Times New Roman" charset="-94"/>
                <a:ea typeface="Times New Roman" charset="-94"/>
              </a:rPr>
              <a:t>Tuzun yapı, su dağılımı ve renk üzerine etkisi</a:t>
            </a:r>
            <a:endParaRPr lang="tr-TR" sz="2400" dirty="0">
              <a:latin typeface="Times New Roman" charset="-94"/>
              <a:ea typeface="Times New Roman" charset="-94"/>
            </a:endParaRP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charset="-94"/>
              <a:buChar char="•"/>
            </a:pPr>
            <a:r>
              <a:rPr lang="tr-TR" sz="2400" dirty="0">
                <a:latin typeface="Times New Roman" charset="-94"/>
                <a:ea typeface="Times New Roman" charset="-94"/>
              </a:rPr>
              <a:t>Tuzlamada en önemli nokta, tuz kristallerinin bünyede tamamen çözünmesini sağlamaktır.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 smtClean="0">
                <a:latin typeface="Times New Roman" charset="-94"/>
                <a:ea typeface="Times New Roman" charset="-94"/>
              </a:rPr>
              <a:t>Geleneksel </a:t>
            </a:r>
            <a:r>
              <a:rPr lang="tr-TR" sz="2400" dirty="0">
                <a:latin typeface="Times New Roman" charset="-94"/>
                <a:ea typeface="Times New Roman" charset="-94"/>
              </a:rPr>
              <a:t>tereyağı üretiminde, kuru tuzlamada tuzun tereyağı bünyesinde çözünmesi </a:t>
            </a:r>
            <a:r>
              <a:rPr lang="tr-TR" sz="2400" dirty="0" err="1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malakse</a:t>
            </a:r>
            <a:r>
              <a:rPr lang="tr-TR" sz="2400" dirty="0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 aşamasında 20-30 d.’</a:t>
            </a:r>
            <a:r>
              <a:rPr lang="tr-TR" sz="2400" dirty="0" err="1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lık</a:t>
            </a:r>
            <a:r>
              <a:rPr lang="tr-TR" sz="2400" dirty="0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 bir süre </a:t>
            </a:r>
            <a:r>
              <a:rPr lang="tr-TR" sz="2400" dirty="0">
                <a:latin typeface="Times New Roman" charset="-94"/>
                <a:ea typeface="Times New Roman" charset="-94"/>
              </a:rPr>
              <a:t>içinde gerçekleşmektedir.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 smtClean="0">
                <a:latin typeface="Times New Roman" charset="-94"/>
                <a:ea typeface="Times New Roman" charset="-94"/>
              </a:rPr>
              <a:t>Sürekli </a:t>
            </a:r>
            <a:r>
              <a:rPr lang="tr-TR" sz="2400" dirty="0">
                <a:latin typeface="Times New Roman" charset="-94"/>
                <a:ea typeface="Times New Roman" charset="-94"/>
              </a:rPr>
              <a:t>tereyağı 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yönteminde,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malakse</a:t>
            </a:r>
            <a:r>
              <a:rPr lang="tr-TR" sz="2400" dirty="0">
                <a:latin typeface="Times New Roman" charset="-94"/>
                <a:ea typeface="Times New Roman" charset="-94"/>
              </a:rPr>
              <a:t> süresi tuz ilavesinden sonra </a:t>
            </a:r>
            <a:r>
              <a:rPr lang="tr-TR" sz="2400" dirty="0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yaklaşık 1 d.’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dır</a:t>
            </a:r>
            <a:r>
              <a:rPr lang="tr-TR" sz="2400" dirty="0">
                <a:latin typeface="Times New Roman" charset="-94"/>
                <a:ea typeface="Times New Roman" charset="-94"/>
              </a:rPr>
              <a:t>. Bu 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süre </a:t>
            </a:r>
            <a:r>
              <a:rPr lang="tr-TR" sz="2400" dirty="0">
                <a:latin typeface="Times New Roman" charset="-94"/>
                <a:ea typeface="Times New Roman" charset="-94"/>
              </a:rPr>
              <a:t>içinde tuz çözünemediği için, sürekli tereyağı üretiminde salamura tuzlama yöntemi uygulanmaktadır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endParaRPr lang="tr-TR" sz="2400" dirty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>
                <a:latin typeface="Times New Roman" charset="-94"/>
                <a:ea typeface="Times New Roman" charset="-94"/>
              </a:rPr>
              <a:t>Tereyağı bünyesinde su dağılımı üzerine tuzun etkisi son derece önemlidir.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 smtClean="0">
                <a:latin typeface="Times New Roman" charset="-94"/>
                <a:ea typeface="Times New Roman" charset="-94"/>
              </a:rPr>
              <a:t>Tuz </a:t>
            </a:r>
            <a:r>
              <a:rPr lang="tr-TR" sz="2400" dirty="0">
                <a:latin typeface="Times New Roman" charset="-94"/>
                <a:ea typeface="Times New Roman" charset="-94"/>
              </a:rPr>
              <a:t>ve su dağılımı arasındaki ilişki su ve tuz (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NaCl</a:t>
            </a:r>
            <a:r>
              <a:rPr lang="tr-TR" sz="2400" dirty="0">
                <a:latin typeface="Times New Roman" charset="-94"/>
                <a:ea typeface="Times New Roman" charset="-94"/>
              </a:rPr>
              <a:t> ) moleküllerinin özelliklerinden kaynaklanmaktadır.</a:t>
            </a:r>
            <a:endParaRPr lang="tr-TR" sz="2400" dirty="0">
              <a:effectLst/>
              <a:latin typeface="Times New Roman" charset="-94"/>
              <a:ea typeface="Times New Roman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40077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32833" y="413325"/>
            <a:ext cx="10397543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>
                <a:latin typeface="Times New Roman" charset="-94"/>
                <a:ea typeface="Times New Roman" charset="-94"/>
              </a:rPr>
              <a:t>Su molekülü eşit sayıda elektron ve protona sahip olması nedeniyle nötr karakter taşımaktadır. Ancak taşıdığı elektronların dağılımının dengesizliği, su molekülünde kutuplaşmaya neden olmaktadır.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 smtClean="0">
                <a:latin typeface="Times New Roman" charset="-94"/>
                <a:ea typeface="Times New Roman" charset="-94"/>
              </a:rPr>
              <a:t>Oksijen </a:t>
            </a:r>
            <a:r>
              <a:rPr lang="tr-TR" sz="2400" dirty="0">
                <a:latin typeface="Times New Roman" charset="-94"/>
                <a:ea typeface="Times New Roman" charset="-94"/>
              </a:rPr>
              <a:t>atomlarının bulunduğu bölge elektronegatif, hidrojen atomlarının bulunduğu bölge ise elektropozitiftir. Bu nedenle su birçok bileşik için çözücüdür.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 smtClean="0">
                <a:latin typeface="Times New Roman" charset="-94"/>
                <a:ea typeface="Times New Roman" charset="-94"/>
              </a:rPr>
              <a:t>Bu nedenle, sodyum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klörür</a:t>
            </a:r>
            <a:r>
              <a:rPr lang="tr-TR" sz="2400" dirty="0">
                <a:latin typeface="Times New Roman" charset="-94"/>
                <a:ea typeface="Times New Roman" charset="-94"/>
              </a:rPr>
              <a:t> (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NaCl</a:t>
            </a:r>
            <a:r>
              <a:rPr lang="tr-TR" sz="2400" dirty="0">
                <a:latin typeface="Times New Roman" charset="-94"/>
                <a:ea typeface="Times New Roman" charset="-94"/>
              </a:rPr>
              <a:t> ) gibi iyonik bileşikler su içinde kolaylıkla çözünür. Sodyum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klorür’un</a:t>
            </a:r>
            <a:r>
              <a:rPr lang="tr-TR" sz="2400" dirty="0">
                <a:latin typeface="Times New Roman" charset="-94"/>
                <a:ea typeface="Times New Roman" charset="-94"/>
              </a:rPr>
              <a:t> kristal yapısı pozitif (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Na</a:t>
            </a:r>
            <a:r>
              <a:rPr lang="tr-TR" sz="2400" baseline="30000" dirty="0">
                <a:latin typeface="Times New Roman" charset="-94"/>
                <a:ea typeface="Times New Roman" charset="-94"/>
              </a:rPr>
              <a:t>+</a:t>
            </a:r>
            <a:r>
              <a:rPr lang="tr-TR" sz="2400" dirty="0">
                <a:latin typeface="Times New Roman" charset="-94"/>
                <a:ea typeface="Times New Roman" charset="-94"/>
              </a:rPr>
              <a:t>) ve negatif ( Cl</a:t>
            </a:r>
            <a:r>
              <a:rPr lang="tr-TR" sz="2400" baseline="30000" dirty="0">
                <a:latin typeface="Times New Roman" charset="-94"/>
                <a:ea typeface="Times New Roman" charset="-94"/>
              </a:rPr>
              <a:t>- </a:t>
            </a:r>
            <a:r>
              <a:rPr lang="tr-TR" sz="2400" dirty="0">
                <a:latin typeface="Times New Roman" charset="-94"/>
                <a:ea typeface="Times New Roman" charset="-94"/>
              </a:rPr>
              <a:t>) yüklü iyonlar arasındaki çekim kuvvetleri etkisiyle oluşur.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tr-TR" sz="2400" dirty="0" err="1" smtClean="0">
                <a:latin typeface="Times New Roman" charset="-94"/>
                <a:ea typeface="Times New Roman" charset="-94"/>
              </a:rPr>
              <a:t>Dipolar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 </a:t>
            </a:r>
            <a:r>
              <a:rPr lang="tr-TR" sz="2400" dirty="0">
                <a:latin typeface="Times New Roman" charset="-94"/>
                <a:ea typeface="Times New Roman" charset="-94"/>
              </a:rPr>
              <a:t>özelliği nedeniyle su molekülü ile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Na</a:t>
            </a:r>
            <a:r>
              <a:rPr lang="tr-TR" sz="2400" baseline="30000" dirty="0">
                <a:latin typeface="Times New Roman" charset="-94"/>
                <a:ea typeface="Times New Roman" charset="-94"/>
              </a:rPr>
              <a:t>+ </a:t>
            </a:r>
            <a:r>
              <a:rPr lang="tr-TR" sz="2400" dirty="0">
                <a:latin typeface="Times New Roman" charset="-94"/>
                <a:ea typeface="Times New Roman" charset="-94"/>
              </a:rPr>
              <a:t>ve Cl</a:t>
            </a:r>
            <a:r>
              <a:rPr lang="tr-TR" sz="2400" baseline="30000" dirty="0">
                <a:latin typeface="Times New Roman" charset="-94"/>
                <a:ea typeface="Times New Roman" charset="-94"/>
              </a:rPr>
              <a:t>-</a:t>
            </a:r>
            <a:r>
              <a:rPr lang="tr-TR" sz="2400" dirty="0">
                <a:latin typeface="Times New Roman" charset="-94"/>
                <a:ea typeface="Times New Roman" charset="-94"/>
              </a:rPr>
              <a:t> iyonları arasındaki elektrostatik çekim kuvveti,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Na</a:t>
            </a:r>
            <a:r>
              <a:rPr lang="tr-TR" sz="2400" baseline="30000" dirty="0">
                <a:latin typeface="Times New Roman" charset="-94"/>
                <a:ea typeface="Times New Roman" charset="-94"/>
              </a:rPr>
              <a:t>+</a:t>
            </a:r>
            <a:r>
              <a:rPr lang="tr-TR" sz="2400" dirty="0">
                <a:latin typeface="Times New Roman" charset="-94"/>
                <a:ea typeface="Times New Roman" charset="-94"/>
              </a:rPr>
              <a:t> ve Cl</a:t>
            </a:r>
            <a:r>
              <a:rPr lang="tr-TR" sz="2400" baseline="30000" dirty="0">
                <a:latin typeface="Times New Roman" charset="-94"/>
                <a:ea typeface="Times New Roman" charset="-94"/>
              </a:rPr>
              <a:t>- </a:t>
            </a:r>
            <a:r>
              <a:rPr lang="tr-TR" sz="2400" dirty="0">
                <a:latin typeface="Times New Roman" charset="-94"/>
                <a:ea typeface="Times New Roman" charset="-94"/>
              </a:rPr>
              <a:t> iyonları arasındaki çekim kuvvetinden daha fazladır.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endParaRPr lang="tr-TR" sz="2400" dirty="0">
              <a:effectLst/>
              <a:latin typeface="Times New Roman" charset="-94"/>
              <a:ea typeface="Times New Roman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57232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51774" y="478338"/>
            <a:ext cx="104361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latin typeface="Times New Roman" charset="-94"/>
                <a:ea typeface="Times New Roman" charset="-94"/>
              </a:rPr>
              <a:t>Sonuçta,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r>
              <a:rPr lang="tr-TR" sz="2400" dirty="0" err="1" smtClean="0">
                <a:latin typeface="Times New Roman" charset="-94"/>
                <a:ea typeface="Times New Roman" charset="-94"/>
              </a:rPr>
              <a:t>Na</a:t>
            </a:r>
            <a:r>
              <a:rPr lang="tr-TR" sz="2400" baseline="30000" dirty="0">
                <a:latin typeface="Times New Roman" charset="-94"/>
                <a:ea typeface="Times New Roman" charset="-94"/>
              </a:rPr>
              <a:t>+</a:t>
            </a:r>
            <a:r>
              <a:rPr lang="tr-TR" sz="2400" dirty="0">
                <a:latin typeface="Times New Roman" charset="-94"/>
                <a:ea typeface="Times New Roman" charset="-94"/>
              </a:rPr>
              <a:t> iyonu ( katyon ) su molekülünün negatif yük merkezini,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r>
              <a:rPr lang="tr-TR" sz="2400" dirty="0" smtClean="0">
                <a:latin typeface="Times New Roman" charset="-94"/>
                <a:ea typeface="Times New Roman" charset="-94"/>
              </a:rPr>
              <a:t>Cl</a:t>
            </a:r>
            <a:r>
              <a:rPr lang="tr-TR" sz="2400" baseline="30000" dirty="0" smtClean="0">
                <a:latin typeface="Times New Roman" charset="-94"/>
                <a:ea typeface="Times New Roman" charset="-94"/>
              </a:rPr>
              <a:t>-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 </a:t>
            </a:r>
            <a:r>
              <a:rPr lang="tr-TR" sz="2400" dirty="0">
                <a:latin typeface="Times New Roman" charset="-94"/>
                <a:ea typeface="Times New Roman" charset="-94"/>
              </a:rPr>
              <a:t>iyonu ( anyon ) ise su molekülünün pozitif yük merkezini kendilerine çekerler. Böylece su molekülleri iyonlar etrafında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sentrometrik</a:t>
            </a:r>
            <a:r>
              <a:rPr lang="tr-TR" sz="2400" dirty="0">
                <a:latin typeface="Times New Roman" charset="-94"/>
                <a:ea typeface="Times New Roman" charset="-94"/>
              </a:rPr>
              <a:t> bir diziliş sergilerler. </a:t>
            </a:r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r>
              <a:rPr lang="tr-TR" sz="2400" dirty="0" smtClean="0">
                <a:latin typeface="Times New Roman" charset="-94"/>
                <a:ea typeface="Times New Roman" charset="-94"/>
              </a:rPr>
              <a:t>Bu </a:t>
            </a:r>
            <a:r>
              <a:rPr lang="tr-TR" sz="2400" dirty="0">
                <a:latin typeface="Times New Roman" charset="-94"/>
                <a:ea typeface="Times New Roman" charset="-94"/>
              </a:rPr>
              <a:t>dizilişe nedeniyle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Na</a:t>
            </a:r>
            <a:r>
              <a:rPr lang="tr-TR" sz="2400" baseline="30000" dirty="0">
                <a:latin typeface="Times New Roman" charset="-94"/>
                <a:ea typeface="Times New Roman" charset="-94"/>
              </a:rPr>
              <a:t>+ </a:t>
            </a:r>
            <a:r>
              <a:rPr lang="tr-TR" sz="2400" dirty="0">
                <a:latin typeface="Times New Roman" charset="-94"/>
                <a:ea typeface="Times New Roman" charset="-94"/>
              </a:rPr>
              <a:t>ve Cl</a:t>
            </a:r>
            <a:r>
              <a:rPr lang="tr-TR" sz="2400" baseline="30000" dirty="0">
                <a:latin typeface="Times New Roman" charset="-94"/>
                <a:ea typeface="Times New Roman" charset="-94"/>
              </a:rPr>
              <a:t>-</a:t>
            </a:r>
            <a:r>
              <a:rPr lang="tr-TR" sz="2400" dirty="0">
                <a:latin typeface="Times New Roman" charset="-94"/>
                <a:ea typeface="Times New Roman" charset="-94"/>
              </a:rPr>
              <a:t> iyonlarının etrafında su moleküllerinden oluşan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hidratasyon</a:t>
            </a:r>
            <a:r>
              <a:rPr lang="tr-TR" sz="2400" dirty="0">
                <a:latin typeface="Times New Roman" charset="-94"/>
                <a:ea typeface="Times New Roman" charset="-94"/>
              </a:rPr>
              <a:t> kabuğu meydana gelir.</a:t>
            </a:r>
            <a:endParaRPr lang="tr-TR" sz="2400" dirty="0"/>
          </a:p>
        </p:txBody>
      </p:sp>
      <p:pic>
        <p:nvPicPr>
          <p:cNvPr id="3" name="Resim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026" y="2985283"/>
            <a:ext cx="5515172" cy="26170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3718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99505" y="1363812"/>
            <a:ext cx="93157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latin typeface="Times New Roman" charset="-94"/>
                <a:ea typeface="Times New Roman" charset="-94"/>
              </a:rPr>
              <a:t>Suyun </a:t>
            </a:r>
            <a:r>
              <a:rPr lang="tr-TR" sz="2400" dirty="0">
                <a:latin typeface="Times New Roman" charset="-94"/>
                <a:ea typeface="Times New Roman" charset="-94"/>
              </a:rPr>
              <a:t>tuza karşı ilgisi nedeniyle, tuz kristallerinin bulunduğu bölgelerde suyun yönelme eğilimi nedeniyle tereyağın da </a:t>
            </a:r>
            <a:r>
              <a:rPr lang="tr-TR" sz="2400" dirty="0" smtClean="0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“su </a:t>
            </a:r>
            <a:r>
              <a:rPr lang="tr-TR" sz="2400" dirty="0" err="1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sızıntılı</a:t>
            </a:r>
            <a:r>
              <a:rPr lang="tr-TR" sz="2400" dirty="0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/ </a:t>
            </a:r>
            <a:r>
              <a:rPr lang="tr-TR" sz="2400" dirty="0" err="1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sızıntılı</a:t>
            </a:r>
            <a:r>
              <a:rPr lang="tr-TR" sz="2400" dirty="0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 </a:t>
            </a:r>
            <a:r>
              <a:rPr lang="tr-TR" sz="2400" dirty="0" smtClean="0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yapı”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 </a:t>
            </a:r>
            <a:r>
              <a:rPr lang="tr-TR" sz="2400" dirty="0">
                <a:latin typeface="Times New Roman" charset="-94"/>
                <a:ea typeface="Times New Roman" charset="-94"/>
              </a:rPr>
              <a:t>diye tanımlanan bir yapı bozukluğu ortaya çıkmaktadır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.</a:t>
            </a:r>
          </a:p>
          <a:p>
            <a:endParaRPr lang="tr-TR" sz="2400" dirty="0" smtClean="0">
              <a:latin typeface="Times New Roman" charset="-94"/>
              <a:ea typeface="Times New Roman" charset="-94"/>
            </a:endParaRPr>
          </a:p>
          <a:p>
            <a:r>
              <a:rPr lang="tr-TR" sz="2400" dirty="0" smtClean="0">
                <a:latin typeface="Times New Roman" charset="-94"/>
                <a:ea typeface="Times New Roman" charset="-94"/>
              </a:rPr>
              <a:t>Diğer </a:t>
            </a:r>
            <a:r>
              <a:rPr lang="tr-TR" sz="2400" dirty="0">
                <a:latin typeface="Times New Roman" charset="-94"/>
                <a:ea typeface="Times New Roman" charset="-94"/>
              </a:rPr>
              <a:t>bir deyişle, tuz ilavesi su </a:t>
            </a:r>
            <a:r>
              <a:rPr lang="tr-TR" sz="2400" dirty="0" smtClean="0">
                <a:latin typeface="Times New Roman" charset="-94"/>
                <a:ea typeface="Times New Roman" charset="-94"/>
              </a:rPr>
              <a:t>damlacıklarının </a:t>
            </a:r>
            <a:r>
              <a:rPr lang="tr-TR" sz="2400" dirty="0">
                <a:latin typeface="Times New Roman" charset="-94"/>
                <a:ea typeface="Times New Roman" charset="-94"/>
              </a:rPr>
              <a:t>dağılımını ve boyutlarını değiştirmektedir</a:t>
            </a:r>
            <a:r>
              <a:rPr lang="tr-TR" sz="2400">
                <a:latin typeface="Times New Roman" charset="-94"/>
                <a:ea typeface="Times New Roman" charset="-94"/>
              </a:rPr>
              <a:t>.</a:t>
            </a:r>
            <a:r>
              <a:rPr lang="tr-TR" sz="2400"/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08748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200" b="1" dirty="0">
                <a:solidFill>
                  <a:srgbClr val="FF3300"/>
                </a:solidFill>
              </a:rPr>
              <a:t>Tereyağının Tuzlanması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1847850" y="1700214"/>
            <a:ext cx="7704138" cy="3024187"/>
          </a:xfrm>
        </p:spPr>
        <p:txBody>
          <a:bodyPr/>
          <a:lstStyle/>
          <a:p>
            <a:pPr algn="just" eaLnBrk="1" hangingPunct="1">
              <a:buFont typeface="Wingdings" charset="2"/>
              <a:buNone/>
            </a:pPr>
            <a:r>
              <a:rPr lang="tr-TR" altLang="tr-TR" sz="2400" dirty="0"/>
              <a:t>Tereyağlarına belirli tat özelliği kazandırmak ve dayanımı artırmak amacıyla tuzlu olarak da üretilebilmektedir. </a:t>
            </a:r>
            <a:endParaRPr lang="tr-TR" altLang="tr-TR" sz="2400" dirty="0" smtClean="0"/>
          </a:p>
          <a:p>
            <a:pPr algn="just" eaLnBrk="1" hangingPunct="1">
              <a:buFont typeface="Wingdings" charset="2"/>
              <a:buNone/>
            </a:pPr>
            <a:endParaRPr lang="tr-TR" altLang="tr-TR" sz="2400" dirty="0"/>
          </a:p>
          <a:p>
            <a:pPr algn="just" eaLnBrk="1" hangingPunct="1">
              <a:buFont typeface="Wingdings" charset="2"/>
              <a:buNone/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39768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>
                <a:solidFill>
                  <a:srgbClr val="FF0000"/>
                </a:solidFill>
              </a:rPr>
              <a:t>Tereyağın dayanımına tuzun etkisi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b="1" dirty="0" smtClean="0"/>
              <a:t>1. Mikrobiyolojik </a:t>
            </a:r>
            <a:r>
              <a:rPr lang="tr-TR" b="1" dirty="0"/>
              <a:t>yönden</a:t>
            </a:r>
            <a:endParaRPr lang="tr-TR" dirty="0"/>
          </a:p>
          <a:p>
            <a:r>
              <a:rPr lang="tr-TR" dirty="0"/>
              <a:t>Tereyağında tuz ve mikroorganizmalar serum fazında bulunurlar. </a:t>
            </a:r>
            <a:endParaRPr lang="tr-TR" dirty="0" smtClean="0"/>
          </a:p>
          <a:p>
            <a:r>
              <a:rPr lang="tr-TR" dirty="0" smtClean="0"/>
              <a:t>Çeşitli </a:t>
            </a:r>
            <a:r>
              <a:rPr lang="tr-TR" dirty="0"/>
              <a:t>grup mikroorganizmaların tuza karşı dirençleri birbirinden farklıdır. </a:t>
            </a:r>
            <a:endParaRPr lang="tr-TR" dirty="0" smtClean="0"/>
          </a:p>
          <a:p>
            <a:r>
              <a:rPr lang="tr-TR" dirty="0" smtClean="0"/>
              <a:t>Tuzun </a:t>
            </a:r>
            <a:r>
              <a:rPr lang="tr-TR" dirty="0"/>
              <a:t>bakteri ve mayalara karşı </a:t>
            </a:r>
            <a:r>
              <a:rPr lang="tr-TR" dirty="0" err="1"/>
              <a:t>inhibisyon</a:t>
            </a:r>
            <a:r>
              <a:rPr lang="tr-TR" dirty="0"/>
              <a:t> etkisi küflere kıyasla daha fazladır. </a:t>
            </a:r>
            <a:endParaRPr lang="tr-TR" dirty="0" smtClean="0"/>
          </a:p>
          <a:p>
            <a:r>
              <a:rPr lang="tr-TR" dirty="0" smtClean="0"/>
              <a:t>Patojen </a:t>
            </a:r>
            <a:r>
              <a:rPr lang="tr-TR" dirty="0"/>
              <a:t>mikroorganizmalar saprofitlere göre, çubuk şeklinde olanlar da koklara kıyasla tuza karşı daha fazla duyarlılık gösterirler.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9122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3215680" y="548680"/>
          <a:ext cx="4896544" cy="1752600"/>
        </p:xfrm>
        <a:graphic>
          <a:graphicData uri="http://schemas.openxmlformats.org/drawingml/2006/table">
            <a:tbl>
              <a:tblPr firstRow="1" firstCol="1" bandRow="1"/>
              <a:tblGrid>
                <a:gridCol w="2260080"/>
                <a:gridCol w="2636464"/>
              </a:tblGrid>
              <a:tr h="23762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charset="-94"/>
                          <a:ea typeface="Times New Roman" charset="-94"/>
                        </a:rPr>
                        <a:t>Tereyağında tuz</a:t>
                      </a:r>
                      <a:r>
                        <a:rPr lang="tr-TR" sz="2000" baseline="30000" dirty="0">
                          <a:effectLst/>
                          <a:latin typeface="Times New Roman" charset="-94"/>
                          <a:ea typeface="Times New Roman" charset="-94"/>
                        </a:rPr>
                        <a:t>*</a:t>
                      </a:r>
                      <a:endParaRPr lang="tr-TR" sz="2000" dirty="0">
                        <a:effectLst/>
                        <a:latin typeface="Times New Roman" charset="-94"/>
                        <a:ea typeface="Times New Roman" charset="-9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Times New Roman" charset="-94"/>
                          <a:ea typeface="Times New Roman" charset="-94"/>
                        </a:rPr>
                        <a:t>Serum fazında tuz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7454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charset="-94"/>
                          <a:ea typeface="Times New Roman" charset="-94"/>
                        </a:rPr>
                        <a:t>0.8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charset="-94"/>
                          <a:ea typeface="Times New Roman" charset="-94"/>
                        </a:rPr>
                        <a:t>1.0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charset="-94"/>
                          <a:ea typeface="Times New Roman" charset="-94"/>
                        </a:rPr>
                        <a:t>1.2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charset="-94"/>
                          <a:ea typeface="Times New Roman" charset="-94"/>
                        </a:rPr>
                        <a:t>2.0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charset="-94"/>
                          <a:ea typeface="Times New Roman" charset="-94"/>
                        </a:rPr>
                        <a:t>4.8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charset="-94"/>
                          <a:ea typeface="Times New Roman" charset="-94"/>
                        </a:rPr>
                        <a:t>6.0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charset="-94"/>
                          <a:ea typeface="Times New Roman" charset="-94"/>
                        </a:rPr>
                        <a:t>7.1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charset="-94"/>
                          <a:ea typeface="Times New Roman" charset="-94"/>
                        </a:rPr>
                        <a:t>11.3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2423592" y="2996952"/>
            <a:ext cx="6984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-94"/>
              <a:buChar char="•"/>
            </a:pPr>
            <a:r>
              <a:rPr lang="tr-TR" sz="2400" dirty="0">
                <a:latin typeface="Times New Roman" charset="-94"/>
                <a:ea typeface="Times New Roman" charset="-94"/>
              </a:rPr>
              <a:t>tuz içeriği % 0.8 olan tereyağında serum fazındaki tuz oranı % 4.8’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dir</a:t>
            </a:r>
            <a:r>
              <a:rPr lang="tr-TR" sz="2400" dirty="0">
                <a:latin typeface="Times New Roman" charset="-94"/>
                <a:ea typeface="Times New Roman" charset="-94"/>
              </a:rPr>
              <a:t>. Bu orandaki tuz belirgin koruyucu etkiye sahip değildir. </a:t>
            </a:r>
          </a:p>
          <a:p>
            <a:pPr marL="285750" indent="-285750">
              <a:buFont typeface="Arial" charset="-94"/>
              <a:buChar char="•"/>
            </a:pPr>
            <a:r>
              <a:rPr lang="tr-TR" sz="2400" dirty="0">
                <a:latin typeface="Times New Roman" charset="-94"/>
                <a:ea typeface="Times New Roman" charset="-94"/>
              </a:rPr>
              <a:t>Tuz içeriğinin %1’e yani serum fazında %6’ya ulaşınca belirli grup mikroorganizmaların gelişimi </a:t>
            </a:r>
            <a:r>
              <a:rPr lang="tr-TR" sz="2400" dirty="0" err="1">
                <a:latin typeface="Times New Roman" charset="-94"/>
                <a:ea typeface="Times New Roman" charset="-94"/>
              </a:rPr>
              <a:t>inhibe</a:t>
            </a:r>
            <a:r>
              <a:rPr lang="tr-TR" sz="2400" dirty="0">
                <a:latin typeface="Times New Roman" charset="-94"/>
                <a:ea typeface="Times New Roman" charset="-94"/>
              </a:rPr>
              <a:t> edilmektedir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54817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536" y="548680"/>
            <a:ext cx="7620000" cy="4800600"/>
          </a:xfrm>
        </p:spPr>
        <p:txBody>
          <a:bodyPr/>
          <a:lstStyle/>
          <a:p>
            <a:pPr algn="just"/>
            <a:r>
              <a:rPr lang="tr-TR" sz="2400" dirty="0"/>
              <a:t>Maya ve küfler ise tuza karşı oldukça dirençli oldukları için yüksek tuz konsantrasyonlarında bile </a:t>
            </a:r>
            <a:r>
              <a:rPr lang="tr-TR" sz="2400" dirty="0" err="1"/>
              <a:t>inhibisyon</a:t>
            </a:r>
            <a:r>
              <a:rPr lang="tr-TR" sz="2400" dirty="0"/>
              <a:t> ortaya çıkmayabilir. </a:t>
            </a:r>
          </a:p>
          <a:p>
            <a:pPr algn="just"/>
            <a:r>
              <a:rPr lang="tr-TR" sz="2400" dirty="0"/>
              <a:t>Genelde, tereyağında bulunan birçok mikroorganizma 0</a:t>
            </a:r>
            <a:r>
              <a:rPr lang="tr-TR" sz="2400" baseline="30000" dirty="0"/>
              <a:t>º</a:t>
            </a:r>
            <a:r>
              <a:rPr lang="tr-TR" sz="2400" dirty="0"/>
              <a:t>C ve üzerindeki sıcaklıklarda gelişebilmektedir. </a:t>
            </a:r>
          </a:p>
          <a:p>
            <a:pPr algn="just"/>
            <a:r>
              <a:rPr lang="tr-TR" sz="2400" dirty="0"/>
              <a:t>Bu nedenle, tuzun koruyucu etkisine rağmen tereyağı üretiminde mikrobiyolojik </a:t>
            </a:r>
            <a:r>
              <a:rPr lang="tr-TR" sz="2400" dirty="0" err="1"/>
              <a:t>kontamisyondan</a:t>
            </a:r>
            <a:r>
              <a:rPr lang="tr-TR" sz="2400" dirty="0"/>
              <a:t> kaçınılmalıdır.</a:t>
            </a:r>
          </a:p>
          <a:p>
            <a:pPr algn="just"/>
            <a:r>
              <a:rPr lang="tr-TR" sz="2400" dirty="0"/>
              <a:t>Sonuç olarak; </a:t>
            </a:r>
            <a:r>
              <a:rPr lang="tr-TR" sz="2400" dirty="0">
                <a:solidFill>
                  <a:srgbClr val="FF0000"/>
                </a:solidFill>
              </a:rPr>
              <a:t>tuzlu tereyağlarında mikrobiyolojik bozulmaların tamamen önlenmesi olanaksızdır</a:t>
            </a:r>
            <a:r>
              <a:rPr lang="tr-TR" dirty="0">
                <a:solidFill>
                  <a:srgbClr val="FF0000"/>
                </a:solidFill>
              </a:rPr>
              <a:t>.</a:t>
            </a:r>
            <a:r>
              <a:rPr lang="tr-TR" dirty="0" smtClean="0">
                <a:solidFill>
                  <a:srgbClr val="FF0000"/>
                </a:solidFill>
                <a:effectLst/>
              </a:rPr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848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536" y="764704"/>
            <a:ext cx="7620000" cy="48006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tr-TR" b="1" dirty="0">
                <a:solidFill>
                  <a:srgbClr val="FF0000"/>
                </a:solidFill>
              </a:rPr>
              <a:t>2. Kimyasal yönden</a:t>
            </a:r>
          </a:p>
          <a:p>
            <a:pPr algn="just"/>
            <a:r>
              <a:rPr lang="tr-TR" sz="2400" dirty="0"/>
              <a:t>Tereyağında tuzun varlığı kimyasal bozulmaları hızlandırmaktadır. </a:t>
            </a:r>
          </a:p>
          <a:p>
            <a:pPr algn="just"/>
            <a:r>
              <a:rPr lang="tr-TR" sz="2400" dirty="0"/>
              <a:t>Tuza ilaveten asitliğin yüksek olması durumunda bu tip bozulmalar kısa süre içinde belirginleşmektedir. </a:t>
            </a:r>
          </a:p>
          <a:p>
            <a:pPr algn="just"/>
            <a:r>
              <a:rPr lang="tr-TR" sz="2400" dirty="0"/>
              <a:t>Nitekim, mikroorganizma aktivitesinin pratik olarak engellenebileceği çok düşük sıcaklıklarda bile tuzun varlığı, kimyasal bozulmaları hızlandırarak tat-aroma bozuklukları neden olmaktadır. </a:t>
            </a:r>
          </a:p>
          <a:p>
            <a:pPr algn="just"/>
            <a:r>
              <a:rPr lang="tr-TR" sz="2400" dirty="0"/>
              <a:t>Özetle; tuz içeriğinin yüksekliği, mikrobiyolojik açıdan koruyucu etkiyi artırmaktadır. Buna karşın asitlik düzeyi yüksek tereyağlarında, tuz tat bozukluklarının ( </a:t>
            </a:r>
            <a:r>
              <a:rPr lang="tr-TR" sz="2400" dirty="0" err="1"/>
              <a:t>örn</a:t>
            </a:r>
            <a:r>
              <a:rPr lang="tr-TR" sz="2400" dirty="0"/>
              <a:t>: balığımsı tat ) ortaya çıkma eğilimini artırmaktadır.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3401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ext Box 4"/>
          <p:cNvSpPr txBox="1">
            <a:spLocks noChangeArrowheads="1"/>
          </p:cNvSpPr>
          <p:nvPr/>
        </p:nvSpPr>
        <p:spPr bwMode="auto">
          <a:xfrm>
            <a:off x="3432175" y="260350"/>
            <a:ext cx="4895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charset="-94"/>
              <a:buChar char="•"/>
              <a:defRPr sz="2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charset="-94"/>
              <a:buChar char="•"/>
              <a:defRPr sz="20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charset="-94"/>
              <a:buChar char="•"/>
              <a:defRPr sz="24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charset="-94"/>
              <a:buChar char="•"/>
              <a:defRPr sz="16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tr-TR" altLang="tr-TR" sz="3200">
                <a:latin typeface="Arial" charset="-94"/>
              </a:rPr>
              <a:t>Tuzun nitelikleri</a:t>
            </a:r>
          </a:p>
        </p:txBody>
      </p:sp>
      <p:sp>
        <p:nvSpPr>
          <p:cNvPr id="89091" name="Text Box 5"/>
          <p:cNvSpPr txBox="1">
            <a:spLocks noChangeArrowheads="1"/>
          </p:cNvSpPr>
          <p:nvPr/>
        </p:nvSpPr>
        <p:spPr bwMode="auto">
          <a:xfrm>
            <a:off x="2495550" y="1412876"/>
            <a:ext cx="6769100" cy="23082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buFont typeface="Wingdings" charset="2"/>
              <a:buChar char="§"/>
              <a:defRPr/>
            </a:pPr>
            <a:r>
              <a:rPr lang="tr-TR" altLang="tr-TR" sz="2400" dirty="0">
                <a:latin typeface="+mn-lt"/>
              </a:rPr>
              <a:t>Tuz kimyasal açıdan saf olmalıdır.</a:t>
            </a:r>
          </a:p>
          <a:p>
            <a:pPr marL="342900" indent="-342900" eaLnBrk="1" hangingPunct="1">
              <a:buFont typeface="Wingdings" charset="2"/>
              <a:buChar char="§"/>
              <a:defRPr/>
            </a:pPr>
            <a:r>
              <a:rPr lang="tr-TR" altLang="tr-TR" sz="2400" dirty="0">
                <a:latin typeface="+mn-lt"/>
              </a:rPr>
              <a:t>Temiz, suda çözündüğünde  berrak bir solüsyon oluşturmalı ve </a:t>
            </a:r>
            <a:r>
              <a:rPr lang="tr-TR" altLang="tr-TR" sz="2400" dirty="0" err="1">
                <a:latin typeface="+mn-lt"/>
              </a:rPr>
              <a:t>sediment</a:t>
            </a:r>
            <a:r>
              <a:rPr lang="tr-TR" altLang="tr-TR" sz="2400" dirty="0">
                <a:latin typeface="+mn-lt"/>
              </a:rPr>
              <a:t> meydana getirmemelidir.</a:t>
            </a:r>
          </a:p>
          <a:p>
            <a:pPr marL="342900" indent="-342900" eaLnBrk="1" hangingPunct="1">
              <a:buFont typeface="Wingdings" charset="2"/>
              <a:buChar char="§"/>
              <a:defRPr/>
            </a:pPr>
            <a:r>
              <a:rPr lang="tr-TR" altLang="tr-TR" sz="2400" dirty="0">
                <a:latin typeface="+mn-lt"/>
              </a:rPr>
              <a:t>Tamamen çözünebilmesi için tuz partiküllerinin boyutları 0.2-0.5 mm olmalıdır.</a:t>
            </a:r>
          </a:p>
          <a:p>
            <a:pPr marL="342900" indent="-342900" eaLnBrk="1" hangingPunct="1">
              <a:buFont typeface="Wingdings" charset="2"/>
              <a:buChar char="§"/>
              <a:defRPr/>
            </a:pPr>
            <a:r>
              <a:rPr lang="tr-TR" altLang="tr-TR" sz="2400" dirty="0">
                <a:latin typeface="+mn-lt"/>
              </a:rPr>
              <a:t>Bakteriyolojik niteliği uygun olmalıdır.</a:t>
            </a:r>
          </a:p>
        </p:txBody>
      </p:sp>
    </p:spTree>
    <p:extLst>
      <p:ext uri="{BB962C8B-B14F-4D97-AF65-F5344CB8AC3E}">
        <p14:creationId xmlns:p14="http://schemas.microsoft.com/office/powerpoint/2010/main" val="40815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 Box 4"/>
          <p:cNvSpPr txBox="1">
            <a:spLocks noChangeArrowheads="1"/>
          </p:cNvSpPr>
          <p:nvPr/>
        </p:nvSpPr>
        <p:spPr bwMode="auto">
          <a:xfrm>
            <a:off x="2495550" y="981075"/>
            <a:ext cx="7272338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Arial" charset="-94"/>
              <a:buChar char="•"/>
              <a:defRPr sz="2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charset="-94"/>
              <a:buChar char="•"/>
              <a:defRPr sz="20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charset="-94"/>
              <a:buChar char="•"/>
              <a:defRPr sz="24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charset="-94"/>
              <a:buChar char="•"/>
              <a:defRPr sz="16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b="1" dirty="0">
                <a:solidFill>
                  <a:srgbClr val="FF66FF"/>
                </a:solidFill>
              </a:rPr>
              <a:t>Kuru tuzlama:</a:t>
            </a:r>
            <a:r>
              <a:rPr lang="tr-TR" altLang="tr-TR" sz="2400" b="1" dirty="0"/>
              <a:t> </a:t>
            </a:r>
            <a:r>
              <a:rPr lang="tr-TR" altLang="tr-TR" sz="2400" dirty="0"/>
              <a:t>Tuz tereyağına direkt ilave edilir.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tr-TR" altLang="tr-TR" sz="24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b="1" dirty="0">
                <a:solidFill>
                  <a:srgbClr val="FF66FF"/>
                </a:solidFill>
              </a:rPr>
              <a:t>Islak tuzlama:</a:t>
            </a:r>
            <a:r>
              <a:rPr lang="tr-TR" altLang="tr-TR" sz="2400" dirty="0"/>
              <a:t> Tuz bir miktar su ile ıslatılarak lapa oluşturulur ve tereyağına karıştırılır.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tr-TR" altLang="tr-TR" sz="24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b="1" dirty="0">
                <a:solidFill>
                  <a:srgbClr val="FF66FF"/>
                </a:solidFill>
              </a:rPr>
              <a:t>Salamura:</a:t>
            </a:r>
            <a:r>
              <a:rPr lang="tr-TR" altLang="tr-TR" sz="2400" dirty="0"/>
              <a:t> Konsantrasyonu  %26 olan veya doymuş tuz çözeltisi kullanılır.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tr-TR" altLang="tr-TR" sz="3200" dirty="0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74569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711624" y="836713"/>
            <a:ext cx="540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FF0000"/>
                </a:solidFill>
                <a:latin typeface="Times New Roman" charset="-94"/>
                <a:ea typeface="Times New Roman" charset="-94"/>
              </a:rPr>
              <a:t>İlave edilecek tuz miktarı</a:t>
            </a:r>
          </a:p>
          <a:p>
            <a:r>
              <a:rPr lang="tr-TR" sz="28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1" name="Dikdörtgen 20"/>
          <p:cNvSpPr/>
          <p:nvPr/>
        </p:nvSpPr>
        <p:spPr>
          <a:xfrm>
            <a:off x="1991544" y="1556793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latin typeface="Times New Roman" charset="-94"/>
                <a:ea typeface="Times New Roman" charset="-94"/>
                <a:cs typeface="Times New Roman" charset="-94"/>
              </a:rPr>
              <a:t>Katılacak tuz miktarının hesaplanmasında yayıktaki tereyağı miktarı esas alınır. </a:t>
            </a:r>
          </a:p>
          <a:p>
            <a:r>
              <a:rPr lang="tr-TR" sz="2400" dirty="0" err="1">
                <a:latin typeface="Times New Roman" charset="-94"/>
                <a:ea typeface="Times New Roman" charset="-94"/>
                <a:cs typeface="Times New Roman" charset="-94"/>
              </a:rPr>
              <a:t>Yayıklama</a:t>
            </a:r>
            <a:r>
              <a:rPr lang="tr-TR" sz="2400" dirty="0">
                <a:latin typeface="Times New Roman" charset="-94"/>
                <a:ea typeface="Times New Roman" charset="-94"/>
                <a:cs typeface="Times New Roman" charset="-94"/>
              </a:rPr>
              <a:t> sonucunda elde edilen tereyağı miktarı, hammadde olarak yararlanılan kremanın yağ oranına bağımlıdır. Tahmini olarak,</a:t>
            </a:r>
          </a:p>
          <a:p>
            <a:endParaRPr lang="tr-TR" sz="2400" dirty="0">
              <a:latin typeface="Times New Roman" charset="-94"/>
              <a:ea typeface="Times New Roman" charset="-94"/>
              <a:cs typeface="Times New Roman" charset="-94"/>
            </a:endParaRPr>
          </a:p>
          <a:p>
            <a:r>
              <a:rPr lang="tr-TR" sz="2400" dirty="0">
                <a:latin typeface="Times New Roman" charset="-94"/>
                <a:ea typeface="Times New Roman" charset="-94"/>
                <a:cs typeface="Times New Roman" charset="-94"/>
              </a:rPr>
              <a:t>                                           </a:t>
            </a:r>
            <a:r>
              <a:rPr lang="tr-TR" sz="2000" u="sng" dirty="0">
                <a:latin typeface="Times New Roman" charset="-94"/>
                <a:ea typeface="Times New Roman" charset="-94"/>
                <a:cs typeface="Times New Roman" charset="-94"/>
              </a:rPr>
              <a:t>krema miktarı x kremanın yağ oranı</a:t>
            </a:r>
          </a:p>
          <a:p>
            <a:r>
              <a:rPr lang="tr-TR" sz="2000" dirty="0">
                <a:latin typeface="Times New Roman" charset="-94"/>
                <a:ea typeface="Times New Roman" charset="-94"/>
                <a:cs typeface="Times New Roman" charset="-94"/>
              </a:rPr>
              <a:t>Yayıktaki tereyağı miktarı =                                                              </a:t>
            </a:r>
          </a:p>
          <a:p>
            <a:r>
              <a:rPr lang="tr-TR" sz="2000" dirty="0">
                <a:latin typeface="Times New Roman" charset="-94"/>
                <a:ea typeface="Times New Roman" charset="-94"/>
                <a:cs typeface="Times New Roman" charset="-94"/>
              </a:rPr>
              <a:t>                                                          100</a:t>
            </a:r>
          </a:p>
          <a:p>
            <a:endParaRPr lang="tr-TR" sz="2400" dirty="0">
              <a:latin typeface="Times New Roman" charset="-94"/>
              <a:ea typeface="Times New Roman" charset="-94"/>
              <a:cs typeface="Times New Roman" charset="-94"/>
            </a:endParaRPr>
          </a:p>
          <a:p>
            <a:r>
              <a:rPr lang="tr-TR" sz="2400" dirty="0">
                <a:latin typeface="Times New Roman" charset="-94"/>
                <a:ea typeface="Times New Roman" charset="-94"/>
                <a:cs typeface="Times New Roman" charset="-94"/>
              </a:rPr>
              <a:t>Tereyağı miktarına göre gereksinim duyulan teorik tuz miktarı hesaplanır. Ancak bu sonuç aşağıda açıklanan nedenlerden ötürü 1.25 ile çarpılarak her 100 kg için gerekli tuz miktarı belirlenir.</a:t>
            </a:r>
          </a:p>
        </p:txBody>
      </p:sp>
    </p:spTree>
    <p:extLst>
      <p:ext uri="{BB962C8B-B14F-4D97-AF65-F5344CB8AC3E}">
        <p14:creationId xmlns:p14="http://schemas.microsoft.com/office/powerpoint/2010/main" val="1733908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718</Words>
  <Application>Microsoft Macintosh PowerPoint</Application>
  <PresentationFormat>Geniş Ekran</PresentationFormat>
  <Paragraphs>71</Paragraphs>
  <Slides>13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Calibri Light</vt:lpstr>
      <vt:lpstr>Arial</vt:lpstr>
      <vt:lpstr>Calibri</vt:lpstr>
      <vt:lpstr>Times New Roman</vt:lpstr>
      <vt:lpstr>Wingdings</vt:lpstr>
      <vt:lpstr>Office Teması</vt:lpstr>
      <vt:lpstr>PowerPoint Sunusu</vt:lpstr>
      <vt:lpstr>Tereyağının Tuzlanması</vt:lpstr>
      <vt:lpstr>Tereyağın dayanımına tuzun etkisi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seneleb@yahoo.com</dc:creator>
  <cp:lastModifiedBy>seneleb@yahoo.com</cp:lastModifiedBy>
  <cp:revision>1</cp:revision>
  <dcterms:created xsi:type="dcterms:W3CDTF">2020-04-20T19:07:38Z</dcterms:created>
  <dcterms:modified xsi:type="dcterms:W3CDTF">2020-04-20T19:08:05Z</dcterms:modified>
</cp:coreProperties>
</file>