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38FDC-8095-4721-AE6E-85E35CF5DEB9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08E342-F1EC-4E55-8164-FFD66DFC6C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149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Times" panose="02020603050405020304" pitchFamily="18" charset="0"/>
            </a:endParaRPr>
          </a:p>
        </p:txBody>
      </p:sp>
      <p:sp>
        <p:nvSpPr>
          <p:cNvPr id="819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6220789-C648-474B-A164-18DAA226FBB0}" type="slidenum">
              <a:rPr lang="en-US" altLang="tr-TR"/>
              <a:pPr>
                <a:spcBef>
                  <a:spcPct val="0"/>
                </a:spcBef>
              </a:pPr>
              <a:t>2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60035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5270-5F19-4E3A-A81C-E7C3EF1B9290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B78-4C7A-4169-B1DE-542C0971B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1732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5270-5F19-4E3A-A81C-E7C3EF1B9290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B78-4C7A-4169-B1DE-542C0971B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2158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5270-5F19-4E3A-A81C-E7C3EF1B9290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B78-4C7A-4169-B1DE-542C0971B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746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5270-5F19-4E3A-A81C-E7C3EF1B9290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B78-4C7A-4169-B1DE-542C0971B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127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5270-5F19-4E3A-A81C-E7C3EF1B9290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B78-4C7A-4169-B1DE-542C0971B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302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5270-5F19-4E3A-A81C-E7C3EF1B9290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B78-4C7A-4169-B1DE-542C0971B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337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5270-5F19-4E3A-A81C-E7C3EF1B9290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B78-4C7A-4169-B1DE-542C0971B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2212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5270-5F19-4E3A-A81C-E7C3EF1B9290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B78-4C7A-4169-B1DE-542C0971B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565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5270-5F19-4E3A-A81C-E7C3EF1B9290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B78-4C7A-4169-B1DE-542C0971B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3342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5270-5F19-4E3A-A81C-E7C3EF1B9290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B78-4C7A-4169-B1DE-542C0971B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3293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5270-5F19-4E3A-A81C-E7C3EF1B9290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7CB78-4C7A-4169-B1DE-542C0971B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83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85270-5F19-4E3A-A81C-E7C3EF1B9290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7CB78-4C7A-4169-B1DE-542C0971B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5013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Biyoteknoloji</a:t>
            </a:r>
            <a:r>
              <a:rPr lang="tr-TR" dirty="0" smtClean="0"/>
              <a:t> İçin Mikrobiyoloji 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167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/>
          <p:cNvSpPr>
            <a:spLocks noGrp="1"/>
          </p:cNvSpPr>
          <p:nvPr>
            <p:ph type="title"/>
          </p:nvPr>
        </p:nvSpPr>
        <p:spPr>
          <a:xfrm>
            <a:off x="2640013" y="260350"/>
            <a:ext cx="7772400" cy="908050"/>
          </a:xfrm>
        </p:spPr>
        <p:txBody>
          <a:bodyPr/>
          <a:lstStyle/>
          <a:p>
            <a:pPr algn="ctr"/>
            <a:r>
              <a:rPr lang="tr-TR" altLang="tr-TR" smtClean="0"/>
              <a:t>Hatırlatma </a:t>
            </a:r>
            <a:r>
              <a:rPr lang="tr-TR" altLang="tr-TR" smtClean="0">
                <a:sym typeface="Wingdings" panose="05000000000000000000" pitchFamily="2" charset="2"/>
              </a:rPr>
              <a:t></a:t>
            </a:r>
            <a:endParaRPr lang="en-US" altLang="tr-TR" smtClean="0"/>
          </a:p>
        </p:txBody>
      </p:sp>
      <p:sp>
        <p:nvSpPr>
          <p:cNvPr id="21507" name="2 İçerik Yer Tutucusu"/>
          <p:cNvSpPr>
            <a:spLocks noGrp="1"/>
          </p:cNvSpPr>
          <p:nvPr>
            <p:ph idx="1"/>
          </p:nvPr>
        </p:nvSpPr>
        <p:spPr>
          <a:xfrm>
            <a:off x="2640013" y="1125538"/>
            <a:ext cx="7777162" cy="46101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altLang="tr-TR" smtClean="0"/>
              <a:t>Bütün hücreler: Sitoplazmik membran, ribozom bulundurur.</a:t>
            </a:r>
          </a:p>
          <a:p>
            <a:pPr>
              <a:lnSpc>
                <a:spcPct val="150000"/>
              </a:lnSpc>
            </a:pPr>
            <a:r>
              <a:rPr lang="tr-TR" altLang="tr-TR" smtClean="0"/>
              <a:t>Hücrelerin içerisine bakarak prokaryotik ve ökaryotik olduğuna nasıl karar veririz?</a:t>
            </a:r>
          </a:p>
          <a:p>
            <a:pPr>
              <a:lnSpc>
                <a:spcPct val="150000"/>
              </a:lnSpc>
            </a:pPr>
            <a:r>
              <a:rPr lang="tr-TR" altLang="tr-TR" smtClean="0"/>
              <a:t>Ribozomlar hücrelerde hangi önemli görevleri yerine getirir?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423868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 txBox="1">
            <a:spLocks noChangeArrowheads="1"/>
          </p:cNvSpPr>
          <p:nvPr/>
        </p:nvSpPr>
        <p:spPr bwMode="auto">
          <a:xfrm>
            <a:off x="2746375" y="333375"/>
            <a:ext cx="76708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buFontTx/>
              <a:buNone/>
            </a:pPr>
            <a:r>
              <a:rPr lang="tr-TR" altLang="tr-TR" sz="2400" b="1">
                <a:solidFill>
                  <a:srgbClr val="264D99"/>
                </a:solidFill>
              </a:rPr>
              <a:t>BÖLÜM 2</a:t>
            </a:r>
            <a:endParaRPr lang="en-US" altLang="tr-TR" sz="2400" b="1">
              <a:solidFill>
                <a:srgbClr val="264D99"/>
              </a:solidFill>
            </a:endParaRPr>
          </a:p>
          <a:p>
            <a:pPr>
              <a:buFontTx/>
              <a:buNone/>
            </a:pPr>
            <a:r>
              <a:rPr lang="en-US" altLang="tr-TR" sz="2400" b="1">
                <a:solidFill>
                  <a:srgbClr val="85A3E0"/>
                </a:solidFill>
                <a:latin typeface="Calibri" panose="020F0502020204030204" pitchFamily="34" charset="0"/>
              </a:rPr>
              <a:t>I  </a:t>
            </a:r>
            <a:r>
              <a:rPr lang="tr-TR" altLang="tr-TR" sz="2400" b="1">
                <a:solidFill>
                  <a:srgbClr val="85A3E0"/>
                </a:solidFill>
                <a:latin typeface="Calibri" panose="020F0502020204030204" pitchFamily="34" charset="0"/>
              </a:rPr>
              <a:t>Hücre Yapısı ve Evrimsel Geçmiş</a:t>
            </a:r>
            <a:endParaRPr lang="en-US" altLang="tr-TR" sz="2400">
              <a:solidFill>
                <a:srgbClr val="85A3E0"/>
              </a:solidFill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tr-TR" sz="2400" b="1">
                <a:solidFill>
                  <a:srgbClr val="85A3E0"/>
                </a:solidFill>
                <a:latin typeface="Calibri" panose="020F0502020204030204" pitchFamily="34" charset="0"/>
              </a:rPr>
              <a:t>2.1 </a:t>
            </a:r>
            <a:r>
              <a:rPr lang="tr-TR" altLang="tr-TR" sz="2400" b="1">
                <a:solidFill>
                  <a:srgbClr val="85A3E0"/>
                </a:solidFill>
                <a:latin typeface="Calibri" panose="020F0502020204030204" pitchFamily="34" charset="0"/>
              </a:rPr>
              <a:t>Hücrenin Elemanları ve Viral Yapı</a:t>
            </a:r>
            <a:endParaRPr lang="en-US" altLang="tr-TR" sz="2400" b="1">
              <a:solidFill>
                <a:srgbClr val="85A3E0"/>
              </a:solidFill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Ökaryotik Hücreler</a:t>
            </a:r>
            <a:endParaRPr lang="en-US" altLang="tr-TR" sz="240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Prokaryotik Hücreler</a:t>
            </a:r>
            <a:endParaRPr lang="en-US" altLang="tr-TR" sz="240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tr-TR" sz="2400">
                <a:latin typeface="Calibri" panose="020F0502020204030204" pitchFamily="34" charset="0"/>
              </a:rPr>
              <a:t>Vir</a:t>
            </a:r>
            <a:r>
              <a:rPr lang="tr-TR" altLang="tr-TR" sz="2400">
                <a:latin typeface="Calibri" panose="020F0502020204030204" pitchFamily="34" charset="0"/>
              </a:rPr>
              <a:t>üsler</a:t>
            </a:r>
          </a:p>
          <a:p>
            <a:pPr>
              <a:buFontTx/>
              <a:buNone/>
            </a:pPr>
            <a:endParaRPr lang="en-US" altLang="tr-TR" sz="120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tr-TR" sz="2400" b="1">
                <a:solidFill>
                  <a:srgbClr val="85A3E0"/>
                </a:solidFill>
                <a:latin typeface="Calibri" panose="020F0502020204030204" pitchFamily="34" charset="0"/>
              </a:rPr>
              <a:t>2.2 </a:t>
            </a:r>
            <a:r>
              <a:rPr lang="tr-TR" altLang="tr-TR" sz="2400" b="1">
                <a:solidFill>
                  <a:srgbClr val="85A3E0"/>
                </a:solidFill>
                <a:latin typeface="Calibri" panose="020F0502020204030204" pitchFamily="34" charset="0"/>
              </a:rPr>
              <a:t>Mikrobiyal Hücrelerde DNA’nin Düzenlenmesi</a:t>
            </a:r>
            <a:endParaRPr lang="en-US" altLang="tr-TR" sz="2400">
              <a:solidFill>
                <a:srgbClr val="85A3E0"/>
              </a:solidFill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tr-TR" sz="2400">
                <a:latin typeface="Calibri" panose="020F0502020204030204" pitchFamily="34" charset="0"/>
              </a:rPr>
              <a:t>N</a:t>
            </a:r>
            <a:r>
              <a:rPr lang="tr-TR" altLang="tr-TR" sz="2400">
                <a:latin typeface="Calibri" panose="020F0502020204030204" pitchFamily="34" charset="0"/>
              </a:rPr>
              <a:t>ük</a:t>
            </a:r>
            <a:r>
              <a:rPr lang="en-US" altLang="tr-TR" sz="2400">
                <a:latin typeface="Calibri" panose="020F0502020204030204" pitchFamily="34" charset="0"/>
              </a:rPr>
              <a:t>leus </a:t>
            </a:r>
            <a:r>
              <a:rPr lang="tr-TR" altLang="tr-TR" sz="2400">
                <a:latin typeface="Calibri" panose="020F0502020204030204" pitchFamily="34" charset="0"/>
              </a:rPr>
              <a:t>ve </a:t>
            </a:r>
            <a:r>
              <a:rPr lang="en-US" altLang="tr-TR" sz="2400">
                <a:latin typeface="Calibri" panose="020F0502020204030204" pitchFamily="34" charset="0"/>
              </a:rPr>
              <a:t>N</a:t>
            </a:r>
            <a:r>
              <a:rPr lang="tr-TR" altLang="tr-TR" sz="2400">
                <a:latin typeface="Calibri" panose="020F0502020204030204" pitchFamily="34" charset="0"/>
              </a:rPr>
              <a:t>ük</a:t>
            </a:r>
            <a:r>
              <a:rPr lang="en-US" altLang="tr-TR" sz="2400">
                <a:latin typeface="Calibri" panose="020F0502020204030204" pitchFamily="34" charset="0"/>
              </a:rPr>
              <a:t>leoid</a:t>
            </a:r>
          </a:p>
          <a:p>
            <a:pPr>
              <a:buFontTx/>
              <a:buNone/>
            </a:pPr>
            <a:r>
              <a:rPr lang="en-US" altLang="tr-TR" sz="2400">
                <a:latin typeface="Calibri" panose="020F0502020204030204" pitchFamily="34" charset="0"/>
              </a:rPr>
              <a:t>Gen</a:t>
            </a:r>
            <a:r>
              <a:rPr lang="tr-TR" altLang="tr-TR" sz="2400">
                <a:latin typeface="Calibri" panose="020F0502020204030204" pitchFamily="34" charset="0"/>
              </a:rPr>
              <a:t>ler</a:t>
            </a:r>
            <a:r>
              <a:rPr lang="en-US" altLang="tr-TR" sz="2400">
                <a:latin typeface="Calibri" panose="020F0502020204030204" pitchFamily="34" charset="0"/>
              </a:rPr>
              <a:t>, Genom</a:t>
            </a:r>
            <a:r>
              <a:rPr lang="tr-TR" altLang="tr-TR" sz="2400">
                <a:latin typeface="Calibri" panose="020F0502020204030204" pitchFamily="34" charset="0"/>
              </a:rPr>
              <a:t>lar ve </a:t>
            </a:r>
            <a:r>
              <a:rPr lang="en-US" altLang="tr-TR" sz="2400">
                <a:latin typeface="Calibri" panose="020F0502020204030204" pitchFamily="34" charset="0"/>
              </a:rPr>
              <a:t>Protein</a:t>
            </a:r>
            <a:r>
              <a:rPr lang="tr-TR" altLang="tr-TR" sz="2400">
                <a:latin typeface="Calibri" panose="020F0502020204030204" pitchFamily="34" charset="0"/>
              </a:rPr>
              <a:t>ler</a:t>
            </a:r>
          </a:p>
          <a:p>
            <a:pPr>
              <a:buFontTx/>
              <a:buNone/>
            </a:pPr>
            <a:endParaRPr lang="en-US" altLang="tr-TR" sz="120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tr-TR" sz="2400" b="1">
                <a:solidFill>
                  <a:srgbClr val="85A3E0"/>
                </a:solidFill>
                <a:latin typeface="Calibri" panose="020F0502020204030204" pitchFamily="34" charset="0"/>
              </a:rPr>
              <a:t>2.3 </a:t>
            </a:r>
            <a:r>
              <a:rPr lang="tr-TR" altLang="tr-TR" sz="2400" b="1">
                <a:solidFill>
                  <a:srgbClr val="85A3E0"/>
                </a:solidFill>
                <a:latin typeface="Calibri" panose="020F0502020204030204" pitchFamily="34" charset="0"/>
              </a:rPr>
              <a:t>Yaşam Ağacı</a:t>
            </a:r>
          </a:p>
          <a:p>
            <a:pPr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Yaşamın  Üç Domaini</a:t>
            </a:r>
            <a:endParaRPr lang="en-US" altLang="tr-TR" sz="240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tr-TR" sz="2400">
                <a:latin typeface="Calibri" panose="020F0502020204030204" pitchFamily="34" charset="0"/>
              </a:rPr>
              <a:t>Eukarya</a:t>
            </a:r>
          </a:p>
          <a:p>
            <a:pPr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Moleküler Dizilemenin Mikrobiyolojiye Katkıları</a:t>
            </a:r>
            <a:endParaRPr lang="en-US" altLang="tr-TR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18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 txBox="1">
            <a:spLocks noChangeArrowheads="1"/>
          </p:cNvSpPr>
          <p:nvPr/>
        </p:nvSpPr>
        <p:spPr bwMode="auto">
          <a:xfrm>
            <a:off x="2566988" y="188913"/>
            <a:ext cx="77724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tr-TR" sz="2400" b="1">
                <a:solidFill>
                  <a:srgbClr val="85A3E0"/>
                </a:solidFill>
                <a:latin typeface="Calibri" panose="020F0502020204030204" pitchFamily="34" charset="0"/>
              </a:rPr>
              <a:t>II  </a:t>
            </a:r>
            <a:r>
              <a:rPr lang="tr-TR" altLang="tr-TR" sz="2400" b="1">
                <a:solidFill>
                  <a:srgbClr val="85A3E0"/>
                </a:solidFill>
                <a:latin typeface="Calibri" panose="020F0502020204030204" pitchFamily="34" charset="0"/>
              </a:rPr>
              <a:t>Mikrobiyal Çeşitlilik</a:t>
            </a:r>
            <a:endParaRPr lang="en-US" altLang="tr-TR" sz="2400">
              <a:solidFill>
                <a:srgbClr val="85A3E0"/>
              </a:solidFill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tr-TR" sz="2400" b="1">
                <a:solidFill>
                  <a:srgbClr val="85A3E0"/>
                </a:solidFill>
                <a:latin typeface="Calibri" panose="020F0502020204030204" pitchFamily="34" charset="0"/>
              </a:rPr>
              <a:t>2.4 </a:t>
            </a:r>
            <a:r>
              <a:rPr lang="tr-TR" altLang="tr-TR" sz="2400" b="1">
                <a:solidFill>
                  <a:srgbClr val="85A3E0"/>
                </a:solidFill>
                <a:latin typeface="Calibri" panose="020F0502020204030204" pitchFamily="34" charset="0"/>
              </a:rPr>
              <a:t>Mikroorganizmaların Fizyolojik Çeşitliliği</a:t>
            </a:r>
            <a:endParaRPr lang="en-US" altLang="tr-TR" sz="2400" b="1">
              <a:solidFill>
                <a:srgbClr val="85A3E0"/>
              </a:solidFill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Kemoorganotroflar</a:t>
            </a:r>
            <a:endParaRPr lang="en-US" altLang="tr-TR" sz="240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Kemolitotroflar</a:t>
            </a:r>
            <a:endParaRPr lang="en-US" altLang="tr-TR" sz="240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Fototroflar</a:t>
            </a:r>
            <a:endParaRPr lang="en-US" altLang="tr-TR" sz="240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Heterotroflar ve Ototroflar</a:t>
            </a:r>
            <a:endParaRPr lang="en-US" altLang="tr-TR" sz="240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Habitatlar ve Ekstrem Çevreler</a:t>
            </a:r>
          </a:p>
          <a:p>
            <a:pPr>
              <a:buFontTx/>
              <a:buNone/>
            </a:pPr>
            <a:endParaRPr lang="en-US" altLang="tr-TR" sz="120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tr-TR" sz="2400" b="1">
                <a:solidFill>
                  <a:srgbClr val="85A3E0"/>
                </a:solidFill>
                <a:latin typeface="Calibri" panose="020F0502020204030204" pitchFamily="34" charset="0"/>
              </a:rPr>
              <a:t>2.5 </a:t>
            </a:r>
            <a:r>
              <a:rPr lang="tr-TR" altLang="tr-TR" sz="2400" b="1">
                <a:solidFill>
                  <a:srgbClr val="85A3E0"/>
                </a:solidFill>
                <a:latin typeface="Calibri" panose="020F0502020204030204" pitchFamily="34" charset="0"/>
              </a:rPr>
              <a:t>Prokaryotik Çeşitlilik</a:t>
            </a:r>
            <a:endParaRPr lang="en-US" altLang="tr-TR" sz="2400">
              <a:solidFill>
                <a:srgbClr val="85A3E0"/>
              </a:solidFill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tr-TR" sz="2400">
                <a:latin typeface="Calibri" panose="020F0502020204030204" pitchFamily="34" charset="0"/>
              </a:rPr>
              <a:t>Bacteria</a:t>
            </a:r>
          </a:p>
          <a:p>
            <a:pPr>
              <a:buFontTx/>
              <a:buNone/>
            </a:pPr>
            <a:r>
              <a:rPr lang="en-US" altLang="tr-TR" sz="2400">
                <a:latin typeface="Calibri" panose="020F0502020204030204" pitchFamily="34" charset="0"/>
              </a:rPr>
              <a:t>Archaea</a:t>
            </a:r>
            <a:endParaRPr lang="tr-TR" altLang="tr-TR" sz="240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Doğal Mikrobiyal Toplulukların Filogenetik Analizi</a:t>
            </a:r>
          </a:p>
          <a:p>
            <a:pPr>
              <a:buFontTx/>
              <a:buNone/>
            </a:pPr>
            <a:endParaRPr lang="en-US" altLang="tr-TR" sz="120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tr-TR" sz="2400" b="1">
                <a:solidFill>
                  <a:srgbClr val="85A3E0"/>
                </a:solidFill>
                <a:latin typeface="Calibri" panose="020F0502020204030204" pitchFamily="34" charset="0"/>
              </a:rPr>
              <a:t>2.6 </a:t>
            </a:r>
            <a:r>
              <a:rPr lang="tr-TR" altLang="tr-TR" sz="2400" b="1">
                <a:solidFill>
                  <a:srgbClr val="85A3E0"/>
                </a:solidFill>
                <a:latin typeface="Calibri" panose="020F0502020204030204" pitchFamily="34" charset="0"/>
              </a:rPr>
              <a:t>Ökaryotik Mikroorganizmalar</a:t>
            </a:r>
            <a:endParaRPr lang="en-US" altLang="tr-TR" sz="2400">
              <a:solidFill>
                <a:srgbClr val="85A3E0"/>
              </a:solidFill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Ökaryotik Mikrobiyal Çeşitlilik</a:t>
            </a:r>
            <a:endParaRPr lang="en-US" altLang="tr-TR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68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>
          <a:xfrm>
            <a:off x="2495550" y="2420938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altLang="tr-TR" sz="7200">
                <a:solidFill>
                  <a:srgbClr val="264D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br>
              <a:rPr lang="tr-TR" altLang="tr-TR" sz="7200">
                <a:solidFill>
                  <a:srgbClr val="264D99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tr-TR" altLang="tr-TR" sz="7200">
                <a:solidFill>
                  <a:srgbClr val="264D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Hücrenin Yapısı ve Evrimsel Geçmiş</a:t>
            </a:r>
            <a:endParaRPr lang="en-US" altLang="tr-TR" sz="7200">
              <a:solidFill>
                <a:srgbClr val="264D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0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>
          <a:xfrm>
            <a:off x="2566988" y="188913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2.1 Hücrenin Elemanları ve Viral Yapı</a:t>
            </a:r>
            <a:endParaRPr lang="en-US" altLang="tr-TR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267" name="3 Metin kutusu"/>
          <p:cNvSpPr txBox="1">
            <a:spLocks noChangeArrowheads="1"/>
          </p:cNvSpPr>
          <p:nvPr/>
        </p:nvSpPr>
        <p:spPr bwMode="auto">
          <a:xfrm>
            <a:off x="2824164" y="1282700"/>
            <a:ext cx="7843837" cy="542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Bütün hücrelerin pek çok ortak özelliği vardır: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>
                <a:solidFill>
                  <a:srgbClr val="FF0000"/>
                </a:solidFill>
                <a:latin typeface="Calibri" panose="020F0502020204030204" pitchFamily="34" charset="0"/>
              </a:rPr>
              <a:t>1) </a:t>
            </a:r>
            <a:r>
              <a:rPr lang="tr-TR" altLang="tr-TR" sz="2400" u="sng">
                <a:solidFill>
                  <a:srgbClr val="FF0000"/>
                </a:solidFill>
                <a:latin typeface="Calibri" panose="020F0502020204030204" pitchFamily="34" charset="0"/>
              </a:rPr>
              <a:t>Sitoplazmik zar:</a:t>
            </a:r>
            <a:r>
              <a:rPr lang="tr-TR" altLang="tr-TR" sz="2400" u="sng">
                <a:latin typeface="Calibri" panose="020F0502020204030204" pitchFamily="34" charset="0"/>
              </a:rPr>
              <a:t> </a:t>
            </a:r>
            <a:r>
              <a:rPr lang="tr-TR" altLang="tr-TR" sz="2400">
                <a:latin typeface="Calibri" panose="020F0502020204030204" pitchFamily="34" charset="0"/>
              </a:rPr>
              <a:t>Hücre içi ve dışını ayıran bir bariyer</a:t>
            </a:r>
            <a:endParaRPr lang="tr-TR" altLang="tr-TR" sz="240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tr-TR" altLang="tr-TR" sz="1100" u="sng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>
                <a:solidFill>
                  <a:srgbClr val="FF0000"/>
                </a:solidFill>
                <a:latin typeface="Calibri" panose="020F0502020204030204" pitchFamily="34" charset="0"/>
              </a:rPr>
              <a:t>2) </a:t>
            </a:r>
            <a:r>
              <a:rPr lang="tr-TR" altLang="tr-TR" sz="2400" u="sng">
                <a:solidFill>
                  <a:srgbClr val="FF0000"/>
                </a:solidFill>
                <a:latin typeface="Calibri" panose="020F0502020204030204" pitchFamily="34" charset="0"/>
              </a:rPr>
              <a:t>Sitoplazma : </a:t>
            </a:r>
            <a:r>
              <a:rPr lang="tr-TR" altLang="tr-TR" sz="2400">
                <a:latin typeface="Calibri" panose="020F0502020204030204" pitchFamily="34" charset="0"/>
              </a:rPr>
              <a:t>Suda çözünmüş ve asılı bulunan maddeler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tr-TR" altLang="tr-TR" sz="1200"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Çözünmüş maddeler: Makromoleküller (Protein, nükleik asit),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			           Organik ve İnorganik maddeler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Asılı bulunan maddeler: ÖR: Ribozomlar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>
                <a:solidFill>
                  <a:srgbClr val="FF0000"/>
                </a:solidFill>
                <a:latin typeface="Calibri" panose="020F0502020204030204" pitchFamily="34" charset="0"/>
              </a:rPr>
              <a:t>3)</a:t>
            </a:r>
            <a:r>
              <a:rPr lang="tr-TR" altLang="tr-TR" sz="2400" u="sng">
                <a:solidFill>
                  <a:srgbClr val="FF0000"/>
                </a:solidFill>
                <a:latin typeface="Calibri" panose="020F0502020204030204" pitchFamily="34" charset="0"/>
              </a:rPr>
              <a:t>Hücre Duvarı: </a:t>
            </a:r>
            <a:r>
              <a:rPr lang="tr-TR" altLang="tr-TR" sz="2400">
                <a:latin typeface="Calibri" panose="020F0502020204030204" pitchFamily="34" charset="0"/>
              </a:rPr>
              <a:t>Hücresel yapılara dayanıklılık sağlar.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Nispeten geçirgendir. Bitki ve mikroorganizmalarda varken,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>
                <a:latin typeface="Calibri" panose="020F0502020204030204" pitchFamily="34" charset="0"/>
              </a:rPr>
              <a:t>Hayvanlarda ve insanlarda (Hücre iskeleti) yoktur.</a:t>
            </a:r>
            <a:endParaRPr lang="en-US" altLang="tr-TR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80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2424113" y="188913"/>
            <a:ext cx="7772400" cy="863600"/>
          </a:xfrm>
        </p:spPr>
        <p:txBody>
          <a:bodyPr/>
          <a:lstStyle/>
          <a:p>
            <a:pPr algn="ctr"/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Prokaryotik Hücreler</a:t>
            </a:r>
            <a:endParaRPr lang="en-US" altLang="tr-TR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>
          <a:xfrm>
            <a:off x="2566989" y="1196976"/>
            <a:ext cx="7850187" cy="489902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altLang="tr-TR">
                <a:latin typeface="Calibri" panose="020F0502020204030204" pitchFamily="34" charset="0"/>
                <a:cs typeface="Calibri" panose="020F0502020204030204" pitchFamily="34" charset="0"/>
              </a:rPr>
              <a:t>Membranla çevrili organelleri  bulunmadığı için daha basit yapılardır.</a:t>
            </a:r>
          </a:p>
          <a:p>
            <a:pPr>
              <a:lnSpc>
                <a:spcPct val="150000"/>
              </a:lnSpc>
            </a:pPr>
            <a:r>
              <a:rPr lang="tr-TR" altLang="tr-TR" i="1">
                <a:latin typeface="Calibri" panose="020F0502020204030204" pitchFamily="34" charset="0"/>
                <a:cs typeface="Calibri" panose="020F0502020204030204" pitchFamily="34" charset="0"/>
              </a:rPr>
              <a:t>Bacteria</a:t>
            </a:r>
            <a:r>
              <a:rPr lang="tr-TR" altLang="tr-TR">
                <a:latin typeface="Calibri" panose="020F0502020204030204" pitchFamily="34" charset="0"/>
                <a:cs typeface="Calibri" panose="020F0502020204030204" pitchFamily="34" charset="0"/>
              </a:rPr>
              <a:t> ve </a:t>
            </a:r>
            <a:r>
              <a:rPr lang="tr-TR" altLang="tr-TR" i="1">
                <a:latin typeface="Calibri" panose="020F0502020204030204" pitchFamily="34" charset="0"/>
                <a:cs typeface="Calibri" panose="020F0502020204030204" pitchFamily="34" charset="0"/>
              </a:rPr>
              <a:t>Archaea </a:t>
            </a:r>
            <a:r>
              <a:rPr lang="tr-TR" altLang="tr-TR">
                <a:latin typeface="Calibri" panose="020F0502020204030204" pitchFamily="34" charset="0"/>
                <a:cs typeface="Calibri" panose="020F0502020204030204" pitchFamily="34" charset="0"/>
              </a:rPr>
              <a:t>üyelerini içerirler.</a:t>
            </a:r>
          </a:p>
          <a:p>
            <a:pPr>
              <a:lnSpc>
                <a:spcPct val="150000"/>
              </a:lnSpc>
            </a:pPr>
            <a:r>
              <a:rPr lang="tr-TR" altLang="tr-TR">
                <a:latin typeface="Calibri" panose="020F0502020204030204" pitchFamily="34" charset="0"/>
                <a:cs typeface="Calibri" panose="020F0502020204030204" pitchFamily="34" charset="0"/>
              </a:rPr>
              <a:t>Çok küçüktürler (1 µm eninde, 1-5 µm uzunluğunda).</a:t>
            </a:r>
          </a:p>
          <a:p>
            <a:pPr>
              <a:lnSpc>
                <a:spcPct val="150000"/>
              </a:lnSpc>
            </a:pPr>
            <a:r>
              <a:rPr lang="tr-TR" altLang="tr-TR">
                <a:latin typeface="Calibri" panose="020F0502020204030204" pitchFamily="34" charset="0"/>
                <a:cs typeface="Calibri" panose="020F0502020204030204" pitchFamily="34" charset="0"/>
              </a:rPr>
              <a:t>. = 500 bakteri</a:t>
            </a:r>
          </a:p>
          <a:p>
            <a:pPr>
              <a:lnSpc>
                <a:spcPct val="150000"/>
              </a:lnSpc>
            </a:pPr>
            <a:r>
              <a:rPr lang="tr-TR" altLang="tr-TR">
                <a:latin typeface="Calibri" panose="020F0502020204030204" pitchFamily="34" charset="0"/>
                <a:cs typeface="Calibri" panose="020F0502020204030204" pitchFamily="34" charset="0"/>
              </a:rPr>
              <a:t>Ökaryotik hücreler 3-100 µm’ ye kadar değişebilir.</a:t>
            </a:r>
          </a:p>
          <a:p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80125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>
          <a:xfrm>
            <a:off x="2711450" y="188913"/>
            <a:ext cx="7772400" cy="666750"/>
          </a:xfrm>
        </p:spPr>
        <p:txBody>
          <a:bodyPr>
            <a:normAutofit fontScale="90000"/>
          </a:bodyPr>
          <a:lstStyle/>
          <a:p>
            <a:pPr algn="ctr"/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Ökaryotik Hücreler</a:t>
            </a:r>
            <a:endParaRPr lang="en-US" altLang="tr-TR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>
          <a:xfrm>
            <a:off x="2424114" y="1125538"/>
            <a:ext cx="8243887" cy="5543550"/>
          </a:xfrm>
        </p:spPr>
        <p:txBody>
          <a:bodyPr/>
          <a:lstStyle/>
          <a:p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Prokaryotlardan daha büyük ve komplekstirler.</a:t>
            </a:r>
          </a:p>
          <a:p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Algler, Funguslar ve Protozoalar dahildir.</a:t>
            </a:r>
          </a:p>
          <a:p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Tüm bitki ve hayvanlar ökaryotik hücrelerden oluşmuştur.</a:t>
            </a:r>
          </a:p>
          <a:p>
            <a:r>
              <a:rPr lang="tr-TR" altLang="tr-TR" u="sng" smtClean="0">
                <a:latin typeface="Calibri" panose="020F0502020204030204" pitchFamily="34" charset="0"/>
                <a:cs typeface="Calibri" panose="020F0502020204030204" pitchFamily="34" charset="0"/>
              </a:rPr>
              <a:t>Nükleus:</a:t>
            </a: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 Hücrelerin genetik bilgi deposudur. Ayrıca, ökaryotlarda </a:t>
            </a:r>
            <a:r>
              <a:rPr lang="tr-TR" altLang="tr-TR" u="sng" smtClean="0">
                <a:latin typeface="Calibri" panose="020F0502020204030204" pitchFamily="34" charset="0"/>
                <a:cs typeface="Calibri" panose="020F0502020204030204" pitchFamily="34" charset="0"/>
              </a:rPr>
              <a:t>transkripsiyon</a:t>
            </a: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 bölgesidir.</a:t>
            </a:r>
          </a:p>
          <a:p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Fotosentetik hücrelerde kloroplast mevcuttur.</a:t>
            </a:r>
          </a:p>
          <a:p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Mitokondriler solunumu, kloroplastlar fotosentezi gerçekleştirir. </a:t>
            </a:r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51408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>
          <a:xfrm>
            <a:off x="2640013" y="260351"/>
            <a:ext cx="7772400" cy="811213"/>
          </a:xfrm>
        </p:spPr>
        <p:txBody>
          <a:bodyPr/>
          <a:lstStyle/>
          <a:p>
            <a:pPr algn="ctr"/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Virüsler</a:t>
            </a:r>
            <a:endParaRPr lang="en-US" altLang="tr-TR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>
          <a:xfrm>
            <a:off x="2622550" y="1412875"/>
            <a:ext cx="8045450" cy="50434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Virüsler önemli bir mikroorganizma sınıfı olmalarına rağmen </a:t>
            </a:r>
            <a:r>
              <a:rPr lang="tr-TR" altLang="tr-TR" b="1" smtClean="0">
                <a:latin typeface="Calibri" panose="020F0502020204030204" pitchFamily="34" charset="0"/>
                <a:cs typeface="Calibri" panose="020F0502020204030204" pitchFamily="34" charset="0"/>
              </a:rPr>
              <a:t>hücre değillerdir</a:t>
            </a: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Yalnızca bir hücreyi enfekte ettikleri zaman üreme yeteneği kazanırlar.</a:t>
            </a:r>
          </a:p>
          <a:p>
            <a:pPr>
              <a:lnSpc>
                <a:spcPct val="150000"/>
              </a:lnSpc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Virüslerin hücrelerden farklı olarak </a:t>
            </a:r>
            <a:r>
              <a:rPr lang="tr-TR" altLang="tr-TR" b="1" smtClean="0">
                <a:latin typeface="Calibri" panose="020F0502020204030204" pitchFamily="34" charset="0"/>
                <a:cs typeface="Calibri" panose="020F0502020204030204" pitchFamily="34" charset="0"/>
              </a:rPr>
              <a:t>metabolik yetenekleri yoktur.</a:t>
            </a:r>
          </a:p>
        </p:txBody>
      </p:sp>
    </p:spTree>
    <p:extLst>
      <p:ext uri="{BB962C8B-B14F-4D97-AF65-F5344CB8AC3E}">
        <p14:creationId xmlns:p14="http://schemas.microsoft.com/office/powerpoint/2010/main" val="112521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2 İçerik Yer Tutucusu"/>
          <p:cNvSpPr>
            <a:spLocks noGrp="1"/>
          </p:cNvSpPr>
          <p:nvPr>
            <p:ph idx="1"/>
          </p:nvPr>
        </p:nvSpPr>
        <p:spPr>
          <a:xfrm>
            <a:off x="2855913" y="1412875"/>
            <a:ext cx="7593012" cy="172878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Kendi genomları olmasına karşın </a:t>
            </a:r>
            <a:r>
              <a:rPr lang="tr-TR" altLang="tr-TR" b="1" smtClean="0">
                <a:latin typeface="Calibri" panose="020F0502020204030204" pitchFamily="34" charset="0"/>
                <a:cs typeface="Calibri" panose="020F0502020204030204" pitchFamily="34" charset="0"/>
              </a:rPr>
              <a:t>ribozomları yoktur</a:t>
            </a: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, bu nedenle protein sentezi için konağın biyosentez mekanizmasına ihtiyaç duyarlar.</a:t>
            </a:r>
          </a:p>
          <a:p>
            <a:pPr>
              <a:lnSpc>
                <a:spcPct val="150000"/>
              </a:lnSpc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Mikrobiyal hücreler dahil bütün hücreleri enfekte ettikleri bilinmektedir.</a:t>
            </a:r>
          </a:p>
          <a:p>
            <a:pPr>
              <a:lnSpc>
                <a:spcPct val="150000"/>
              </a:lnSpc>
            </a:pPr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Bilinen en küçük virüs 0.01 µm’ dir.</a:t>
            </a:r>
            <a:endParaRPr lang="en-US" altLang="tr-TR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35" name="1 Başlık"/>
          <p:cNvSpPr>
            <a:spLocks noGrp="1"/>
          </p:cNvSpPr>
          <p:nvPr>
            <p:ph type="title"/>
          </p:nvPr>
        </p:nvSpPr>
        <p:spPr>
          <a:xfrm>
            <a:off x="2640013" y="188914"/>
            <a:ext cx="7772400" cy="835025"/>
          </a:xfrm>
        </p:spPr>
        <p:txBody>
          <a:bodyPr/>
          <a:lstStyle/>
          <a:p>
            <a:pPr algn="ctr"/>
            <a:r>
              <a:rPr lang="tr-TR" altLang="tr-TR" smtClean="0">
                <a:latin typeface="Calibri" panose="020F0502020204030204" pitchFamily="34" charset="0"/>
                <a:cs typeface="Calibri" panose="020F0502020204030204" pitchFamily="34" charset="0"/>
              </a:rPr>
              <a:t>Virüsler (devam)</a:t>
            </a:r>
            <a:endParaRPr lang="en-US" altLang="tr-TR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68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324</Words>
  <Application>Microsoft Office PowerPoint</Application>
  <PresentationFormat>Geniş ekran</PresentationFormat>
  <Paragraphs>71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</vt:lpstr>
      <vt:lpstr>Wingdings</vt:lpstr>
      <vt:lpstr>Office Teması</vt:lpstr>
      <vt:lpstr>Biyoteknoloji İçin Mikrobiyoloji 1</vt:lpstr>
      <vt:lpstr>PowerPoint Sunusu</vt:lpstr>
      <vt:lpstr>PowerPoint Sunusu</vt:lpstr>
      <vt:lpstr>1  Hücrenin Yapısı ve Evrimsel Geçmiş</vt:lpstr>
      <vt:lpstr>2.1 Hücrenin Elemanları ve Viral Yapı</vt:lpstr>
      <vt:lpstr>Prokaryotik Hücreler</vt:lpstr>
      <vt:lpstr>Ökaryotik Hücreler</vt:lpstr>
      <vt:lpstr>Virüsler</vt:lpstr>
      <vt:lpstr>Virüsler (devam)</vt:lpstr>
      <vt:lpstr>Hatırlatma 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Biyoteknoloji İçin Mikrobiyoloji 1</dc:title>
  <dc:creator>iso</dc:creator>
  <cp:lastModifiedBy>iso</cp:lastModifiedBy>
  <cp:revision>2</cp:revision>
  <dcterms:created xsi:type="dcterms:W3CDTF">2017-12-15T10:57:35Z</dcterms:created>
  <dcterms:modified xsi:type="dcterms:W3CDTF">2017-12-15T10:58:51Z</dcterms:modified>
</cp:coreProperties>
</file>