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57" r:id="rId5"/>
    <p:sldId id="258" r:id="rId6"/>
    <p:sldId id="259" r:id="rId7"/>
    <p:sldId id="260" r:id="rId8"/>
    <p:sldId id="261" r:id="rId9"/>
    <p:sldId id="262" r:id="rId10"/>
    <p:sldId id="263" r:id="rId11"/>
    <p:sldId id="265" r:id="rId12"/>
    <p:sldId id="266" r:id="rId13"/>
    <p:sldId id="264"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6" d="100"/>
          <a:sy n="36" d="100"/>
        </p:scale>
        <p:origin x="10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1FC9D68A-EB22-404C-BB6B-982997719FA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3800496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FC9D68A-EB22-404C-BB6B-982997719FA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826901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FC9D68A-EB22-404C-BB6B-982997719FA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241396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FC9D68A-EB22-404C-BB6B-982997719FA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1008043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1FC9D68A-EB22-404C-BB6B-982997719FAE}"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12047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1FC9D68A-EB22-404C-BB6B-982997719FA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241903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1FC9D68A-EB22-404C-BB6B-982997719FAE}"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151554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1FC9D68A-EB22-404C-BB6B-982997719FAE}"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1627073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FC9D68A-EB22-404C-BB6B-982997719FAE}"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2526233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FC9D68A-EB22-404C-BB6B-982997719FA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381391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1FC9D68A-EB22-404C-BB6B-982997719FAE}"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4E5F3D-DE46-4D1E-9C6B-CA256C0EBB52}" type="slidenum">
              <a:rPr lang="tr-TR" smtClean="0"/>
              <a:t>‹#›</a:t>
            </a:fld>
            <a:endParaRPr lang="tr-TR"/>
          </a:p>
        </p:txBody>
      </p:sp>
    </p:spTree>
    <p:extLst>
      <p:ext uri="{BB962C8B-B14F-4D97-AF65-F5344CB8AC3E}">
        <p14:creationId xmlns:p14="http://schemas.microsoft.com/office/powerpoint/2010/main" val="233889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C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C9D68A-EB22-404C-BB6B-982997719FAE}" type="datetimeFigureOut">
              <a:rPr lang="tr-TR" smtClean="0"/>
              <a:t>20.03.2020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4E5F3D-DE46-4D1E-9C6B-CA256C0EBB52}" type="slidenum">
              <a:rPr lang="tr-TR" smtClean="0"/>
              <a:t>‹#›</a:t>
            </a:fld>
            <a:endParaRPr lang="tr-TR"/>
          </a:p>
        </p:txBody>
      </p:sp>
    </p:spTree>
    <p:extLst>
      <p:ext uri="{BB962C8B-B14F-4D97-AF65-F5344CB8AC3E}">
        <p14:creationId xmlns:p14="http://schemas.microsoft.com/office/powerpoint/2010/main" val="392028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unwomen.org/en/what-we-do/ending-violence-against-women/facts-and-figures#not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İSTATİSTİKLERLE KADIN</a:t>
            </a:r>
          </a:p>
        </p:txBody>
      </p:sp>
    </p:spTree>
    <p:extLst>
      <p:ext uri="{BB962C8B-B14F-4D97-AF65-F5344CB8AC3E}">
        <p14:creationId xmlns:p14="http://schemas.microsoft.com/office/powerpoint/2010/main" val="1514715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21080" y="2121046"/>
            <a:ext cx="10515600" cy="4351338"/>
          </a:xfrm>
        </p:spPr>
        <p:txBody>
          <a:bodyPr>
            <a:normAutofit/>
          </a:bodyPr>
          <a:lstStyle/>
          <a:p>
            <a:pPr algn="just"/>
            <a:r>
              <a:rPr lang="tr-TR" sz="3200" dirty="0"/>
              <a:t>2016 yılında yapılan bir araştırmaya göre, Washington’da yaşayan kadınların ¼’inden fazlası, toplu taşıma araçlarında cinsel tacizin bir türünü yaşadığını belirtmiştir. </a:t>
            </a:r>
          </a:p>
        </p:txBody>
      </p:sp>
    </p:spTree>
    <p:extLst>
      <p:ext uri="{BB962C8B-B14F-4D97-AF65-F5344CB8AC3E}">
        <p14:creationId xmlns:p14="http://schemas.microsoft.com/office/powerpoint/2010/main" val="649904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44282" y="1972883"/>
            <a:ext cx="9528518" cy="2554545"/>
          </a:xfrm>
          <a:prstGeom prst="rect">
            <a:avLst/>
          </a:prstGeom>
        </p:spPr>
        <p:txBody>
          <a:bodyPr wrap="square">
            <a:spAutoFit/>
          </a:bodyPr>
          <a:lstStyle/>
          <a:p>
            <a:pPr marL="457200" indent="-457200" algn="just">
              <a:buFont typeface="Arial" panose="020B0604020202020204" pitchFamily="34" charset="0"/>
              <a:buChar char="•"/>
            </a:pPr>
            <a:r>
              <a:rPr lang="tr-TR" sz="3200" dirty="0"/>
              <a:t>Dünya çapında yaklaşık 120 milyon kız çocuğu hayatlarının bir döneminde cinsel ilişki veya diğer cinsel eylemlere zorlandı. Kız çocuklarına karşı cinsel şiddetin failleri çoğunlukla şu andaki ya da eski kocaları, partnerleri ya da erkek arkadaşlarıydı.</a:t>
            </a:r>
          </a:p>
        </p:txBody>
      </p:sp>
    </p:spTree>
    <p:extLst>
      <p:ext uri="{BB962C8B-B14F-4D97-AF65-F5344CB8AC3E}">
        <p14:creationId xmlns:p14="http://schemas.microsoft.com/office/powerpoint/2010/main" val="2668442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05465" y="2026977"/>
            <a:ext cx="7559040" cy="2062103"/>
          </a:xfrm>
          <a:prstGeom prst="rect">
            <a:avLst/>
          </a:prstGeom>
        </p:spPr>
        <p:txBody>
          <a:bodyPr wrap="square">
            <a:spAutoFit/>
          </a:bodyPr>
          <a:lstStyle/>
          <a:p>
            <a:pPr marL="457200" indent="-457200" algn="just">
              <a:buFont typeface="Arial" panose="020B0604020202020204" pitchFamily="34" charset="0"/>
              <a:buChar char="•"/>
            </a:pPr>
            <a:r>
              <a:rPr lang="tr-TR" sz="3200" b="0" dirty="0">
                <a:solidFill>
                  <a:srgbClr val="000000"/>
                </a:solidFill>
                <a:effectLst/>
              </a:rPr>
              <a:t>Bugün 30 ülkede 200 milyon kadın ve kız çocuğu kadın sünneti mağduru. Bu ülkelerin çoğunda, kız çocukları 5 yaşından önce sünnet edildi.</a:t>
            </a:r>
            <a:endParaRPr lang="tr-TR" sz="3200" dirty="0"/>
          </a:p>
        </p:txBody>
      </p:sp>
    </p:spTree>
    <p:extLst>
      <p:ext uri="{BB962C8B-B14F-4D97-AF65-F5344CB8AC3E}">
        <p14:creationId xmlns:p14="http://schemas.microsoft.com/office/powerpoint/2010/main" val="3609935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Yararlanılan Kaynaklar</a:t>
            </a:r>
          </a:p>
        </p:txBody>
      </p:sp>
      <p:sp>
        <p:nvSpPr>
          <p:cNvPr id="3" name="İçerik Yer Tutucusu 2"/>
          <p:cNvSpPr>
            <a:spLocks noGrp="1"/>
          </p:cNvSpPr>
          <p:nvPr>
            <p:ph idx="1"/>
          </p:nvPr>
        </p:nvSpPr>
        <p:spPr>
          <a:xfrm>
            <a:off x="838200" y="1825625"/>
            <a:ext cx="10007991" cy="4351338"/>
          </a:xfrm>
        </p:spPr>
        <p:txBody>
          <a:bodyPr/>
          <a:lstStyle/>
          <a:p>
            <a:pPr algn="just"/>
            <a:r>
              <a:rPr lang="tr-TR" dirty="0"/>
              <a:t>TÜİK (2016). İstatistiklerle Kadın, 2016. Haber Bülteni (7 Mart 2017). </a:t>
            </a:r>
            <a:endParaRPr lang="tr-TR" dirty="0">
              <a:effectLst/>
            </a:endParaRPr>
          </a:p>
          <a:p>
            <a:pPr algn="just"/>
            <a:r>
              <a:rPr lang="en-US" dirty="0">
                <a:effectLst/>
              </a:rPr>
              <a:t>Washington Metropolitan Area Transit Authority (2016).</a:t>
            </a:r>
            <a:r>
              <a:rPr lang="tr-TR" dirty="0">
                <a:effectLst/>
              </a:rPr>
              <a:t> </a:t>
            </a:r>
            <a:r>
              <a:rPr lang="tr-TR" dirty="0" err="1">
                <a:effectLst/>
              </a:rPr>
              <a:t>Understanding</a:t>
            </a:r>
            <a:r>
              <a:rPr lang="tr-TR" dirty="0">
                <a:effectLst/>
              </a:rPr>
              <a:t> </a:t>
            </a:r>
            <a:r>
              <a:rPr lang="tr-TR" dirty="0" err="1">
                <a:effectLst/>
              </a:rPr>
              <a:t>Sexual</a:t>
            </a:r>
            <a:r>
              <a:rPr lang="tr-TR" dirty="0">
                <a:effectLst/>
              </a:rPr>
              <a:t> </a:t>
            </a:r>
            <a:r>
              <a:rPr lang="tr-TR" dirty="0" err="1">
                <a:effectLst/>
              </a:rPr>
              <a:t>Harresment</a:t>
            </a:r>
            <a:r>
              <a:rPr lang="tr-TR" dirty="0">
                <a:effectLst/>
              </a:rPr>
              <a:t> on </a:t>
            </a:r>
            <a:r>
              <a:rPr lang="tr-TR" dirty="0" err="1">
                <a:effectLst/>
              </a:rPr>
              <a:t>Public</a:t>
            </a:r>
            <a:r>
              <a:rPr lang="tr-TR" dirty="0">
                <a:effectLst/>
              </a:rPr>
              <a:t> </a:t>
            </a:r>
            <a:r>
              <a:rPr lang="tr-TR" dirty="0" err="1">
                <a:effectLst/>
              </a:rPr>
              <a:t>Transportation</a:t>
            </a:r>
            <a:r>
              <a:rPr lang="tr-TR" dirty="0">
                <a:effectLst/>
              </a:rPr>
              <a:t>, </a:t>
            </a:r>
            <a:r>
              <a:rPr lang="tr-TR" dirty="0" err="1">
                <a:effectLst/>
              </a:rPr>
              <a:t>Corporate</a:t>
            </a:r>
            <a:r>
              <a:rPr lang="tr-TR" dirty="0">
                <a:effectLst/>
              </a:rPr>
              <a:t> </a:t>
            </a:r>
            <a:r>
              <a:rPr lang="tr-TR" dirty="0" err="1">
                <a:effectLst/>
              </a:rPr>
              <a:t>Brief</a:t>
            </a:r>
            <a:r>
              <a:rPr lang="tr-TR" dirty="0">
                <a:effectLst/>
              </a:rPr>
              <a:t> </a:t>
            </a:r>
            <a:r>
              <a:rPr lang="tr-TR" dirty="0" err="1">
                <a:effectLst/>
              </a:rPr>
              <a:t>Safe</a:t>
            </a:r>
            <a:r>
              <a:rPr lang="tr-TR" dirty="0">
                <a:effectLst/>
              </a:rPr>
              <a:t> </a:t>
            </a:r>
            <a:r>
              <a:rPr lang="tr-TR" dirty="0" err="1">
                <a:effectLst/>
              </a:rPr>
              <a:t>Cities</a:t>
            </a:r>
            <a:r>
              <a:rPr lang="tr-TR" dirty="0">
                <a:effectLst/>
              </a:rPr>
              <a:t> </a:t>
            </a:r>
            <a:r>
              <a:rPr lang="tr-TR" dirty="0" err="1">
                <a:effectLst/>
              </a:rPr>
              <a:t>and</a:t>
            </a:r>
            <a:r>
              <a:rPr lang="tr-TR" dirty="0">
                <a:effectLst/>
              </a:rPr>
              <a:t> </a:t>
            </a:r>
            <a:r>
              <a:rPr lang="tr-TR" dirty="0" err="1">
                <a:effectLst/>
              </a:rPr>
              <a:t>Safe</a:t>
            </a:r>
            <a:r>
              <a:rPr lang="tr-TR" dirty="0">
                <a:effectLst/>
              </a:rPr>
              <a:t> </a:t>
            </a:r>
            <a:r>
              <a:rPr lang="tr-TR" dirty="0" err="1">
                <a:effectLst/>
              </a:rPr>
              <a:t>Public</a:t>
            </a:r>
            <a:r>
              <a:rPr lang="tr-TR" dirty="0">
                <a:effectLst/>
              </a:rPr>
              <a:t> </a:t>
            </a:r>
            <a:r>
              <a:rPr lang="tr-TR" dirty="0" err="1">
                <a:effectLst/>
              </a:rPr>
              <a:t>Spaces</a:t>
            </a:r>
            <a:r>
              <a:rPr lang="tr-TR" dirty="0"/>
              <a:t>.</a:t>
            </a:r>
          </a:p>
          <a:p>
            <a:pPr algn="just"/>
            <a:r>
              <a:rPr lang="tr-TR" dirty="0"/>
              <a:t>UN </a:t>
            </a:r>
            <a:r>
              <a:rPr lang="tr-TR" dirty="0" err="1"/>
              <a:t>Women</a:t>
            </a:r>
            <a:r>
              <a:rPr lang="tr-TR" dirty="0"/>
              <a:t> (2017). </a:t>
            </a:r>
            <a:r>
              <a:rPr lang="en-US" dirty="0"/>
              <a:t>Facts and figures: Ending violence against women</a:t>
            </a:r>
            <a:r>
              <a:rPr lang="tr-TR" dirty="0"/>
              <a:t>. </a:t>
            </a:r>
            <a:r>
              <a:rPr lang="tr-TR" dirty="0">
                <a:hlinkClick r:id="rId2"/>
              </a:rPr>
              <a:t>http://www.unwomen.org/en/what-we-do/ending-violence-against-women/facts-and-figures#notes</a:t>
            </a:r>
            <a:r>
              <a:rPr lang="tr-TR" dirty="0"/>
              <a:t> (Erişim Tarihi: 02.11.2017).</a:t>
            </a:r>
          </a:p>
        </p:txBody>
      </p:sp>
    </p:spTree>
    <p:extLst>
      <p:ext uri="{BB962C8B-B14F-4D97-AF65-F5344CB8AC3E}">
        <p14:creationId xmlns:p14="http://schemas.microsoft.com/office/powerpoint/2010/main" val="338553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1258EE-5489-446B-8A30-80CE8ECB08E8}"/>
              </a:ext>
            </a:extLst>
          </p:cNvPr>
          <p:cNvSpPr>
            <a:spLocks noGrp="1"/>
          </p:cNvSpPr>
          <p:nvPr>
            <p:ph type="title"/>
          </p:nvPr>
        </p:nvSpPr>
        <p:spPr>
          <a:xfrm>
            <a:off x="838200" y="347196"/>
            <a:ext cx="10515600" cy="5811837"/>
          </a:xfrm>
        </p:spPr>
        <p:txBody>
          <a:bodyPr>
            <a:noAutofit/>
          </a:bodyPr>
          <a:lstStyle/>
          <a:p>
            <a:pPr fontAlgn="base"/>
            <a:r>
              <a:rPr lang="tr-TR" dirty="0"/>
              <a:t>Birleşmiş Milletler Kadın Birimi’nin 2019’da yayınladığı istatistikler</a:t>
            </a:r>
            <a:br>
              <a:rPr lang="tr-TR" dirty="0"/>
            </a:br>
            <a:br>
              <a:rPr lang="tr-TR" dirty="0"/>
            </a:br>
            <a:r>
              <a:rPr lang="tr-TR" sz="2000" dirty="0"/>
              <a:t>Dünya çapında yapay zekâ ve veri analizi profesyonellerinin sadece yüzde 26’sı kadın. </a:t>
            </a:r>
            <a:br>
              <a:rPr lang="tr-TR" sz="2000" dirty="0"/>
            </a:br>
            <a:br>
              <a:rPr lang="tr-TR" sz="2000" dirty="0"/>
            </a:br>
            <a:r>
              <a:rPr lang="tr-TR" sz="2000" dirty="0"/>
              <a:t>Dünyanın 39 ülkesinde kız ve erkek çocukları mirastan eşit pay almıyor.</a:t>
            </a:r>
            <a:br>
              <a:rPr lang="tr-TR" sz="2000" dirty="0"/>
            </a:br>
            <a:br>
              <a:rPr lang="tr-TR" sz="2000" dirty="0"/>
            </a:br>
            <a:r>
              <a:rPr lang="tr-TR" sz="2000" dirty="0"/>
              <a:t>Dünya kadınlarının yüzde 30’u partnerleri tarafından fiziksel ve/veya cinsel şiddet gördüklerini ifade ediyor.</a:t>
            </a:r>
            <a:br>
              <a:rPr lang="tr-TR" sz="2000" dirty="0"/>
            </a:br>
            <a:br>
              <a:rPr lang="tr-TR" sz="2000" dirty="0"/>
            </a:br>
            <a:r>
              <a:rPr lang="tr-TR" sz="2000" dirty="0"/>
              <a:t>Toplumsal eşitliğin en yüksek düzeyde olduğu ilk 5 ülke; İzlanda, Norveç, Finlandiya, İsviçre ve Nikaragua.</a:t>
            </a:r>
            <a:br>
              <a:rPr lang="tr-TR" sz="2000" dirty="0"/>
            </a:br>
            <a:br>
              <a:rPr lang="tr-TR" sz="2000" dirty="0"/>
            </a:br>
            <a:r>
              <a:rPr lang="tr-TR" sz="2000" dirty="0"/>
              <a:t>Toplumsal eşitliğin en düşük düzeyde olduğu ilk 5 ülke; Yemen, Pakistan, Irak, Suriye ve Çad.</a:t>
            </a:r>
            <a:br>
              <a:rPr lang="tr-TR" sz="2000" dirty="0"/>
            </a:br>
            <a:br>
              <a:rPr lang="tr-TR" sz="2000" dirty="0"/>
            </a:br>
            <a:r>
              <a:rPr lang="tr-TR" sz="2000" dirty="0"/>
              <a:t>Dünya çapında bugünkü koşulların sürdüğünü varsayarsak, toplumsal eşitliğe 99.5 yıl sonra ulaşabileceğiz.</a:t>
            </a:r>
            <a:br>
              <a:rPr lang="tr-TR" sz="2000" dirty="0"/>
            </a:br>
            <a:endParaRPr lang="tr-TR" sz="2000" dirty="0"/>
          </a:p>
        </p:txBody>
      </p:sp>
    </p:spTree>
    <p:extLst>
      <p:ext uri="{BB962C8B-B14F-4D97-AF65-F5344CB8AC3E}">
        <p14:creationId xmlns:p14="http://schemas.microsoft.com/office/powerpoint/2010/main" val="7417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0D0D1A-1220-4862-85BC-072F4B5BF5EE}"/>
              </a:ext>
            </a:extLst>
          </p:cNvPr>
          <p:cNvSpPr>
            <a:spLocks noGrp="1"/>
          </p:cNvSpPr>
          <p:nvPr>
            <p:ph idx="1"/>
          </p:nvPr>
        </p:nvSpPr>
        <p:spPr>
          <a:xfrm>
            <a:off x="981635" y="466165"/>
            <a:ext cx="10515600" cy="5138504"/>
          </a:xfrm>
        </p:spPr>
        <p:txBody>
          <a:bodyPr>
            <a:normAutofit fontScale="85000" lnSpcReduction="20000"/>
          </a:bodyPr>
          <a:lstStyle/>
          <a:p>
            <a:pPr marL="0" indent="0">
              <a:spcAft>
                <a:spcPts val="600"/>
              </a:spcAft>
              <a:buNone/>
            </a:pPr>
            <a:r>
              <a:rPr lang="tr-TR" dirty="0"/>
              <a:t>Küresel iş gücüne katılım oranı kadınlar için yüzde 63, erkekler için yüzde 94.</a:t>
            </a:r>
            <a:br>
              <a:rPr lang="tr-TR" dirty="0"/>
            </a:br>
            <a:endParaRPr lang="tr-TR" dirty="0"/>
          </a:p>
          <a:p>
            <a:pPr marL="0" indent="0">
              <a:spcAft>
                <a:spcPts val="600"/>
              </a:spcAft>
              <a:buNone/>
            </a:pPr>
            <a:r>
              <a:rPr lang="tr-TR" dirty="0" err="1"/>
              <a:t>Fortune</a:t>
            </a:r>
            <a:r>
              <a:rPr lang="tr-TR" dirty="0"/>
              <a:t> 500 şirketlerinin yüzde 6.6’sında kadın CEO görev yapıyor.</a:t>
            </a:r>
            <a:br>
              <a:rPr lang="tr-TR" dirty="0"/>
            </a:br>
            <a:endParaRPr lang="tr-TR" dirty="0"/>
          </a:p>
          <a:p>
            <a:pPr marL="0" indent="0">
              <a:spcAft>
                <a:spcPts val="600"/>
              </a:spcAft>
              <a:buNone/>
            </a:pPr>
            <a:r>
              <a:rPr lang="tr-TR" dirty="0"/>
              <a:t>Dünya çapında yüzde 41 oranında kadın, doğum yardımı alıyor.</a:t>
            </a:r>
            <a:br>
              <a:rPr lang="tr-TR" dirty="0"/>
            </a:br>
            <a:endParaRPr lang="tr-TR" dirty="0"/>
          </a:p>
          <a:p>
            <a:pPr marL="0" indent="0">
              <a:spcAft>
                <a:spcPts val="600"/>
              </a:spcAft>
              <a:buNone/>
            </a:pPr>
            <a:r>
              <a:rPr lang="tr-TR" dirty="0"/>
              <a:t>Kadınların ev işlerine (ücretsiz) olarak katılımı erkeklerin 3 katı daha fazla.</a:t>
            </a:r>
            <a:br>
              <a:rPr lang="tr-TR" dirty="0"/>
            </a:br>
            <a:endParaRPr lang="tr-TR" dirty="0"/>
          </a:p>
          <a:p>
            <a:pPr marL="0" indent="0">
              <a:spcAft>
                <a:spcPts val="600"/>
              </a:spcAft>
              <a:buNone/>
            </a:pPr>
            <a:r>
              <a:rPr lang="tr-TR" dirty="0"/>
              <a:t>Dünyada kadın parlamenter oranı 2020 yılında 24.9 oranında gerçekleşti. </a:t>
            </a:r>
            <a:br>
              <a:rPr lang="tr-TR" dirty="0"/>
            </a:br>
            <a:endParaRPr lang="tr-TR" dirty="0"/>
          </a:p>
          <a:p>
            <a:pPr marL="0" indent="0">
              <a:spcAft>
                <a:spcPts val="600"/>
              </a:spcAft>
              <a:buNone/>
            </a:pPr>
            <a:r>
              <a:rPr lang="tr-TR" dirty="0"/>
              <a:t>Dünya çapında çocuklarıyla yalnız yaşayan ebeveynlerin yüzde 84’ü kadın.</a:t>
            </a:r>
            <a:br>
              <a:rPr lang="tr-TR" dirty="0"/>
            </a:br>
            <a:endParaRPr lang="tr-TR" dirty="0"/>
          </a:p>
          <a:p>
            <a:pPr marL="0" indent="0">
              <a:spcAft>
                <a:spcPts val="600"/>
              </a:spcAft>
              <a:buNone/>
            </a:pPr>
            <a:r>
              <a:rPr lang="tr-TR" dirty="0"/>
              <a:t>Dünyada film yapımcısı kadın oranı yüzde 21.</a:t>
            </a:r>
            <a:br>
              <a:rPr lang="tr-TR" dirty="0"/>
            </a:br>
            <a:endParaRPr lang="tr-TR" dirty="0"/>
          </a:p>
        </p:txBody>
      </p:sp>
    </p:spTree>
    <p:extLst>
      <p:ext uri="{BB962C8B-B14F-4D97-AF65-F5344CB8AC3E}">
        <p14:creationId xmlns:p14="http://schemas.microsoft.com/office/powerpoint/2010/main" val="1357585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2039816" y="255183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chemeClr val="tx1"/>
                </a:solidFill>
                <a:effectLst/>
                <a:latin typeface="Arial" panose="020B0604020202020204" pitchFamily="34" charset="0"/>
              </a:rPr>
              <a:t>Cinsiyete göre seçilmiş göstergeler, 2015</a:t>
            </a:r>
            <a:r>
              <a:rPr kumimoji="0" lang="tr-TR" altLang="tr-TR" sz="1800" b="0" i="0" u="none" strike="noStrike" cap="none" normalizeH="0" baseline="0" dirty="0">
                <a:ln>
                  <a:noFill/>
                </a:ln>
                <a:solidFill>
                  <a:schemeClr val="tx1"/>
                </a:solidFill>
                <a:effectLst/>
                <a:latin typeface="Arial" panose="020B0604020202020204" pitchFamily="34" charset="0"/>
              </a:rPr>
              <a:t> </a:t>
            </a:r>
            <a:br>
              <a:rPr kumimoji="0" lang="tr-TR" altLang="tr-TR" sz="1800" b="0" i="0" u="none" strike="noStrike" cap="none" normalizeH="0" baseline="0" dirty="0">
                <a:ln>
                  <a:noFill/>
                </a:ln>
                <a:solidFill>
                  <a:schemeClr val="tx1"/>
                </a:solidFill>
                <a:effectLst/>
                <a:latin typeface="Arial" panose="020B0604020202020204" pitchFamily="34" charset="0"/>
              </a:rPr>
            </a:br>
            <a:r>
              <a:rPr kumimoji="0" lang="tr-TR" altLang="tr-TR" sz="1800" b="0" i="0" u="none" strike="noStrike" cap="none" normalizeH="0" baseline="0" dirty="0">
                <a:ln>
                  <a:noFill/>
                </a:ln>
                <a:solidFill>
                  <a:schemeClr val="tx1"/>
                </a:solidFill>
                <a:effectLst/>
                <a:latin typeface="Arial" panose="020B0604020202020204" pitchFamily="34" charset="0"/>
              </a:rPr>
              <a:t>  </a:t>
            </a:r>
            <a:r>
              <a:rPr kumimoji="0" lang="tr-TR" altLang="tr-TR" sz="10000" b="0" i="0" u="none" strike="noStrike" cap="none" normalizeH="0" baseline="0" dirty="0">
                <a:ln>
                  <a:noFill/>
                </a:ln>
                <a:solidFill>
                  <a:schemeClr val="tx1"/>
                </a:solidFill>
                <a:effectLst/>
                <a:latin typeface="Arial" panose="020B0604020202020204" pitchFamily="34" charset="0"/>
              </a:rPr>
              <a:t> </a:t>
            </a:r>
            <a:r>
              <a:rPr kumimoji="0" lang="tr-TR" altLang="tr-TR" sz="1800" b="0" i="0" u="none" strike="noStrike" cap="none" normalizeH="0" baseline="0" dirty="0">
                <a:ln>
                  <a:noFill/>
                </a:ln>
                <a:solidFill>
                  <a:schemeClr val="tx1"/>
                </a:solidFill>
                <a:effectLst/>
                <a:latin typeface="Arial" panose="020B0604020202020204" pitchFamily="34" charset="0"/>
              </a:rPr>
              <a:t>                                                                             </a:t>
            </a:r>
          </a:p>
        </p:txBody>
      </p:sp>
      <p:pic>
        <p:nvPicPr>
          <p:cNvPr id="1026" name="Picture 2" descr="http://www.tuik.gov.tr/hb/373/kapak/24643_img_1_373_07.03.2017-20830926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3316" y="2194560"/>
            <a:ext cx="7462715" cy="2321169"/>
          </a:xfrm>
          <a:prstGeom prst="rect">
            <a:avLst/>
          </a:prstGeom>
          <a:noFill/>
          <a:extLst>
            <a:ext uri="{909E8E84-426E-40DD-AFC4-6F175D3DCCD1}">
              <a14:hiddenFill xmlns:a14="http://schemas.microsoft.com/office/drawing/2010/main">
                <a:solidFill>
                  <a:srgbClr val="FFFFFF"/>
                </a:solidFill>
              </a14:hiddenFill>
            </a:ext>
          </a:extLst>
        </p:spPr>
      </p:pic>
      <p:sp>
        <p:nvSpPr>
          <p:cNvPr id="4" name="Unvan 3"/>
          <p:cNvSpPr>
            <a:spLocks noGrp="1"/>
          </p:cNvSpPr>
          <p:nvPr>
            <p:ph type="title"/>
          </p:nvPr>
        </p:nvSpPr>
        <p:spPr/>
        <p:txBody>
          <a:bodyPr/>
          <a:lstStyle/>
          <a:p>
            <a:r>
              <a:rPr lang="tr-TR" b="1" dirty="0"/>
              <a:t>Türkiye’de Kadın</a:t>
            </a:r>
          </a:p>
        </p:txBody>
      </p:sp>
      <p:sp>
        <p:nvSpPr>
          <p:cNvPr id="5" name="İçerik Yer Tutucusu 4"/>
          <p:cNvSpPr>
            <a:spLocks noGrp="1"/>
          </p:cNvSpPr>
          <p:nvPr>
            <p:ph idx="1"/>
          </p:nvPr>
        </p:nvSpPr>
        <p:spPr>
          <a:xfrm>
            <a:off x="936674" y="1966302"/>
            <a:ext cx="10515600" cy="4351338"/>
          </a:xfrm>
        </p:spPr>
        <p:txBody>
          <a:bodyPr/>
          <a:lstStyle/>
          <a:p>
            <a:pPr marL="0" indent="0">
              <a:buNone/>
            </a:pPr>
            <a:endParaRPr lang="tr-TR" dirty="0"/>
          </a:p>
          <a:p>
            <a:pPr marL="0" indent="0">
              <a:buNone/>
            </a:pPr>
            <a:endParaRPr lang="tr-TR" dirty="0"/>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214196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505243" y="1201620"/>
            <a:ext cx="17797567" cy="3877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800" b="1" i="0" u="none" strike="noStrike" cap="none" normalizeH="0" baseline="0" dirty="0">
                <a:ln>
                  <a:noFill/>
                </a:ln>
                <a:solidFill>
                  <a:schemeClr val="tx1"/>
                </a:solidFill>
                <a:effectLst/>
                <a:latin typeface="Arial" panose="020B0604020202020204" pitchFamily="34" charset="0"/>
              </a:rPr>
              <a:t>Medeni duruma göre mutluluk oranı, 2016</a:t>
            </a:r>
            <a:br>
              <a:rPr kumimoji="0" lang="tr-TR" altLang="tr-TR" sz="1800" b="0" i="0" u="none" strike="noStrike" cap="none" normalizeH="0" baseline="0" dirty="0">
                <a:ln>
                  <a:noFill/>
                </a:ln>
                <a:solidFill>
                  <a:schemeClr val="tx1"/>
                </a:solidFill>
                <a:effectLst/>
                <a:latin typeface="Arial" panose="020B0604020202020204" pitchFamily="34" charset="0"/>
              </a:rPr>
            </a:br>
            <a:br>
              <a:rPr kumimoji="0" lang="tr-TR" altLang="tr-TR" sz="1800" b="0" i="0" u="none" strike="noStrike" cap="none" normalizeH="0" baseline="0" dirty="0">
                <a:ln>
                  <a:noFill/>
                </a:ln>
                <a:solidFill>
                  <a:schemeClr val="tx1"/>
                </a:solidFill>
                <a:effectLst/>
                <a:latin typeface="Arial" panose="020B0604020202020204" pitchFamily="34" charset="0"/>
              </a:rPr>
            </a:br>
            <a:r>
              <a:rPr kumimoji="0" lang="tr-TR" altLang="tr-TR" sz="1800" b="0" i="0" u="none" strike="noStrike" cap="none" normalizeH="0" baseline="0" dirty="0">
                <a:ln>
                  <a:noFill/>
                </a:ln>
                <a:solidFill>
                  <a:schemeClr val="tx1"/>
                </a:solidFill>
                <a:effectLst/>
                <a:latin typeface="Arial" panose="020B0604020202020204" pitchFamily="34" charset="0"/>
              </a:rPr>
              <a:t>  </a:t>
            </a:r>
            <a:r>
              <a:rPr kumimoji="0" lang="tr-TR" altLang="tr-TR" sz="21300" b="0" i="0" u="none" strike="noStrike" cap="none" normalizeH="0" baseline="0" dirty="0">
                <a:ln>
                  <a:noFill/>
                </a:ln>
                <a:solidFill>
                  <a:schemeClr val="tx1"/>
                </a:solidFill>
                <a:effectLst/>
                <a:latin typeface="Arial" panose="020B0604020202020204" pitchFamily="34" charset="0"/>
              </a:rPr>
              <a:t> </a:t>
            </a:r>
            <a:r>
              <a:rPr kumimoji="0" lang="tr-TR" altLang="tr-TR" sz="1800" b="0" i="0" u="none" strike="noStrike" cap="none" normalizeH="0" baseline="0" dirty="0">
                <a:ln>
                  <a:noFill/>
                </a:ln>
                <a:solidFill>
                  <a:schemeClr val="tx1"/>
                </a:solidFill>
                <a:effectLst/>
                <a:latin typeface="Arial" panose="020B0604020202020204" pitchFamily="34" charset="0"/>
              </a:rPr>
              <a:t>                                                                                   </a:t>
            </a:r>
          </a:p>
        </p:txBody>
      </p:sp>
      <p:pic>
        <p:nvPicPr>
          <p:cNvPr id="2050" name="Picture 2" descr="http://www.tuik.gov.tr/hb/373/kapak/24643_img_2_373_07.03.2017-559373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8744" y="1564224"/>
            <a:ext cx="7800340" cy="38237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200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80160" y="796336"/>
            <a:ext cx="9678572" cy="4678204"/>
          </a:xfrm>
          <a:prstGeom prst="rect">
            <a:avLst/>
          </a:prstGeom>
        </p:spPr>
        <p:txBody>
          <a:bodyPr wrap="square">
            <a:spAutoFit/>
          </a:bodyPr>
          <a:lstStyle/>
          <a:p>
            <a:r>
              <a:rPr lang="tr-TR" sz="2800" b="1" dirty="0">
                <a:solidFill>
                  <a:srgbClr val="000000"/>
                </a:solidFill>
                <a:effectLst/>
                <a:latin typeface="Arial" panose="020B0604020202020204" pitchFamily="34" charset="0"/>
              </a:rPr>
              <a:t>Her 10 kadından yaklaşık 4’ü yaşadığı çevrede kendini güvensiz hissetti</a:t>
            </a:r>
            <a:br>
              <a:rPr lang="tr-TR" b="1" dirty="0">
                <a:solidFill>
                  <a:srgbClr val="000000"/>
                </a:solidFill>
                <a:effectLst/>
                <a:latin typeface="Arial" panose="020B0604020202020204" pitchFamily="34" charset="0"/>
              </a:rPr>
            </a:br>
            <a:br>
              <a:rPr lang="tr-TR" b="1" dirty="0">
                <a:solidFill>
                  <a:srgbClr val="000000"/>
                </a:solidFill>
                <a:effectLst/>
                <a:latin typeface="Arial" panose="020B0604020202020204" pitchFamily="34" charset="0"/>
              </a:rPr>
            </a:br>
            <a:r>
              <a:rPr lang="tr-TR" sz="3200" dirty="0">
                <a:solidFill>
                  <a:srgbClr val="000000"/>
                </a:solidFill>
                <a:effectLst/>
                <a:latin typeface="Arial" panose="020B0604020202020204" pitchFamily="34" charset="0"/>
              </a:rPr>
              <a:t>Yaşam memnuniyeti araştırması sonuçlarına göre; 2016 yılında yaşadıkları çevrede gece yalnız yürürken kendilerini güvensiz hissedenlerin oranı toplamda %26,2 iken bu oran erkeklerde %15,2, kadınlarda %37 oldu. Erkeklerin %71’i, kadınların ise %47,5’i yaşadıkları çevrede kendilerini güvende hissetti.</a:t>
            </a:r>
            <a:endParaRPr lang="tr-TR" sz="3200" dirty="0"/>
          </a:p>
        </p:txBody>
      </p:sp>
    </p:spTree>
    <p:extLst>
      <p:ext uri="{BB962C8B-B14F-4D97-AF65-F5344CB8AC3E}">
        <p14:creationId xmlns:p14="http://schemas.microsoft.com/office/powerpoint/2010/main" val="2358433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03384" y="889525"/>
            <a:ext cx="11226019" cy="5016758"/>
          </a:xfrm>
          <a:prstGeom prst="rect">
            <a:avLst/>
          </a:prstGeom>
        </p:spPr>
        <p:txBody>
          <a:bodyPr wrap="square">
            <a:spAutoFit/>
          </a:bodyPr>
          <a:lstStyle/>
          <a:p>
            <a:r>
              <a:rPr lang="tr-TR" sz="3200" b="1" dirty="0">
                <a:solidFill>
                  <a:srgbClr val="000000"/>
                </a:solidFill>
                <a:effectLst/>
                <a:latin typeface="Arial" panose="020B0604020202020204" pitchFamily="34" charset="0"/>
              </a:rPr>
              <a:t>Kadınlar siyasi alanda erkeklere göre daha az yer aldı</a:t>
            </a:r>
            <a:br>
              <a:rPr lang="tr-TR" sz="3200" dirty="0">
                <a:solidFill>
                  <a:srgbClr val="000000"/>
                </a:solidFill>
                <a:effectLst/>
                <a:latin typeface="Arial" panose="020B0604020202020204" pitchFamily="34" charset="0"/>
              </a:rPr>
            </a:br>
            <a:br>
              <a:rPr lang="tr-TR" sz="3200" dirty="0">
                <a:solidFill>
                  <a:srgbClr val="000000"/>
                </a:solidFill>
                <a:effectLst/>
                <a:latin typeface="Arial" panose="020B0604020202020204" pitchFamily="34" charset="0"/>
              </a:rPr>
            </a:br>
            <a:r>
              <a:rPr lang="tr-TR" sz="3200" dirty="0">
                <a:solidFill>
                  <a:srgbClr val="000000"/>
                </a:solidFill>
                <a:effectLst/>
                <a:latin typeface="Arial" panose="020B0604020202020204" pitchFamily="34" charset="0"/>
              </a:rPr>
              <a:t>Türkiye Büyük Millet Meclisindeki kadın milletvekili oranı 1935 yılında %4,5 iken, 81 yıl sonra bu oran %14,7'ye yükseldi. Türkiye’de bakan sayısı 2016 yılında 27 olup bunların sadece biri kadın oldu. Ülkemizde 2009 yılı yerel seçimlerinde kadın belediye başkanı oranı %0,9 iken 2014 yılı yerel seçimlerinde bu oran %2,9 oldu. Kadın muhtar oranı 2009 yılı yerel seçimlerinde %2,3 iken 2014 yılı yerel seçimlerinde bu oran %2 oldu (TÜİK, 2016).</a:t>
            </a:r>
            <a:endParaRPr lang="tr-TR" sz="3200" dirty="0"/>
          </a:p>
        </p:txBody>
      </p:sp>
    </p:spTree>
    <p:extLst>
      <p:ext uri="{BB962C8B-B14F-4D97-AF65-F5344CB8AC3E}">
        <p14:creationId xmlns:p14="http://schemas.microsoft.com/office/powerpoint/2010/main" val="3460162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Dünya’da Kadın</a:t>
            </a:r>
          </a:p>
        </p:txBody>
      </p:sp>
      <p:sp>
        <p:nvSpPr>
          <p:cNvPr id="3" name="İçerik Yer Tutucusu 2"/>
          <p:cNvSpPr>
            <a:spLocks noGrp="1"/>
          </p:cNvSpPr>
          <p:nvPr>
            <p:ph idx="1"/>
          </p:nvPr>
        </p:nvSpPr>
        <p:spPr>
          <a:xfrm>
            <a:off x="838200" y="2303927"/>
            <a:ext cx="10515600" cy="4351338"/>
          </a:xfrm>
        </p:spPr>
        <p:txBody>
          <a:bodyPr/>
          <a:lstStyle/>
          <a:p>
            <a:pPr algn="just"/>
            <a:r>
              <a:rPr lang="tr-TR" dirty="0"/>
              <a:t>Dünya genelindeki kadınların % 35'inin, hayatlarının herhangi bir döneminde partneri olmayan bir kişi tarafından fiziksel ve/veya cinsel şiddet yaşadığı tahmin edilmektedir. Bununla birlikte, bazı ulusal çalışmalar, kadınların %70’inin partnerleri tarafından fiziksel ve / veya cinsel şiddete maruz bırakıldığını</a:t>
            </a:r>
          </a:p>
        </p:txBody>
      </p:sp>
    </p:spTree>
    <p:extLst>
      <p:ext uri="{BB962C8B-B14F-4D97-AF65-F5344CB8AC3E}">
        <p14:creationId xmlns:p14="http://schemas.microsoft.com/office/powerpoint/2010/main" val="3947478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9216" y="2050708"/>
            <a:ext cx="10515600" cy="4351338"/>
          </a:xfrm>
        </p:spPr>
        <p:txBody>
          <a:bodyPr>
            <a:normAutofit/>
          </a:bodyPr>
          <a:lstStyle/>
          <a:p>
            <a:pPr algn="just"/>
            <a:r>
              <a:rPr lang="tr-TR" sz="3200" dirty="0"/>
              <a:t>Avrupa Birliği üyesi olan 28 ülkedeki kadınların %43’ü, partneri tarafından yaşamlarının herhangi bir döneminde psikolojik şiddete uğramıştır (UN </a:t>
            </a:r>
            <a:r>
              <a:rPr lang="tr-TR" sz="3200" dirty="0" err="1"/>
              <a:t>Women</a:t>
            </a:r>
            <a:r>
              <a:rPr lang="tr-TR" sz="3200" dirty="0"/>
              <a:t>, 2017).</a:t>
            </a:r>
          </a:p>
        </p:txBody>
      </p:sp>
    </p:spTree>
    <p:extLst>
      <p:ext uri="{BB962C8B-B14F-4D97-AF65-F5344CB8AC3E}">
        <p14:creationId xmlns:p14="http://schemas.microsoft.com/office/powerpoint/2010/main" val="156086246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610</Words>
  <Application>Microsoft Office PowerPoint</Application>
  <PresentationFormat>Geniş ekran</PresentationFormat>
  <Paragraphs>27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İSTATİSTİKLERLE KADIN</vt:lpstr>
      <vt:lpstr>Birleşmiş Milletler Kadın Birimi’nin 2019’da yayınladığı istatistikler  Dünya çapında yapay zekâ ve veri analizi profesyonellerinin sadece yüzde 26’sı kadın.   Dünyanın 39 ülkesinde kız ve erkek çocukları mirastan eşit pay almıyor.  Dünya kadınlarının yüzde 30’u partnerleri tarafından fiziksel ve/veya cinsel şiddet gördüklerini ifade ediyor.  Toplumsal eşitliğin en yüksek düzeyde olduğu ilk 5 ülke; İzlanda, Norveç, Finlandiya, İsviçre ve Nikaragua.  Toplumsal eşitliğin en düşük düzeyde olduğu ilk 5 ülke; Yemen, Pakistan, Irak, Suriye ve Çad.  Dünya çapında bugünkü koşulların sürdüğünü varsayarsak, toplumsal eşitliğe 99.5 yıl sonra ulaşabileceğiz. </vt:lpstr>
      <vt:lpstr>PowerPoint Sunusu</vt:lpstr>
      <vt:lpstr>Türkiye’de Kadın</vt:lpstr>
      <vt:lpstr>PowerPoint Sunusu</vt:lpstr>
      <vt:lpstr>PowerPoint Sunusu</vt:lpstr>
      <vt:lpstr>PowerPoint Sunusu</vt:lpstr>
      <vt:lpstr>Dünya’da Kadın</vt:lpstr>
      <vt:lpstr>PowerPoint Sunusu</vt:lpstr>
      <vt:lpstr>PowerPoint Sunusu</vt:lpstr>
      <vt:lpstr>PowerPoint Sunusu</vt:lpstr>
      <vt:lpstr>PowerPoint Sunusu</vt:lpstr>
      <vt:lpstr>Yararlanılan 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İSTATİSTİKLERLE KADIN</dc:title>
  <dc:creator>Guv</dc:creator>
  <cp:lastModifiedBy>user</cp:lastModifiedBy>
  <cp:revision>5</cp:revision>
  <dcterms:created xsi:type="dcterms:W3CDTF">2017-11-02T08:16:51Z</dcterms:created>
  <dcterms:modified xsi:type="dcterms:W3CDTF">2020-03-20T15:49:32Z</dcterms:modified>
</cp:coreProperties>
</file>