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62" r:id="rId5"/>
    <p:sldId id="256" r:id="rId6"/>
    <p:sldId id="263" r:id="rId7"/>
    <p:sldId id="264" r:id="rId8"/>
    <p:sldId id="265" r:id="rId9"/>
    <p:sldId id="266" r:id="rId10"/>
    <p:sldId id="267" r:id="rId11"/>
    <p:sldId id="268" r:id="rId12"/>
    <p:sldId id="269" r:id="rId13"/>
    <p:sldId id="270" r:id="rId14"/>
    <p:sldId id="271" r:id="rId15"/>
    <p:sldId id="272" r:id="rId16"/>
    <p:sldId id="274" r:id="rId17"/>
    <p:sldId id="276" r:id="rId18"/>
    <p:sldId id="278"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468" y="72"/>
      </p:cViewPr>
      <p:guideLst>
        <p:guide orient="horz" pos="2160"/>
        <p:guide pos="2880"/>
      </p:guideLst>
    </p:cSldViewPr>
  </p:slideViewPr>
  <p:notesTextViewPr>
    <p:cViewPr>
      <p:scale>
        <a:sx n="100" d="100"/>
        <a:sy n="100" d="100"/>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8A6A5BD7-7287-4F41-9AB5-39E4B3215561}" type="datetimeFigureOut">
              <a:rPr lang="tr-TR" smtClean="0"/>
              <a:pPr/>
              <a:t>5.3.2018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C83A912-BE55-4916-B970-90B548BACA9B}"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A6A5BD7-7287-4F41-9AB5-39E4B3215561}" type="datetimeFigureOut">
              <a:rPr lang="tr-TR" smtClean="0"/>
              <a:pPr/>
              <a:t>5.3.2018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C83A912-BE55-4916-B970-90B548BACA9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A6A5BD7-7287-4F41-9AB5-39E4B3215561}" type="datetimeFigureOut">
              <a:rPr lang="tr-TR" smtClean="0"/>
              <a:pPr/>
              <a:t>5.3.2018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C83A912-BE55-4916-B970-90B548BACA9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A6A5BD7-7287-4F41-9AB5-39E4B3215561}" type="datetimeFigureOut">
              <a:rPr lang="tr-TR" smtClean="0"/>
              <a:pPr/>
              <a:t>5.3.2018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C83A912-BE55-4916-B970-90B548BACA9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8A6A5BD7-7287-4F41-9AB5-39E4B3215561}" type="datetimeFigureOut">
              <a:rPr lang="tr-TR" smtClean="0"/>
              <a:pPr/>
              <a:t>5.3.2018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C83A912-BE55-4916-B970-90B548BACA9B}"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8A6A5BD7-7287-4F41-9AB5-39E4B3215561}" type="datetimeFigureOut">
              <a:rPr lang="tr-TR" smtClean="0"/>
              <a:pPr/>
              <a:t>5.3.2018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C83A912-BE55-4916-B970-90B548BACA9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8A6A5BD7-7287-4F41-9AB5-39E4B3215561}" type="datetimeFigureOut">
              <a:rPr lang="tr-TR" smtClean="0"/>
              <a:pPr/>
              <a:t>5.3.2018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C83A912-BE55-4916-B970-90B548BACA9B}"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8A6A5BD7-7287-4F41-9AB5-39E4B3215561}" type="datetimeFigureOut">
              <a:rPr lang="tr-TR" smtClean="0"/>
              <a:pPr/>
              <a:t>5.3.2018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C83A912-BE55-4916-B970-90B548BACA9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A6A5BD7-7287-4F41-9AB5-39E4B3215561}" type="datetimeFigureOut">
              <a:rPr lang="tr-TR" smtClean="0"/>
              <a:pPr/>
              <a:t>5.3.2018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C83A912-BE55-4916-B970-90B548BACA9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A6A5BD7-7287-4F41-9AB5-39E4B3215561}" type="datetimeFigureOut">
              <a:rPr lang="tr-TR" smtClean="0"/>
              <a:pPr/>
              <a:t>5.3.2018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C83A912-BE55-4916-B970-90B548BACA9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A6A5BD7-7287-4F41-9AB5-39E4B3215561}" type="datetimeFigureOut">
              <a:rPr lang="tr-TR" smtClean="0"/>
              <a:pPr/>
              <a:t>5.3.2018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C83A912-BE55-4916-B970-90B548BACA9B}"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6A5BD7-7287-4F41-9AB5-39E4B3215561}" type="datetimeFigureOut">
              <a:rPr lang="tr-TR" smtClean="0"/>
              <a:pPr/>
              <a:t>5.3.2018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83A912-BE55-4916-B970-90B548BACA9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www.myk.gov.tr/index.php/en/ums/218-avrupa-yeterllk-cerceves-ayc-referans-sevyeler"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000100" y="1285860"/>
            <a:ext cx="6429420" cy="5078313"/>
          </a:xfrm>
          <a:prstGeom prst="rect">
            <a:avLst/>
          </a:prstGeom>
        </p:spPr>
        <p:txBody>
          <a:bodyPr wrap="square">
            <a:spAutoFit/>
          </a:bodyPr>
          <a:lstStyle/>
          <a:p>
            <a:r>
              <a:rPr lang="tr-TR" b="1" dirty="0" smtClean="0"/>
              <a:t>Meslek</a:t>
            </a:r>
            <a:r>
              <a:rPr lang="tr-TR" dirty="0" smtClean="0"/>
              <a:t>: Bir kimsenin yaşamını sürdürmek, geçimini sağlamak için yaptığı sürekli iş. Uğraş. Deneyim ya da çıraklık eğitimiyle kazanılan iş. Zihinsel sanatsal vb. çalışmaya dayalı iş. </a:t>
            </a:r>
          </a:p>
          <a:p>
            <a:endParaRPr lang="tr-TR" b="1" dirty="0" smtClean="0"/>
          </a:p>
          <a:p>
            <a:r>
              <a:rPr lang="tr-TR" b="1" dirty="0" smtClean="0"/>
              <a:t>Meslek Nedir? Ne Değildir?</a:t>
            </a:r>
            <a:br>
              <a:rPr lang="tr-TR" b="1" dirty="0" smtClean="0"/>
            </a:br>
            <a:endParaRPr lang="tr-TR" dirty="0" smtClean="0"/>
          </a:p>
          <a:p>
            <a:r>
              <a:rPr lang="tr-TR" dirty="0" smtClean="0"/>
              <a:t>Meslek mezun olduğumuzun bölümün adı mıdır?</a:t>
            </a:r>
            <a:br>
              <a:rPr lang="tr-TR" dirty="0" smtClean="0"/>
            </a:br>
            <a:r>
              <a:rPr lang="tr-TR" dirty="0" smtClean="0"/>
              <a:t>Mezun olur olmaz deneyim kazanmadan meslek sahibi olunur mu?</a:t>
            </a:r>
            <a:br>
              <a:rPr lang="tr-TR" dirty="0" smtClean="0"/>
            </a:br>
            <a:r>
              <a:rPr lang="tr-TR" dirty="0" smtClean="0"/>
              <a:t>Mezun olduğumuz bölüme ilişkin iş bulamadığımız için yaptığımız herhangi bir iş veya görev midir?</a:t>
            </a:r>
            <a:br>
              <a:rPr lang="tr-TR" dirty="0" smtClean="0"/>
            </a:br>
            <a:r>
              <a:rPr lang="tr-TR" dirty="0" smtClean="0"/>
              <a:t>Meslek Kariyer midir?</a:t>
            </a:r>
            <a:br>
              <a:rPr lang="tr-TR" dirty="0" smtClean="0"/>
            </a:br>
            <a:r>
              <a:rPr lang="tr-TR" dirty="0" smtClean="0"/>
              <a:t/>
            </a:r>
            <a:br>
              <a:rPr lang="tr-TR" dirty="0" smtClean="0"/>
            </a:br>
            <a:r>
              <a:rPr lang="tr-TR" dirty="0" smtClean="0"/>
              <a:t>Bu soruların cevabı genel olarak hayır.</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o"/>
          <p:cNvGraphicFramePr>
            <a:graphicFrameLocks noGrp="1"/>
          </p:cNvGraphicFramePr>
          <p:nvPr/>
        </p:nvGraphicFramePr>
        <p:xfrm>
          <a:off x="1524000" y="1397000"/>
          <a:ext cx="5476892" cy="4246577"/>
        </p:xfrm>
        <a:graphic>
          <a:graphicData uri="http://schemas.openxmlformats.org/drawingml/2006/table">
            <a:tbl>
              <a:tblPr/>
              <a:tblGrid>
                <a:gridCol w="302329"/>
                <a:gridCol w="2436117"/>
                <a:gridCol w="407854"/>
                <a:gridCol w="2330592"/>
              </a:tblGrid>
              <a:tr h="447008">
                <a:tc>
                  <a:txBody>
                    <a:bodyPr/>
                    <a:lstStyle/>
                    <a:p>
                      <a:pPr algn="just">
                        <a:spcAft>
                          <a:spcPts val="0"/>
                        </a:spcAft>
                      </a:pPr>
                      <a:r>
                        <a:rPr lang="tr-TR" sz="1200" b="1" dirty="0">
                          <a:latin typeface="Times New Roman"/>
                          <a:ea typeface="Times New Roman"/>
                          <a:cs typeface="Times New Roman"/>
                        </a:rPr>
                        <a:t>E</a:t>
                      </a:r>
                      <a:endParaRPr lang="tr-TR" sz="1200" dirty="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spcAft>
                          <a:spcPts val="0"/>
                        </a:spcAft>
                      </a:pPr>
                      <a:r>
                        <a:rPr lang="tr-TR" sz="1200" b="1" dirty="0">
                          <a:latin typeface="Times New Roman"/>
                          <a:ea typeface="Times New Roman"/>
                          <a:cs typeface="Times New Roman"/>
                        </a:rPr>
                        <a:t>İstatistiki Dokümanları Hazırlamak </a:t>
                      </a:r>
                      <a:endParaRPr lang="tr-TR" sz="1200" dirty="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r>
                        <a:rPr lang="tr-TR" sz="1200">
                          <a:latin typeface="Times New Roman"/>
                          <a:ea typeface="Times New Roman"/>
                          <a:cs typeface="Times New Roman"/>
                        </a:rPr>
                        <a:t>E01</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spcAft>
                          <a:spcPts val="40"/>
                        </a:spcAft>
                      </a:pPr>
                      <a:r>
                        <a:rPr lang="tr-TR" sz="1200">
                          <a:latin typeface="Times New Roman"/>
                          <a:ea typeface="Times New Roman"/>
                          <a:cs typeface="Times New Roman"/>
                        </a:rPr>
                        <a:t>Hastalık tanılarını kodlamak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23504">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dirty="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E02</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a:latin typeface="Times New Roman"/>
                          <a:ea typeface="Times New Roman"/>
                          <a:cs typeface="Times New Roman"/>
                        </a:rPr>
                        <a:t>Tanı kartlarını doldurmak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447008">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dirty="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E03</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a:latin typeface="Times New Roman"/>
                          <a:ea typeface="Times New Roman"/>
                          <a:cs typeface="Times New Roman"/>
                        </a:rPr>
                        <a:t>Tanı kartlarını kodlarına göre tasnif etmek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447008">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dirty="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E04</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a:latin typeface="Times New Roman"/>
                          <a:ea typeface="Times New Roman"/>
                          <a:cs typeface="Times New Roman"/>
                        </a:rPr>
                        <a:t>Periyodik istatistik formlarını doldurmak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447008">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spcAft>
                          <a:spcPts val="0"/>
                        </a:spcAft>
                      </a:pPr>
                      <a:endParaRPr lang="tr-TR" sz="1200" dirty="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a:latin typeface="Times New Roman"/>
                          <a:ea typeface="Times New Roman"/>
                          <a:cs typeface="Times New Roman"/>
                        </a:rPr>
                        <a:t>E05</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spcAft>
                          <a:spcPts val="40"/>
                        </a:spcAft>
                      </a:pPr>
                      <a:r>
                        <a:rPr lang="tr-TR" sz="1200">
                          <a:latin typeface="Times New Roman"/>
                          <a:ea typeface="Times New Roman"/>
                          <a:cs typeface="Times New Roman"/>
                        </a:rPr>
                        <a:t>İstatistik formlarının ilgili yerlere ulaşmasını sağlamak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447008">
                <a:tc>
                  <a:txBody>
                    <a:bodyPr/>
                    <a:lstStyle/>
                    <a:p>
                      <a:pPr algn="just">
                        <a:spcAft>
                          <a:spcPts val="0"/>
                        </a:spcAft>
                      </a:pPr>
                      <a:r>
                        <a:rPr lang="tr-TR" sz="1200" b="1">
                          <a:latin typeface="Times New Roman"/>
                          <a:ea typeface="Times New Roman"/>
                          <a:cs typeface="Times New Roman"/>
                        </a:rPr>
                        <a:t>F</a:t>
                      </a: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spcAft>
                          <a:spcPts val="0"/>
                        </a:spcAft>
                      </a:pPr>
                      <a:r>
                        <a:rPr lang="tr-TR" sz="1200" b="1" dirty="0">
                          <a:latin typeface="Times New Roman"/>
                          <a:ea typeface="Times New Roman"/>
                          <a:cs typeface="Times New Roman"/>
                        </a:rPr>
                        <a:t>Mesleki Gelişime İlişkin Faaliyetleri Yürütmek </a:t>
                      </a:r>
                      <a:endParaRPr lang="tr-TR" sz="1200" dirty="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r>
                        <a:rPr lang="tr-TR" sz="1200">
                          <a:latin typeface="Times New Roman"/>
                          <a:ea typeface="Times New Roman"/>
                          <a:cs typeface="Times New Roman"/>
                        </a:rPr>
                        <a:t>F01</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spcAft>
                          <a:spcPts val="40"/>
                        </a:spcAft>
                      </a:pPr>
                      <a:r>
                        <a:rPr lang="tr-TR" sz="1200">
                          <a:latin typeface="Times New Roman"/>
                          <a:ea typeface="Times New Roman"/>
                          <a:cs typeface="Times New Roman"/>
                        </a:rPr>
                        <a:t>Yardımcı elemanlara eğitim vermek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447008">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dirty="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dirty="0">
                          <a:latin typeface="Times New Roman"/>
                          <a:ea typeface="Times New Roman"/>
                          <a:cs typeface="Times New Roman"/>
                        </a:rPr>
                        <a:t>F02</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a:latin typeface="Times New Roman"/>
                          <a:ea typeface="Times New Roman"/>
                          <a:cs typeface="Times New Roman"/>
                        </a:rPr>
                        <a:t>Meslekle ilgili toplantı, seminer vb. faaliyetlere katılmak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447008">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dirty="0">
                          <a:latin typeface="Times New Roman"/>
                          <a:ea typeface="Times New Roman"/>
                          <a:cs typeface="Times New Roman"/>
                        </a:rPr>
                        <a:t>F03</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dirty="0">
                          <a:latin typeface="Times New Roman"/>
                          <a:ea typeface="Times New Roman"/>
                          <a:cs typeface="Times New Roman"/>
                        </a:rPr>
                        <a:t>Meslekle ilgili yayınları ve teknolojik gelişmeleri izlemek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670513">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F04</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dirty="0">
                          <a:latin typeface="Times New Roman"/>
                          <a:ea typeface="Times New Roman"/>
                          <a:cs typeface="Times New Roman"/>
                        </a:rPr>
                        <a:t>Meslekle ilgili </a:t>
                      </a:r>
                      <a:r>
                        <a:rPr lang="tr-TR" sz="1200" dirty="0" err="1">
                          <a:latin typeface="Times New Roman"/>
                          <a:ea typeface="Times New Roman"/>
                          <a:cs typeface="Times New Roman"/>
                        </a:rPr>
                        <a:t>hizmetiçi</a:t>
                      </a:r>
                      <a:r>
                        <a:rPr lang="tr-TR" sz="1200" dirty="0">
                          <a:latin typeface="Times New Roman"/>
                          <a:ea typeface="Times New Roman"/>
                          <a:cs typeface="Times New Roman"/>
                        </a:rPr>
                        <a:t> eğitim, işbaşı eğitimi vb. faaliyetlere katılmak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3504">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spcAft>
                          <a:spcPts val="40"/>
                        </a:spcAft>
                      </a:pPr>
                      <a:endParaRPr lang="tr-TR" sz="1200" dirty="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785786" y="2000240"/>
            <a:ext cx="6715172"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Tıbbi Sekreter Meslek Standardı </a:t>
            </a:r>
          </a:p>
          <a:p>
            <a:pPr marL="0" marR="0" lvl="0" indent="0" algn="just" defTabSz="914400" rtl="0" eaLnBrk="1" fontAlgn="base" latinLnBrk="0" hangingPunct="1">
              <a:lnSpc>
                <a:spcPct val="100000"/>
              </a:lnSpc>
              <a:spcBef>
                <a:spcPct val="0"/>
              </a:spcBef>
              <a:spcAft>
                <a:spcPct val="0"/>
              </a:spcAft>
              <a:buClrTx/>
              <a:buSzTx/>
              <a:buFontTx/>
              <a:buNone/>
              <a:tabLst/>
            </a:pPr>
            <a:endParaRPr lang="tr-TR" sz="2000" dirty="0" smtClean="0">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ISCO-88 sınıflandırma sisteminde </a:t>
            </a:r>
            <a:r>
              <a:rPr kumimoji="0" lang="tr-TR" sz="20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a:t>
            </a:r>
            <a:r>
              <a:rPr kumimoji="0" lang="tr-TR" sz="2000" b="0"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Resepsiyonistler</a:t>
            </a:r>
            <a:r>
              <a:rPr kumimoji="0" lang="tr-TR" sz="20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ve Danışma Elemanları"</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ünite grubunda (Ana Grup 4, Alt-Ana Grup 42, Alt Grup 422 ve Ünite Grubu 4222) yer almaktadır</a:t>
            </a: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571472" y="1071546"/>
            <a:ext cx="750099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Georgia" pitchFamily="18" charset="0"/>
                <a:ea typeface="Times New Roman" pitchFamily="18" charset="0"/>
                <a:cs typeface="Arial" pitchFamily="34" charset="0"/>
              </a:rPr>
              <a:t>Sekreter Sözcüğü İngilizce de </a:t>
            </a:r>
            <a:r>
              <a:rPr kumimoji="0" lang="tr-TR" sz="2000" b="0" i="0" u="none" strike="noStrike" cap="none" normalizeH="0" baseline="0" dirty="0" err="1" smtClean="0">
                <a:ln>
                  <a:noFill/>
                </a:ln>
                <a:solidFill>
                  <a:schemeClr val="tx1"/>
                </a:solidFill>
                <a:effectLst/>
                <a:latin typeface="Georgia" pitchFamily="18" charset="0"/>
                <a:ea typeface="Times New Roman" pitchFamily="18" charset="0"/>
                <a:cs typeface="Arial" pitchFamily="34" charset="0"/>
              </a:rPr>
              <a:t>secret</a:t>
            </a:r>
            <a:r>
              <a:rPr kumimoji="0" lang="tr-TR" sz="2000" b="0" i="0" u="none" strike="noStrike" cap="none" normalizeH="0" baseline="0" dirty="0" smtClean="0">
                <a:ln>
                  <a:noFill/>
                </a:ln>
                <a:solidFill>
                  <a:schemeClr val="tx1"/>
                </a:solidFill>
                <a:effectLst/>
                <a:latin typeface="Georgia" pitchFamily="18" charset="0"/>
                <a:ea typeface="Times New Roman" pitchFamily="18" charset="0"/>
                <a:cs typeface="Arial" pitchFamily="34" charset="0"/>
              </a:rPr>
              <a:t> yani gizli,sır anlamına;sekreter ise sır saklayan anlamına gelmektedir. </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tr-TR" sz="2000" b="1" i="0" u="sng" strike="noStrike" cap="none" normalizeH="0" baseline="0" dirty="0" smtClean="0">
                <a:ln>
                  <a:noFill/>
                </a:ln>
                <a:solidFill>
                  <a:schemeClr val="tx1"/>
                </a:solidFill>
                <a:effectLst/>
                <a:latin typeface="Georgia" pitchFamily="18" charset="0"/>
                <a:ea typeface="Times New Roman" pitchFamily="18" charset="0"/>
                <a:cs typeface="Arial" pitchFamily="34" charset="0"/>
              </a:rPr>
              <a:t>Türk dil kurumu sözlüğünde</a:t>
            </a:r>
            <a:r>
              <a:rPr kumimoji="0" lang="tr-TR" sz="2000" b="0" i="0" u="none" strike="noStrike" cap="none" normalizeH="0" baseline="0" dirty="0" smtClean="0">
                <a:ln>
                  <a:noFill/>
                </a:ln>
                <a:solidFill>
                  <a:schemeClr val="tx1"/>
                </a:solidFill>
                <a:effectLst/>
                <a:latin typeface="Georgia" pitchFamily="18" charset="0"/>
                <a:ea typeface="Times New Roman" pitchFamily="18" charset="0"/>
                <a:cs typeface="Arial" pitchFamily="34" charset="0"/>
              </a:rPr>
              <a:t> karşılığı;özel veya kamu kuruluşlarında haberleşmeyi sağlayan yazışma yapabilen görevli,yazman katip anlamına gelmektedir.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Georgia" pitchFamily="18" charset="0"/>
                <a:ea typeface="Times New Roman" pitchFamily="18" charset="0"/>
                <a:cs typeface="Arial" pitchFamily="34" charset="0"/>
              </a:rPr>
              <a:t>      	</a:t>
            </a:r>
            <a:r>
              <a:rPr kumimoji="0" lang="tr-TR" sz="2000" b="1" i="0" u="sng" strike="noStrike" cap="none" normalizeH="0" baseline="0" dirty="0" smtClean="0">
                <a:ln>
                  <a:noFill/>
                </a:ln>
                <a:solidFill>
                  <a:schemeClr val="tx1"/>
                </a:solidFill>
                <a:effectLst/>
                <a:latin typeface="Georgia" pitchFamily="18" charset="0"/>
                <a:ea typeface="Times New Roman" pitchFamily="18" charset="0"/>
                <a:cs typeface="Arial" pitchFamily="34" charset="0"/>
              </a:rPr>
              <a:t>Uluslar arası profesyonel sekreterler birliği</a:t>
            </a:r>
            <a:r>
              <a:rPr kumimoji="0" lang="tr-TR" sz="2000" b="0" i="0" u="none" strike="noStrike" cap="none" normalizeH="0" baseline="0" dirty="0" smtClean="0">
                <a:ln>
                  <a:noFill/>
                </a:ln>
                <a:solidFill>
                  <a:schemeClr val="tx1"/>
                </a:solidFill>
                <a:effectLst/>
                <a:latin typeface="Georgia" pitchFamily="18" charset="0"/>
                <a:ea typeface="Times New Roman" pitchFamily="18" charset="0"/>
                <a:cs typeface="Arial" pitchFamily="34" charset="0"/>
              </a:rPr>
              <a:t> sekreteri ;büro işlerine hakim,direkt denetim olmaksızın  sorumluluk alma yeteneğine sahip,teşebbüs ve karar verme işlerini yapan ve ilgili yöneticinin izniyle kararlar alan yetkili yardımcısıdır.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Georgia" pitchFamily="18" charset="0"/>
                <a:ea typeface="Times New Roman" pitchFamily="18" charset="0"/>
                <a:cs typeface="Arial" pitchFamily="34" charset="0"/>
              </a:rPr>
              <a:t>	</a:t>
            </a:r>
            <a:r>
              <a:rPr kumimoji="0" lang="tr-TR" sz="2000" b="1" i="0" u="sng" strike="noStrike" cap="none" normalizeH="0" baseline="0" dirty="0" smtClean="0">
                <a:ln>
                  <a:noFill/>
                </a:ln>
                <a:solidFill>
                  <a:schemeClr val="tx1"/>
                </a:solidFill>
                <a:effectLst/>
                <a:latin typeface="Georgia" pitchFamily="18" charset="0"/>
                <a:ea typeface="Times New Roman" pitchFamily="18" charset="0"/>
                <a:cs typeface="Arial" pitchFamily="34" charset="0"/>
              </a:rPr>
              <a:t>Milli sekreterler derneği sekreteri</a:t>
            </a:r>
            <a:r>
              <a:rPr kumimoji="0" lang="tr-TR" sz="2000" b="0" i="0" u="sng" strike="noStrike" cap="none" normalizeH="0" baseline="0" dirty="0" smtClean="0">
                <a:ln>
                  <a:noFill/>
                </a:ln>
                <a:solidFill>
                  <a:schemeClr val="tx1"/>
                </a:solidFill>
                <a:effectLst/>
                <a:latin typeface="Georgia" pitchFamily="18" charset="0"/>
                <a:ea typeface="Times New Roman" pitchFamily="18" charset="0"/>
                <a:cs typeface="Arial" pitchFamily="34" charset="0"/>
              </a:rPr>
              <a:t>;</a:t>
            </a:r>
            <a:r>
              <a:rPr kumimoji="0" lang="tr-TR" sz="2000" b="0" i="0" u="none" strike="noStrike" cap="none" normalizeH="0" baseline="0" dirty="0" smtClean="0">
                <a:ln>
                  <a:noFill/>
                </a:ln>
                <a:solidFill>
                  <a:schemeClr val="tx1"/>
                </a:solidFill>
                <a:effectLst/>
                <a:latin typeface="Georgia" pitchFamily="18" charset="0"/>
                <a:ea typeface="Times New Roman" pitchFamily="18" charset="0"/>
                <a:cs typeface="Arial" pitchFamily="34" charset="0"/>
              </a:rPr>
              <a:t>iş yaşamının gün geçtikçe karmaşıklaşan yönetimde,yöneticinin en yakın desteği şeklinde ortaya çıkan, yöneticiye iletişim gücü,aktivite kazanma ve çalışma süresinin tamamını daha etkin olarak kullanabilme olanağını kazandıran,çalışma ortamında  önemli bir büro görevlisi olarak tanımlamaktadır.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1928794" y="2214554"/>
            <a:ext cx="5715040" cy="2508379"/>
          </a:xfrm>
          <a:prstGeom prst="rect">
            <a:avLst/>
          </a:prstGeom>
          <a:noFill/>
          <a:ln w="9525">
            <a:noFill/>
            <a:miter lim="800000"/>
            <a:headEnd/>
            <a:tailEnd/>
          </a:ln>
          <a:effectLst/>
        </p:spPr>
        <p:txBody>
          <a:bodyPr vert="horz" wrap="square" lIns="107916" tIns="45720" rIns="107916"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Georgia" pitchFamily="18" charset="0"/>
                <a:cs typeface="Times New Roman" pitchFamily="18" charset="0"/>
              </a:rPr>
              <a:t>Sekreterlik mesleğinde olması gereken özellikleri şu şekilde sıralayabiliriz.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Georgia" pitchFamily="18" charset="0"/>
                <a:cs typeface="Times New Roman" pitchFamily="18" charset="0"/>
              </a:rPr>
              <a:t>1.      Sır saklayıcı</a:t>
            </a:r>
            <a:endParaRPr kumimoji="0" lang="tr-T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Georgia" pitchFamily="18" charset="0"/>
                <a:cs typeface="Times New Roman" pitchFamily="18" charset="0"/>
              </a:rPr>
              <a:t>2.      Meslek sevgisi</a:t>
            </a:r>
            <a:endParaRPr kumimoji="0" lang="tr-T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Georgia" pitchFamily="18" charset="0"/>
                <a:cs typeface="Times New Roman" pitchFamily="18" charset="0"/>
              </a:rPr>
              <a:t>3.      Temsil yeteneği</a:t>
            </a:r>
            <a:endParaRPr kumimoji="0" lang="tr-T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Georgia" pitchFamily="18" charset="0"/>
                <a:cs typeface="Times New Roman" pitchFamily="18" charset="0"/>
              </a:rPr>
              <a:t>4.      Sadakat duygusu </a:t>
            </a:r>
            <a:endParaRPr kumimoji="0" lang="tr-T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714612" y="2357430"/>
            <a:ext cx="3131863" cy="923330"/>
          </a:xfrm>
          <a:prstGeom prst="rect">
            <a:avLst/>
          </a:prstGeom>
        </p:spPr>
        <p:txBody>
          <a:bodyPr wrap="square">
            <a:spAutoFit/>
          </a:bodyPr>
          <a:lstStyle/>
          <a:p>
            <a:r>
              <a:rPr lang="tr-TR" b="1" dirty="0" smtClean="0"/>
              <a:t>Sekreter               Yönetici  </a:t>
            </a:r>
          </a:p>
          <a:p>
            <a:endParaRPr lang="tr-TR" b="1" dirty="0" smtClean="0"/>
          </a:p>
          <a:p>
            <a:pPr algn="ctr"/>
            <a:r>
              <a:rPr lang="tr-TR" b="1" dirty="0" smtClean="0"/>
              <a:t>verimlilik yaklaşımı</a:t>
            </a:r>
            <a:endParaRPr lang="tr-TR" dirty="0"/>
          </a:p>
        </p:txBody>
      </p:sp>
      <p:cxnSp>
        <p:nvCxnSpPr>
          <p:cNvPr id="4" name="3 Düz Ok Bağlayıcısı"/>
          <p:cNvCxnSpPr/>
          <p:nvPr/>
        </p:nvCxnSpPr>
        <p:spPr>
          <a:xfrm>
            <a:off x="4500562" y="3429000"/>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1214414" y="1785926"/>
            <a:ext cx="6643734" cy="2785378"/>
          </a:xfrm>
          <a:prstGeom prst="rect">
            <a:avLst/>
          </a:prstGeom>
          <a:noFill/>
          <a:ln w="9525">
            <a:noFill/>
            <a:miter lim="800000"/>
            <a:headEnd/>
            <a:tailEnd/>
          </a:ln>
          <a:effectLst/>
        </p:spPr>
        <p:txBody>
          <a:bodyPr vert="horz" wrap="square" lIns="91440" tIns="45720" rIns="107916"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Georgia" pitchFamily="18" charset="0"/>
                <a:cs typeface="Times New Roman" pitchFamily="18" charset="0"/>
              </a:rPr>
              <a:t>Sekreterler hizmet sunarlarken yöneticilerden şu beklentiler içerisinde olmaktadırlar.</a:t>
            </a:r>
            <a:endParaRPr kumimoji="0" lang="tr-T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Georgia" pitchFamily="18" charset="0"/>
                <a:cs typeface="Times New Roman" pitchFamily="18" charset="0"/>
              </a:rPr>
              <a:t>1.      Temel fizyolojik gereksinimlerinin karşılanması</a:t>
            </a:r>
            <a:endParaRPr kumimoji="0" lang="tr-T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Georgia" pitchFamily="18" charset="0"/>
                <a:cs typeface="Times New Roman" pitchFamily="18" charset="0"/>
              </a:rPr>
              <a:t>2.      Güvence isteğinin yerine getirilmesi</a:t>
            </a:r>
            <a:endParaRPr kumimoji="0" lang="tr-T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Georgia" pitchFamily="18" charset="0"/>
                <a:cs typeface="Times New Roman" pitchFamily="18" charset="0"/>
              </a:rPr>
              <a:t>3.      Kurum bazında ait olma ihtiyacına cevap verilmesi</a:t>
            </a:r>
            <a:endParaRPr kumimoji="0" lang="tr-T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Georgia" pitchFamily="18" charset="0"/>
                <a:cs typeface="Times New Roman" pitchFamily="18" charset="0"/>
              </a:rPr>
              <a:t>4.      Fırsat bulabilme ihtiyacının karşılanması</a:t>
            </a:r>
            <a:endParaRPr kumimoji="0" lang="tr-T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Georgia" pitchFamily="18" charset="0"/>
                <a:cs typeface="Times New Roman" pitchFamily="18" charset="0"/>
              </a:rPr>
              <a:t>5.      Değer verilme saygı görme ve takdir edilme ihtiyacının yerine getirilmesi</a:t>
            </a:r>
            <a:endParaRPr kumimoji="0" lang="tr-T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3" name="3 Slayt Numarası Yer Tutucusu"/>
          <p:cNvSpPr>
            <a:spLocks noGrp="1"/>
          </p:cNvSpPr>
          <p:nvPr>
            <p:ph type="sldNum" sz="quarter" idx="12"/>
          </p:nvPr>
        </p:nvSpPr>
        <p:spPr>
          <a:noFill/>
        </p:spPr>
        <p:txBody>
          <a:bodyPr/>
          <a:lstStyle/>
          <a:p>
            <a:fld id="{1EEBDCA4-A451-4E55-9E91-E4D297418CED}" type="slidenum">
              <a:rPr lang="tr-TR"/>
              <a:pPr/>
              <a:t>16</a:t>
            </a:fld>
            <a:endParaRPr lang="tr-TR"/>
          </a:p>
        </p:txBody>
      </p:sp>
      <p:sp>
        <p:nvSpPr>
          <p:cNvPr id="30724" name="AutoShape 2"/>
          <p:cNvSpPr>
            <a:spLocks noChangeArrowheads="1"/>
          </p:cNvSpPr>
          <p:nvPr/>
        </p:nvSpPr>
        <p:spPr bwMode="auto">
          <a:xfrm>
            <a:off x="179388" y="44450"/>
            <a:ext cx="8713787" cy="5616575"/>
          </a:xfrm>
          <a:prstGeom prst="horizontalScroll">
            <a:avLst>
              <a:gd name="adj" fmla="val 12500"/>
            </a:avLst>
          </a:prstGeom>
          <a:solidFill>
            <a:srgbClr val="D0F7F8"/>
          </a:solidFill>
          <a:ln w="28575" cap="sq">
            <a:solidFill>
              <a:srgbClr val="003366"/>
            </a:solidFill>
            <a:round/>
            <a:headEnd type="none" w="sm" len="sm"/>
            <a:tailEnd type="none" w="sm" len="sm"/>
          </a:ln>
        </p:spPr>
        <p:txBody>
          <a:bodyPr wrap="none" anchor="ctr"/>
          <a:lstStyle/>
          <a:p>
            <a:endParaRPr lang="tr-TR">
              <a:latin typeface="Tahoma" pitchFamily="34" charset="0"/>
            </a:endParaRPr>
          </a:p>
        </p:txBody>
      </p:sp>
      <p:sp>
        <p:nvSpPr>
          <p:cNvPr id="277507" name="Text Box 3"/>
          <p:cNvSpPr txBox="1">
            <a:spLocks noChangeArrowheads="1"/>
          </p:cNvSpPr>
          <p:nvPr/>
        </p:nvSpPr>
        <p:spPr bwMode="auto">
          <a:xfrm>
            <a:off x="971550" y="876300"/>
            <a:ext cx="7704138" cy="3848100"/>
          </a:xfrm>
          <a:prstGeom prst="rect">
            <a:avLst/>
          </a:prstGeom>
          <a:noFill/>
          <a:ln w="12700" cap="sq">
            <a:noFill/>
            <a:miter lim="800000"/>
            <a:headEnd type="none" w="sm" len="sm"/>
            <a:tailEnd type="none" w="sm" len="sm"/>
          </a:ln>
          <a:effectLst/>
        </p:spPr>
        <p:txBody>
          <a:bodyPr>
            <a:spAutoFit/>
          </a:bodyPr>
          <a:lstStyle/>
          <a:p>
            <a:pPr algn="ctr">
              <a:spcBef>
                <a:spcPct val="50000"/>
              </a:spcBef>
              <a:defRPr/>
            </a:pPr>
            <a:r>
              <a:rPr lang="tr-TR" sz="1900" dirty="0">
                <a:solidFill>
                  <a:srgbClr val="000000"/>
                </a:solidFill>
                <a:effectLst>
                  <a:outerShdw blurRad="38100" dist="38100" dir="2700000" algn="tl">
                    <a:srgbClr val="C0C0C0"/>
                  </a:outerShdw>
                </a:effectLst>
              </a:rPr>
              <a:t>Hekimlik mesleği üyeleri arasına katıldığım şu anda, hayatımı insanlık yoluna adayacağımı açıkça bildiriyor ve söz veriyorum.Hocalarıma saygı ve gönül borcumu her zaman koruyacağıma, sanatımı vicdanımın buyrukları doğrultusunda dikkat ve özenle yerine getireceğime,</a:t>
            </a:r>
            <a:r>
              <a:rPr lang="tr-TR" sz="1900" dirty="0">
                <a:solidFill>
                  <a:schemeClr val="accent2"/>
                </a:solidFill>
                <a:effectLst>
                  <a:outerShdw blurRad="38100" dist="38100" dir="2700000" algn="tl">
                    <a:srgbClr val="C0C0C0"/>
                  </a:outerShdw>
                </a:effectLst>
              </a:rPr>
              <a:t> </a:t>
            </a:r>
            <a:r>
              <a:rPr lang="tr-TR" sz="1900" dirty="0">
                <a:solidFill>
                  <a:srgbClr val="FF0066"/>
                </a:solidFill>
                <a:effectLst>
                  <a:outerShdw blurRad="38100" dist="38100" dir="2700000" algn="tl">
                    <a:srgbClr val="C0C0C0"/>
                  </a:outerShdw>
                </a:effectLst>
              </a:rPr>
              <a:t>hasta ve toplumun sağlığını baş görev sayacağıma, benden hizmet bekleyen kimselerin sırlarına saygılı olacağıma ve onları saklayacağıma,</a:t>
            </a:r>
            <a:r>
              <a:rPr lang="tr-TR" sz="1900" dirty="0">
                <a:solidFill>
                  <a:schemeClr val="accent2"/>
                </a:solidFill>
                <a:effectLst>
                  <a:outerShdw blurRad="38100" dist="38100" dir="2700000" algn="tl">
                    <a:srgbClr val="C0C0C0"/>
                  </a:outerShdw>
                </a:effectLst>
              </a:rPr>
              <a:t> </a:t>
            </a:r>
            <a:r>
              <a:rPr lang="tr-TR" sz="1900" dirty="0">
                <a:solidFill>
                  <a:srgbClr val="000000"/>
                </a:solidFill>
                <a:effectLst>
                  <a:outerShdw blurRad="38100" dist="38100" dir="2700000" algn="tl">
                    <a:srgbClr val="C0C0C0"/>
                  </a:outerShdw>
                </a:effectLst>
              </a:rPr>
              <a:t>hekimlik mesleğinin onurunu ve temiz töresini sürdüreceğime, meslektaşlarımı kardeş bileceğime,</a:t>
            </a:r>
            <a:r>
              <a:rPr lang="tr-TR" sz="1900" dirty="0">
                <a:solidFill>
                  <a:schemeClr val="accent2"/>
                </a:solidFill>
                <a:effectLst>
                  <a:outerShdw blurRad="38100" dist="38100" dir="2700000" algn="tl">
                    <a:srgbClr val="C0C0C0"/>
                  </a:outerShdw>
                </a:effectLst>
              </a:rPr>
              <a:t> </a:t>
            </a:r>
            <a:r>
              <a:rPr lang="tr-TR" sz="1900" dirty="0">
                <a:solidFill>
                  <a:srgbClr val="FF0066"/>
                </a:solidFill>
                <a:effectLst>
                  <a:outerShdw blurRad="38100" dist="38100" dir="2700000" algn="tl">
                    <a:srgbClr val="C0C0C0"/>
                  </a:outerShdw>
                </a:effectLst>
              </a:rPr>
              <a:t>din, milliyet, ırk, siyasi eğilim ya da toplumsal sınıf ayrımlarının görevimle hastam arasına girmesine izin vermeyeceğime, insan hayatına kesinlikle saygı göstereceğime, baskı altında kalsam bile tıp bilgilerimi insanlık değer ve yasalarına karşı kullanmayacağıma,</a:t>
            </a:r>
            <a:r>
              <a:rPr lang="tr-TR" sz="1900" dirty="0">
                <a:solidFill>
                  <a:schemeClr val="accent2"/>
                </a:solidFill>
                <a:effectLst>
                  <a:outerShdw blurRad="38100" dist="38100" dir="2700000" algn="tl">
                    <a:srgbClr val="C0C0C0"/>
                  </a:outerShdw>
                </a:effectLst>
              </a:rPr>
              <a:t> </a:t>
            </a:r>
            <a:r>
              <a:rPr lang="tr-TR" sz="1900" dirty="0">
                <a:solidFill>
                  <a:srgbClr val="000000"/>
                </a:solidFill>
                <a:effectLst>
                  <a:outerShdw blurRad="38100" dist="38100" dir="2700000" algn="tl">
                    <a:srgbClr val="C0C0C0"/>
                  </a:outerShdw>
                </a:effectLst>
              </a:rPr>
              <a:t>açıkça, özgürce ve namusum üzerine </a:t>
            </a:r>
            <a:r>
              <a:rPr lang="tr-TR" sz="1900" dirty="0" err="1">
                <a:solidFill>
                  <a:srgbClr val="000000"/>
                </a:solidFill>
                <a:effectLst>
                  <a:outerShdw blurRad="38100" dist="38100" dir="2700000" algn="tl">
                    <a:srgbClr val="C0C0C0"/>
                  </a:outerShdw>
                </a:effectLst>
              </a:rPr>
              <a:t>and</a:t>
            </a:r>
            <a:r>
              <a:rPr lang="tr-TR" sz="1900" dirty="0">
                <a:solidFill>
                  <a:srgbClr val="000000"/>
                </a:solidFill>
                <a:effectLst>
                  <a:outerShdw blurRad="38100" dist="38100" dir="2700000" algn="tl">
                    <a:srgbClr val="C0C0C0"/>
                  </a:outerShdw>
                </a:effectLst>
              </a:rPr>
              <a:t> içerim. </a:t>
            </a:r>
          </a:p>
        </p:txBody>
      </p:sp>
      <p:sp>
        <p:nvSpPr>
          <p:cNvPr id="277508" name="Text Box 4"/>
          <p:cNvSpPr txBox="1">
            <a:spLocks noChangeArrowheads="1"/>
          </p:cNvSpPr>
          <p:nvPr/>
        </p:nvSpPr>
        <p:spPr bwMode="auto">
          <a:xfrm rot="16200000">
            <a:off x="-896937" y="3209925"/>
            <a:ext cx="2808287" cy="366713"/>
          </a:xfrm>
          <a:prstGeom prst="rect">
            <a:avLst/>
          </a:prstGeom>
          <a:noFill/>
          <a:ln w="12700" cap="sq">
            <a:noFill/>
            <a:miter lim="800000"/>
            <a:headEnd type="none" w="sm" len="sm"/>
            <a:tailEnd type="none" w="sm" len="sm"/>
          </a:ln>
          <a:effectLst/>
        </p:spPr>
        <p:txBody>
          <a:bodyPr>
            <a:spAutoFit/>
          </a:bodyPr>
          <a:lstStyle/>
          <a:p>
            <a:pPr algn="ctr">
              <a:spcBef>
                <a:spcPct val="50000"/>
              </a:spcBef>
              <a:defRPr/>
            </a:pPr>
            <a:r>
              <a:rPr lang="tr-TR" b="1" i="1">
                <a:solidFill>
                  <a:srgbClr val="000000"/>
                </a:solidFill>
                <a:effectLst>
                  <a:outerShdw blurRad="38100" dist="38100" dir="2700000" algn="tl">
                    <a:srgbClr val="C0C0C0"/>
                  </a:outerShdw>
                </a:effectLst>
              </a:rPr>
              <a:t>HİPOKRAT YEMİNİ</a:t>
            </a:r>
          </a:p>
        </p:txBody>
      </p:sp>
      <p:sp>
        <p:nvSpPr>
          <p:cNvPr id="277509" name="Rectangle 5"/>
          <p:cNvSpPr>
            <a:spLocks noGrp="1" noChangeArrowheads="1"/>
          </p:cNvSpPr>
          <p:nvPr>
            <p:ph type="body" idx="4294967295"/>
          </p:nvPr>
        </p:nvSpPr>
        <p:spPr>
          <a:xfrm>
            <a:off x="820738" y="5013325"/>
            <a:ext cx="7999412" cy="1296988"/>
          </a:xfrm>
        </p:spPr>
        <p:txBody>
          <a:bodyPr/>
          <a:lstStyle/>
          <a:p>
            <a:pPr algn="r" eaLnBrk="1" hangingPunct="1">
              <a:buFont typeface="Wingdings" pitchFamily="2" charset="2"/>
              <a:buNone/>
              <a:defRPr/>
            </a:pPr>
            <a:r>
              <a:rPr lang="tr-TR" sz="2400" smtClean="0">
                <a:solidFill>
                  <a:schemeClr val="bg1"/>
                </a:solidFill>
                <a:effectLst>
                  <a:outerShdw blurRad="38100" dist="38100" dir="2700000" algn="tl">
                    <a:srgbClr val="C0C0C0"/>
                  </a:outerShdw>
                </a:effectLst>
              </a:rPr>
              <a:t>	</a:t>
            </a:r>
            <a:r>
              <a:rPr lang="tr-TR" sz="2400" smtClean="0">
                <a:solidFill>
                  <a:srgbClr val="FFFF00"/>
                </a:solidFill>
                <a:effectLst>
                  <a:outerShdw blurRad="38100" dist="38100" dir="2700000" algn="tl">
                    <a:srgbClr val="C0C0C0"/>
                  </a:outerShdw>
                </a:effectLst>
              </a:rPr>
              <a:t>Hasta haklarını düzenleyen en eski metin olan Hipokrat yeminine bakıldığında, yalnızca tedavi edici hizmetlerin gözetildiği hemen fark edilmektedir.</a:t>
            </a:r>
            <a:r>
              <a:rPr lang="tr-TR" sz="2400" smtClean="0">
                <a:solidFill>
                  <a:schemeClr val="bg1"/>
                </a:solidFill>
                <a:effectLst>
                  <a:outerShdw blurRad="38100" dist="38100" dir="2700000" algn="tl">
                    <a:srgbClr val="C0C0C0"/>
                  </a:outerShdw>
                </a:effectLst>
              </a:rPr>
              <a:t> </a:t>
            </a:r>
          </a:p>
          <a:p>
            <a:pPr algn="r" eaLnBrk="1" hangingPunct="1">
              <a:lnSpc>
                <a:spcPct val="30000"/>
              </a:lnSpc>
              <a:buFont typeface="Wingdings" pitchFamily="2" charset="2"/>
              <a:buNone/>
              <a:defRPr/>
            </a:pPr>
            <a:endParaRPr lang="tr-TR" sz="2000" smtClean="0">
              <a:solidFill>
                <a:schemeClr val="bg1"/>
              </a:solidFill>
              <a:effectLst>
                <a:outerShdw blurRad="38100" dist="38100" dir="2700000" algn="tl">
                  <a:srgbClr val="C0C0C0"/>
                </a:outerShdw>
              </a:effectLst>
            </a:endParaRPr>
          </a:p>
        </p:txBody>
      </p:sp>
    </p:spTree>
  </p:cSld>
  <p:clrMapOvr>
    <a:masterClrMapping/>
  </p:clrMapOvr>
  <p:transition>
    <p:pull dir="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3 Slayt Numarası Yer Tutucusu"/>
          <p:cNvSpPr>
            <a:spLocks noGrp="1"/>
          </p:cNvSpPr>
          <p:nvPr>
            <p:ph type="sldNum" sz="quarter" idx="12"/>
          </p:nvPr>
        </p:nvSpPr>
        <p:spPr>
          <a:noFill/>
        </p:spPr>
        <p:txBody>
          <a:bodyPr/>
          <a:lstStyle/>
          <a:p>
            <a:fld id="{0AC11C2A-1785-4D44-9627-DC3A111B59FD}" type="slidenum">
              <a:rPr lang="tr-TR"/>
              <a:pPr/>
              <a:t>17</a:t>
            </a:fld>
            <a:endParaRPr lang="tr-TR"/>
          </a:p>
        </p:txBody>
      </p:sp>
      <p:sp>
        <p:nvSpPr>
          <p:cNvPr id="129026" name="Rectangle 2"/>
          <p:cNvSpPr>
            <a:spLocks noGrp="1" noRot="1" noChangeArrowheads="1"/>
          </p:cNvSpPr>
          <p:nvPr>
            <p:ph type="body" idx="4294967295"/>
          </p:nvPr>
        </p:nvSpPr>
        <p:spPr>
          <a:xfrm>
            <a:off x="457200" y="1196975"/>
            <a:ext cx="8229600" cy="4679950"/>
          </a:xfrm>
        </p:spPr>
        <p:txBody>
          <a:bodyPr/>
          <a:lstStyle/>
          <a:p>
            <a:pPr eaLnBrk="1" hangingPunct="1">
              <a:buFont typeface="Wingdings" pitchFamily="2" charset="2"/>
              <a:buNone/>
              <a:defRPr/>
            </a:pPr>
            <a:r>
              <a:rPr lang="tr-TR" dirty="0" smtClean="0">
                <a:effectLst>
                  <a:outerShdw blurRad="38100" dist="38100" dir="2700000" algn="tl">
                    <a:srgbClr val="C0C0C0"/>
                  </a:outerShdw>
                </a:effectLst>
                <a:latin typeface="Comic Sans MS" pitchFamily="66" charset="0"/>
              </a:rPr>
              <a:t>		</a:t>
            </a:r>
            <a:r>
              <a:rPr lang="tr-TR" dirty="0" smtClean="0">
                <a:solidFill>
                  <a:srgbClr val="FF99FF"/>
                </a:solidFill>
                <a:effectLst>
                  <a:outerShdw blurRad="38100" dist="38100" dir="2700000" algn="tl">
                    <a:srgbClr val="C0C0C0"/>
                  </a:outerShdw>
                </a:effectLst>
                <a:latin typeface="Comic Sans MS" pitchFamily="66" charset="0"/>
              </a:rPr>
              <a:t>Hipokrat andı bir bütün olarak değerlendirildiğinde ana ilke,kişisel özelliklerine bakmaksızın hekimin her koşulda hastasına yararlı olması ve onun iyiliği için çalışmasıdır.</a:t>
            </a:r>
          </a:p>
          <a:p>
            <a:pPr eaLnBrk="1" hangingPunct="1">
              <a:buFont typeface="Wingdings" pitchFamily="2" charset="2"/>
              <a:buNone/>
              <a:defRPr/>
            </a:pPr>
            <a:r>
              <a:rPr lang="tr-TR" dirty="0" smtClean="0">
                <a:effectLst>
                  <a:outerShdw blurRad="38100" dist="38100" dir="2700000" algn="tl">
                    <a:srgbClr val="C0C0C0"/>
                  </a:outerShdw>
                </a:effectLst>
                <a:latin typeface="Comic Sans MS" pitchFamily="66" charset="0"/>
              </a:rPr>
              <a:t>		Bugün “</a:t>
            </a:r>
            <a:r>
              <a:rPr lang="tr-TR" dirty="0" smtClean="0">
                <a:solidFill>
                  <a:srgbClr val="FF99FF"/>
                </a:solidFill>
                <a:effectLst>
                  <a:outerShdw blurRad="38100" dist="38100" dir="2700000" algn="tl">
                    <a:srgbClr val="C0C0C0"/>
                  </a:outerShdw>
                </a:effectLst>
                <a:latin typeface="Comic Sans MS" pitchFamily="66" charset="0"/>
              </a:rPr>
              <a:t>yararlılık ilkesi</a:t>
            </a:r>
            <a:r>
              <a:rPr lang="tr-TR" dirty="0" smtClean="0">
                <a:effectLst>
                  <a:outerShdw blurRad="38100" dist="38100" dir="2700000" algn="tl">
                    <a:srgbClr val="C0C0C0"/>
                  </a:outerShdw>
                </a:effectLst>
                <a:latin typeface="Comic Sans MS" pitchFamily="66" charset="0"/>
              </a:rPr>
              <a:t>” olarak adlandırdığımız bu etik sorumluluk yüzyıllar öncesinden süzülüp gelen hekim-hasta ilişkisinin temel öğesidir.  </a:t>
            </a:r>
          </a:p>
          <a:p>
            <a:pPr eaLnBrk="1" hangingPunct="1">
              <a:defRPr/>
            </a:pPr>
            <a:endParaRPr lang="tr-TR" dirty="0" smtClean="0">
              <a:effectLst>
                <a:outerShdw blurRad="38100" dist="38100" dir="2700000" algn="tl">
                  <a:srgbClr val="C0C0C0"/>
                </a:outerShdw>
              </a:effectLst>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5 Slayt Numarası Yer Tutucusu"/>
          <p:cNvSpPr>
            <a:spLocks noGrp="1"/>
          </p:cNvSpPr>
          <p:nvPr>
            <p:ph type="sldNum" sz="quarter" idx="12"/>
          </p:nvPr>
        </p:nvSpPr>
        <p:spPr>
          <a:noFill/>
        </p:spPr>
        <p:txBody>
          <a:bodyPr/>
          <a:lstStyle/>
          <a:p>
            <a:fld id="{2E18E702-E809-4F97-8A2B-7FAF2AF5C63A}" type="slidenum">
              <a:rPr lang="tr-TR"/>
              <a:pPr/>
              <a:t>18</a:t>
            </a:fld>
            <a:endParaRPr lang="tr-TR"/>
          </a:p>
        </p:txBody>
      </p:sp>
      <p:sp>
        <p:nvSpPr>
          <p:cNvPr id="32772" name="Rectangle 2"/>
          <p:cNvSpPr>
            <a:spLocks noGrp="1" noChangeArrowheads="1"/>
          </p:cNvSpPr>
          <p:nvPr>
            <p:ph type="title"/>
          </p:nvPr>
        </p:nvSpPr>
        <p:spPr/>
        <p:txBody>
          <a:bodyPr/>
          <a:lstStyle/>
          <a:p>
            <a:pPr eaLnBrk="1" hangingPunct="1"/>
            <a:r>
              <a:rPr lang="tr-TR" smtClean="0"/>
              <a:t>Sekreterlik Andı</a:t>
            </a:r>
          </a:p>
        </p:txBody>
      </p:sp>
      <p:sp>
        <p:nvSpPr>
          <p:cNvPr id="32773" name="Rectangle 3"/>
          <p:cNvSpPr>
            <a:spLocks noGrp="1" noChangeArrowheads="1"/>
          </p:cNvSpPr>
          <p:nvPr>
            <p:ph type="body" idx="1"/>
          </p:nvPr>
        </p:nvSpPr>
        <p:spPr/>
        <p:txBody>
          <a:bodyPr/>
          <a:lstStyle/>
          <a:p>
            <a:pPr eaLnBrk="1" hangingPunct="1">
              <a:lnSpc>
                <a:spcPct val="80000"/>
              </a:lnSpc>
            </a:pPr>
            <a:r>
              <a:rPr lang="tr-TR" sz="2800" dirty="0" smtClean="0"/>
              <a:t>Tıbbi Dokümantasyon ve Sekreterlik Teknikeri olarak görevimi büyük bir titizlikle yapacağıma, hasta dosyaları içindeki bilgileri ve hasta hakkında işittiklerimi bir sır olarak saklayacağıma, hasta ve hasta ailelerine her zaman en iyi niyet ve dürüstlükle yaklaşacağıma, tıbbi terminolojiyi her zaman çok dikkatle ve doğru olarak kullanmaya özen göstereceğime, dosya ve rapor içeriklerini tıbbi ve yasal zorunluluk olmadıkça hiçbir baskı altında kimseye açıklamayacağıma namusum ve şerefim üzerine </a:t>
            </a:r>
            <a:r>
              <a:rPr lang="tr-TR" sz="2800" dirty="0" err="1" smtClean="0"/>
              <a:t>and</a:t>
            </a:r>
            <a:r>
              <a:rPr lang="tr-TR" sz="2800" dirty="0" smtClean="0"/>
              <a:t> içerim.</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357290" y="1857364"/>
            <a:ext cx="6215106" cy="2585323"/>
          </a:xfrm>
          <a:prstGeom prst="rect">
            <a:avLst/>
          </a:prstGeom>
        </p:spPr>
        <p:txBody>
          <a:bodyPr wrap="square">
            <a:spAutoFit/>
          </a:bodyPr>
          <a:lstStyle/>
          <a:p>
            <a:r>
              <a:rPr lang="tr-TR" dirty="0" smtClean="0"/>
              <a:t>Meslek , mutlaka bir okuldan mezun olmak gerekiyorsa, üniversiteden, yüksek okuldan veya meslek lisesinden mezun olduktan sonra, aldığımız diplomayı, edindiğimiz deneyimleri ve mesleki eğitimler, profesyonel hayatımızda kendimizi de mutlu edecek bir şekilde kullanma biçimimizdir. İlgili okuldan mezun olduktan sonra hangi mesleği yapacaksak bu mesleği yaptığımızı söyleyebilmek için onunla ilgili pratik bir iş deneyim süreci geçirmemiz gerekir</a:t>
            </a:r>
            <a:r>
              <a:rPr lang="tr-TR" i="1" dirty="0" smtClean="0"/>
              <a:t>.</a:t>
            </a:r>
            <a:r>
              <a:rPr lang="tr-TR" dirty="0" smtClean="0"/>
              <a:t> </a:t>
            </a:r>
            <a:br>
              <a:rPr lang="tr-TR" dirty="0" smtClean="0"/>
            </a:b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722313" y="2000240"/>
            <a:ext cx="6778645" cy="3286148"/>
          </a:xfrm>
        </p:spPr>
        <p:txBody>
          <a:bodyPr>
            <a:normAutofit/>
          </a:bodyPr>
          <a:lstStyle/>
          <a:p>
            <a:r>
              <a:rPr lang="tr-TR" b="1" dirty="0" smtClean="0">
                <a:solidFill>
                  <a:schemeClr val="tx1"/>
                </a:solidFill>
                <a:latin typeface="Times New Roman" pitchFamily="18" charset="0"/>
                <a:cs typeface="Times New Roman" pitchFamily="18" charset="0"/>
              </a:rPr>
              <a:t>Örneğin;</a:t>
            </a:r>
            <a:r>
              <a:rPr lang="tr-TR" dirty="0" smtClean="0">
                <a:solidFill>
                  <a:schemeClr val="tx1"/>
                </a:solidFill>
                <a:latin typeface="Times New Roman" pitchFamily="18" charset="0"/>
                <a:cs typeface="Times New Roman" pitchFamily="18" charset="0"/>
              </a:rPr>
              <a:t> Meslek okullarının çıraklık eğitimi süreci öğrencilerin deneyim kazanmaları amacıyla uygulanmaktadır. </a:t>
            </a:r>
            <a:br>
              <a:rPr lang="tr-TR" dirty="0" smtClean="0">
                <a:solidFill>
                  <a:schemeClr val="tx1"/>
                </a:solidFill>
                <a:latin typeface="Times New Roman" pitchFamily="18" charset="0"/>
                <a:cs typeface="Times New Roman" pitchFamily="18" charset="0"/>
              </a:rPr>
            </a:br>
            <a:r>
              <a:rPr lang="tr-TR" dirty="0" smtClean="0">
                <a:solidFill>
                  <a:schemeClr val="tx1"/>
                </a:solidFill>
                <a:latin typeface="Times New Roman" pitchFamily="18" charset="0"/>
                <a:cs typeface="Times New Roman" pitchFamily="18" charset="0"/>
              </a:rPr>
              <a:t>Mühendislik bölümlerindeki staj süreci bu amaçla yapılmaktadır.</a:t>
            </a:r>
            <a:br>
              <a:rPr lang="tr-TR" dirty="0" smtClean="0">
                <a:solidFill>
                  <a:schemeClr val="tx1"/>
                </a:solidFill>
                <a:latin typeface="Times New Roman" pitchFamily="18" charset="0"/>
                <a:cs typeface="Times New Roman" pitchFamily="18" charset="0"/>
              </a:rPr>
            </a:br>
            <a:r>
              <a:rPr lang="tr-TR" dirty="0" smtClean="0">
                <a:solidFill>
                  <a:schemeClr val="tx1"/>
                </a:solidFill>
                <a:latin typeface="Times New Roman" pitchFamily="18" charset="0"/>
                <a:cs typeface="Times New Roman" pitchFamily="18" charset="0"/>
              </a:rPr>
              <a:t>Ancak bu gibi staj deneyimi bir meslek sahibiyim demek için yeterli olmayabilir. İşe girip fiilen bir şef veya usta rehberliğinde çalışmak gerekir. Her meslek için geçirmemiz gereken mesleki deneyim süresi farklı olabilir.</a:t>
            </a:r>
            <a:r>
              <a:rPr lang="tr-TR" dirty="0" smtClean="0"/>
              <a:t/>
            </a:r>
            <a:br>
              <a:rPr lang="tr-TR" dirty="0" smtClean="0"/>
            </a:br>
            <a:r>
              <a:rPr lang="tr-TR" dirty="0" smtClean="0"/>
              <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371600" y="1285860"/>
            <a:ext cx="5915044" cy="3857652"/>
          </a:xfrm>
        </p:spPr>
        <p:txBody>
          <a:bodyPr>
            <a:normAutofit/>
          </a:bodyPr>
          <a:lstStyle/>
          <a:p>
            <a:r>
              <a:rPr lang="tr-TR" sz="2000" dirty="0" smtClean="0">
                <a:solidFill>
                  <a:srgbClr val="FF0000"/>
                </a:solidFill>
                <a:latin typeface="Times New Roman" pitchFamily="18" charset="0"/>
                <a:cs typeface="Times New Roman" pitchFamily="18" charset="0"/>
              </a:rPr>
              <a:t>Bilimsel Tanımı</a:t>
            </a:r>
          </a:p>
          <a:p>
            <a:endParaRPr lang="tr-TR" sz="2000" dirty="0" smtClean="0">
              <a:solidFill>
                <a:schemeClr val="tx1"/>
              </a:solidFill>
              <a:latin typeface="Times New Roman" pitchFamily="18" charset="0"/>
              <a:cs typeface="Times New Roman" pitchFamily="18" charset="0"/>
            </a:endParaRPr>
          </a:p>
          <a:p>
            <a:r>
              <a:rPr lang="tr-TR" sz="2000" dirty="0" smtClean="0">
                <a:solidFill>
                  <a:schemeClr val="tx1"/>
                </a:solidFill>
                <a:latin typeface="Times New Roman" pitchFamily="18" charset="0"/>
                <a:cs typeface="Times New Roman" pitchFamily="18" charset="0"/>
              </a:rPr>
              <a:t/>
            </a:r>
            <a:br>
              <a:rPr lang="tr-TR" sz="2000" dirty="0" smtClean="0">
                <a:solidFill>
                  <a:schemeClr val="tx1"/>
                </a:solidFill>
                <a:latin typeface="Times New Roman" pitchFamily="18" charset="0"/>
                <a:cs typeface="Times New Roman" pitchFamily="18" charset="0"/>
              </a:rPr>
            </a:br>
            <a:r>
              <a:rPr lang="tr-TR" sz="2000" dirty="0" smtClean="0">
                <a:solidFill>
                  <a:schemeClr val="tx1"/>
                </a:solidFill>
                <a:latin typeface="Times New Roman" pitchFamily="18" charset="0"/>
                <a:cs typeface="Times New Roman" pitchFamily="18" charset="0"/>
              </a:rPr>
              <a:t>Meslek, sürekli olarak yapılması öngörülen, öğrenilmesi için belli bir eğitim ve/veya iş tecrübesi gerektiren,insanın hayatını kazanmak için yaptığı, ona manevi doyum da sağlayan ve genel geçer ahlak kuralları ile çelişmeyen bir faaliyettir.</a:t>
            </a:r>
            <a:endParaRPr lang="tr-TR"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357158" y="642918"/>
            <a:ext cx="7858180" cy="5929354"/>
          </a:xfrm>
        </p:spPr>
        <p:txBody>
          <a:bodyPr>
            <a:normAutofit fontScale="25000" lnSpcReduction="20000"/>
          </a:bodyPr>
          <a:lstStyle/>
          <a:p>
            <a:pPr algn="l">
              <a:lnSpc>
                <a:spcPct val="170000"/>
              </a:lnSpc>
              <a:spcBef>
                <a:spcPts val="0"/>
              </a:spcBef>
            </a:pPr>
            <a:r>
              <a:rPr lang="tr-TR" sz="4800" b="1" dirty="0">
                <a:solidFill>
                  <a:schemeClr val="tx1"/>
                </a:solidFill>
                <a:latin typeface="Times New Roman" pitchFamily="18" charset="0"/>
              </a:rPr>
              <a:t>Ulusal Meslek Standardı (UMS) </a:t>
            </a:r>
            <a:r>
              <a:rPr lang="tr-TR" sz="4800" dirty="0">
                <a:solidFill>
                  <a:schemeClr val="tx1"/>
                </a:solidFill>
                <a:latin typeface="Times New Roman" pitchFamily="18" charset="0"/>
              </a:rPr>
              <a:t>bir mesleğin başarı ile icra edilebilmesi için Mesleki Yeterlilik Kurumu tarafından kabul edilen gerekli bilgi, beceri, tavır ve tutumların neler olduğunu gösteren asgari normdur. </a:t>
            </a:r>
            <a:endParaRPr lang="tr-TR" sz="4800" dirty="0" smtClean="0">
              <a:solidFill>
                <a:schemeClr val="tx1"/>
              </a:solidFill>
              <a:latin typeface="Times New Roman" pitchFamily="18" charset="0"/>
            </a:endParaRPr>
          </a:p>
          <a:p>
            <a:pPr algn="l">
              <a:lnSpc>
                <a:spcPct val="170000"/>
              </a:lnSpc>
              <a:spcBef>
                <a:spcPts val="0"/>
              </a:spcBef>
            </a:pPr>
            <a:r>
              <a:rPr lang="tr-TR" sz="4800" b="1" dirty="0">
                <a:solidFill>
                  <a:schemeClr val="tx1"/>
                </a:solidFill>
                <a:latin typeface="Times New Roman" pitchFamily="18" charset="0"/>
              </a:rPr>
              <a:t>Mesleklerin Belirlenmesi; </a:t>
            </a:r>
            <a:r>
              <a:rPr lang="tr-TR" sz="4800" dirty="0">
                <a:solidFill>
                  <a:schemeClr val="tx1"/>
                </a:solidFill>
                <a:latin typeface="Times New Roman" pitchFamily="18" charset="0"/>
              </a:rPr>
              <a:t>Standardı hazırlanacak meslekler, iş piyasasının ve eğitim kurumlarının öncelikli ihtiyaçları ve sektör komitelerinin önerileri dikkate alınarak Yönetim Kurulunca belirlenir.</a:t>
            </a:r>
            <a:endParaRPr lang="tr-TR" sz="4800" dirty="0" smtClean="0">
              <a:solidFill>
                <a:schemeClr val="tx1"/>
              </a:solidFill>
              <a:latin typeface="Times New Roman" pitchFamily="18" charset="0"/>
            </a:endParaRPr>
          </a:p>
          <a:p>
            <a:pPr algn="l">
              <a:lnSpc>
                <a:spcPct val="170000"/>
              </a:lnSpc>
              <a:spcBef>
                <a:spcPts val="0"/>
              </a:spcBef>
            </a:pPr>
            <a:r>
              <a:rPr lang="tr-TR" sz="4800" b="1" dirty="0">
                <a:solidFill>
                  <a:schemeClr val="tx1"/>
                </a:solidFill>
                <a:latin typeface="Times New Roman" pitchFamily="18" charset="0"/>
              </a:rPr>
              <a:t>Meslek Standardının şekli ve içeriği</a:t>
            </a:r>
            <a:r>
              <a:rPr lang="tr-TR" sz="4800" dirty="0">
                <a:solidFill>
                  <a:schemeClr val="tx1"/>
                </a:solidFill>
                <a:latin typeface="Times New Roman" pitchFamily="18" charset="0"/>
              </a:rPr>
              <a:t>;</a:t>
            </a:r>
            <a:r>
              <a:rPr lang="tr-TR" sz="4800" dirty="0" smtClean="0">
                <a:solidFill>
                  <a:schemeClr val="tx1"/>
                </a:solidFill>
                <a:latin typeface="Times New Roman" pitchFamily="18" charset="0"/>
              </a:rPr>
              <a:t> uluslararası örnekler incelenerek hazırlanan ve sektör komitesinden görüş alınarak Yönetim Kurulunca onaylanan "Meslek Standardı Formatı"na uygun olmak zorundadır. Meslek Standardı Formatı uluslararası uygulamalardaki değişiklikler ile MYK uygulamalarından elde edilen veriler ve değerlendirmeler dikkate alınarak hazırlama usulüne göre güncellenir.</a:t>
            </a:r>
          </a:p>
          <a:p>
            <a:pPr algn="l">
              <a:lnSpc>
                <a:spcPct val="170000"/>
              </a:lnSpc>
              <a:spcBef>
                <a:spcPts val="0"/>
              </a:spcBef>
            </a:pPr>
            <a:r>
              <a:rPr lang="tr-TR" sz="4800" dirty="0">
                <a:solidFill>
                  <a:schemeClr val="tx1"/>
                </a:solidFill>
                <a:latin typeface="Times New Roman" pitchFamily="18" charset="0"/>
              </a:rPr>
              <a:t>Standardı belirlenecek mesleğe ilişkin yeterlilik düzeyleri, Avrupa Birliği tarafından benimsenen yeterlilik seviyelerine ve </a:t>
            </a:r>
            <a:r>
              <a:rPr lang="tr-TR" sz="4800" u="sng" dirty="0">
                <a:solidFill>
                  <a:schemeClr val="tx1"/>
                </a:solidFill>
                <a:latin typeface="Times New Roman" pitchFamily="18" charset="0"/>
                <a:hlinkClick r:id="rId2"/>
              </a:rPr>
              <a:t>Avrupa Yeterlilik Çerçevesine</a:t>
            </a:r>
            <a:r>
              <a:rPr lang="tr-TR" sz="4800" dirty="0">
                <a:solidFill>
                  <a:schemeClr val="tx1"/>
                </a:solidFill>
                <a:latin typeface="Times New Roman" pitchFamily="18" charset="0"/>
              </a:rPr>
              <a:t> (AYÇ) uygun olmak zorundadır. </a:t>
            </a:r>
            <a:endParaRPr lang="tr-TR" sz="4800" dirty="0" smtClean="0">
              <a:solidFill>
                <a:schemeClr val="tx1"/>
              </a:solidFill>
              <a:latin typeface="Times New Roman" pitchFamily="18" charset="0"/>
            </a:endParaRPr>
          </a:p>
          <a:p>
            <a:pPr algn="l">
              <a:lnSpc>
                <a:spcPct val="170000"/>
              </a:lnSpc>
              <a:spcBef>
                <a:spcPts val="0"/>
              </a:spcBef>
            </a:pPr>
            <a:r>
              <a:rPr lang="tr-TR" sz="4800" b="1" smtClean="0">
                <a:solidFill>
                  <a:schemeClr val="tx1"/>
                </a:solidFill>
                <a:latin typeface="Times New Roman" pitchFamily="18" charset="0"/>
              </a:rPr>
              <a:t>Meslek </a:t>
            </a:r>
            <a:r>
              <a:rPr lang="tr-TR" sz="4800" b="1" dirty="0">
                <a:solidFill>
                  <a:schemeClr val="tx1"/>
                </a:solidFill>
                <a:latin typeface="Times New Roman" pitchFamily="18" charset="0"/>
              </a:rPr>
              <a:t>Standartlarının Hazırlanması, </a:t>
            </a:r>
            <a:r>
              <a:rPr lang="tr-TR" sz="4800" dirty="0">
                <a:solidFill>
                  <a:schemeClr val="tx1"/>
                </a:solidFill>
                <a:latin typeface="Times New Roman" pitchFamily="18" charset="0"/>
              </a:rPr>
              <a:t>Sektör Komitelerinde İncelenmesi, Yönetim Kurulu Tarafından Ulusal Meslek Standardı Olarak Onaylanmasında Aşağıdaki Ölçütler Dikkate Alınır. </a:t>
            </a:r>
            <a:endParaRPr lang="tr-TR" sz="4800" dirty="0" smtClean="0">
              <a:solidFill>
                <a:schemeClr val="tx1"/>
              </a:solidFill>
              <a:latin typeface="Times New Roman" pitchFamily="18" charset="0"/>
            </a:endParaRPr>
          </a:p>
          <a:p>
            <a:pPr>
              <a:lnSpc>
                <a:spcPct val="170000"/>
              </a:lnSpc>
              <a:spcBef>
                <a:spcPts val="0"/>
              </a:spcBef>
            </a:pPr>
            <a:endParaRPr lang="tr-TR" sz="4800" i="1" dirty="0" smtClean="0">
              <a:solidFill>
                <a:schemeClr val="tx1"/>
              </a:solidFill>
              <a:latin typeface="Times New Roman" pitchFamily="18" charset="0"/>
            </a:endParaRPr>
          </a:p>
          <a:p>
            <a:pPr>
              <a:lnSpc>
                <a:spcPct val="170000"/>
              </a:lnSpc>
              <a:spcBef>
                <a:spcPts val="0"/>
              </a:spcBef>
            </a:pPr>
            <a:r>
              <a:rPr lang="tr-TR" sz="4800" b="1" i="1" dirty="0" smtClean="0">
                <a:solidFill>
                  <a:srgbClr val="FF0000"/>
                </a:solidFill>
                <a:latin typeface="Times New Roman" pitchFamily="18" charset="0"/>
              </a:rPr>
              <a:t>Meslek </a:t>
            </a:r>
            <a:r>
              <a:rPr lang="tr-TR" sz="4800" b="1" i="1" dirty="0">
                <a:solidFill>
                  <a:srgbClr val="FF0000"/>
                </a:solidFill>
                <a:latin typeface="Times New Roman" pitchFamily="18" charset="0"/>
              </a:rPr>
              <a:t>Standartları;</a:t>
            </a:r>
            <a:r>
              <a:rPr lang="tr-TR" sz="4800" dirty="0">
                <a:solidFill>
                  <a:schemeClr val="tx1"/>
                </a:solidFill>
                <a:latin typeface="Times New Roman" pitchFamily="18" charset="0"/>
              </a:rPr>
              <a:t/>
            </a:r>
            <a:br>
              <a:rPr lang="tr-TR" sz="4800" dirty="0">
                <a:solidFill>
                  <a:schemeClr val="tx1"/>
                </a:solidFill>
                <a:latin typeface="Times New Roman" pitchFamily="18" charset="0"/>
              </a:rPr>
            </a:br>
            <a:r>
              <a:rPr lang="tr-TR" sz="4800" dirty="0" smtClean="0">
                <a:solidFill>
                  <a:schemeClr val="tx1"/>
                </a:solidFill>
                <a:latin typeface="Times New Roman" pitchFamily="18" charset="0"/>
              </a:rPr>
              <a:t>İş </a:t>
            </a:r>
            <a:r>
              <a:rPr lang="tr-TR" sz="4800" dirty="0">
                <a:solidFill>
                  <a:schemeClr val="tx1"/>
                </a:solidFill>
                <a:latin typeface="Times New Roman" pitchFamily="18" charset="0"/>
              </a:rPr>
              <a:t>analizine dayanır.</a:t>
            </a:r>
            <a:endParaRPr lang="tr-TR" sz="4800" dirty="0" smtClean="0">
              <a:solidFill>
                <a:schemeClr val="tx1"/>
              </a:solidFill>
              <a:latin typeface="Times New Roman" pitchFamily="18" charset="0"/>
            </a:endParaRPr>
          </a:p>
          <a:p>
            <a:pPr>
              <a:lnSpc>
                <a:spcPct val="170000"/>
              </a:lnSpc>
              <a:spcBef>
                <a:spcPts val="0"/>
              </a:spcBef>
            </a:pPr>
            <a:r>
              <a:rPr lang="tr-TR" sz="4800" dirty="0">
                <a:solidFill>
                  <a:schemeClr val="tx1"/>
                </a:solidFill>
                <a:latin typeface="Times New Roman" pitchFamily="18" charset="0"/>
              </a:rPr>
              <a:t>Hazırlama sürecinde ilgili sosyal tarafların etkin katılımı esastır.</a:t>
            </a:r>
            <a:endParaRPr lang="tr-TR" sz="4800" dirty="0" smtClean="0">
              <a:solidFill>
                <a:schemeClr val="tx1"/>
              </a:solidFill>
              <a:latin typeface="Times New Roman" pitchFamily="18" charset="0"/>
            </a:endParaRPr>
          </a:p>
          <a:p>
            <a:pPr>
              <a:lnSpc>
                <a:spcPct val="170000"/>
              </a:lnSpc>
              <a:spcBef>
                <a:spcPts val="0"/>
              </a:spcBef>
            </a:pPr>
            <a:r>
              <a:rPr lang="tr-TR" sz="4800" dirty="0">
                <a:solidFill>
                  <a:schemeClr val="tx1"/>
                </a:solidFill>
                <a:latin typeface="Times New Roman" pitchFamily="18" charset="0"/>
              </a:rPr>
              <a:t>Mesleki yeterlilik seviyelerini yansıtır.</a:t>
            </a:r>
            <a:endParaRPr lang="tr-TR" sz="4800" dirty="0" smtClean="0">
              <a:solidFill>
                <a:schemeClr val="tx1"/>
              </a:solidFill>
              <a:latin typeface="Times New Roman" pitchFamily="18" charset="0"/>
            </a:endParaRPr>
          </a:p>
          <a:p>
            <a:pPr>
              <a:lnSpc>
                <a:spcPct val="170000"/>
              </a:lnSpc>
              <a:spcBef>
                <a:spcPts val="0"/>
              </a:spcBef>
            </a:pPr>
            <a:r>
              <a:rPr lang="tr-TR" sz="4800" dirty="0">
                <a:solidFill>
                  <a:schemeClr val="tx1"/>
                </a:solidFill>
                <a:latin typeface="Times New Roman" pitchFamily="18" charset="0"/>
              </a:rPr>
              <a:t>Mesleki alanla ilgili sağlık, güvenlik ve çevre koruma gerekliliklerini içerir.</a:t>
            </a:r>
            <a:endParaRPr lang="tr-TR" sz="4800" dirty="0" smtClean="0">
              <a:solidFill>
                <a:schemeClr val="tx1"/>
              </a:solidFill>
              <a:latin typeface="Times New Roman" pitchFamily="18" charset="0"/>
            </a:endParaRPr>
          </a:p>
          <a:p>
            <a:pPr>
              <a:lnSpc>
                <a:spcPct val="170000"/>
              </a:lnSpc>
              <a:spcBef>
                <a:spcPts val="0"/>
              </a:spcBef>
            </a:pPr>
            <a:r>
              <a:rPr lang="tr-TR" sz="4800" dirty="0">
                <a:solidFill>
                  <a:schemeClr val="tx1"/>
                </a:solidFill>
                <a:latin typeface="Times New Roman" pitchFamily="18" charset="0"/>
              </a:rPr>
              <a:t>Açık ve anlaşılır şekilde yazılır.</a:t>
            </a:r>
            <a:endParaRPr lang="tr-TR" sz="4800" dirty="0" smtClean="0">
              <a:solidFill>
                <a:schemeClr val="tx1"/>
              </a:solidFill>
              <a:latin typeface="Times New Roman" pitchFamily="18" charset="0"/>
            </a:endParaRPr>
          </a:p>
          <a:p>
            <a:pPr>
              <a:lnSpc>
                <a:spcPct val="170000"/>
              </a:lnSpc>
              <a:spcBef>
                <a:spcPts val="0"/>
              </a:spcBef>
            </a:pPr>
            <a:r>
              <a:rPr lang="tr-TR" sz="4800" dirty="0">
                <a:solidFill>
                  <a:schemeClr val="tx1"/>
                </a:solidFill>
                <a:latin typeface="Times New Roman" pitchFamily="18" charset="0"/>
              </a:rPr>
              <a:t>Hayat boyu öğrenme ilkesine uygundur.</a:t>
            </a:r>
            <a:endParaRPr lang="tr-TR" sz="4800" dirty="0" smtClean="0">
              <a:solidFill>
                <a:schemeClr val="tx1"/>
              </a:solidFill>
              <a:latin typeface="Times New Roman" pitchFamily="18" charset="0"/>
            </a:endParaRPr>
          </a:p>
          <a:p>
            <a:pPr>
              <a:lnSpc>
                <a:spcPct val="170000"/>
              </a:lnSpc>
              <a:spcBef>
                <a:spcPts val="0"/>
              </a:spcBef>
            </a:pPr>
            <a:r>
              <a:rPr lang="tr-TR" sz="4800" dirty="0">
                <a:solidFill>
                  <a:schemeClr val="tx1"/>
                </a:solidFill>
                <a:latin typeface="Times New Roman" pitchFamily="18" charset="0"/>
              </a:rPr>
              <a:t>Ayrımcılık unsurları içermez.</a:t>
            </a:r>
            <a:endParaRPr lang="tr-TR" sz="4800" dirty="0" smtClean="0">
              <a:solidFill>
                <a:schemeClr val="tx1"/>
              </a:solidFill>
              <a:latin typeface="Times New Roman" pitchFamily="18" charset="0"/>
            </a:endParaRPr>
          </a:p>
          <a:p>
            <a:pPr>
              <a:lnSpc>
                <a:spcPct val="120000"/>
              </a:lnSpc>
              <a:spcBef>
                <a:spcPts val="0"/>
              </a:spcBef>
            </a:pPr>
            <a:r>
              <a:rPr lang="tr-TR" dirty="0"/>
              <a:t/>
            </a:r>
            <a:br>
              <a:rPr lang="tr-TR" dirty="0"/>
            </a:b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142976" y="1428736"/>
            <a:ext cx="6643734" cy="2970044"/>
          </a:xfrm>
          <a:prstGeom prst="rect">
            <a:avLst/>
          </a:prstGeom>
        </p:spPr>
        <p:txBody>
          <a:bodyPr wrap="square">
            <a:spAutoFit/>
          </a:bodyPr>
          <a:lstStyle/>
          <a:p>
            <a:pPr algn="ctr">
              <a:spcBef>
                <a:spcPct val="50000"/>
              </a:spcBef>
            </a:pPr>
            <a:r>
              <a:rPr lang="tr-TR" sz="2000" b="1" dirty="0" smtClean="0"/>
              <a:t>Tıp Sekreteri</a:t>
            </a:r>
          </a:p>
          <a:p>
            <a:pPr>
              <a:spcBef>
                <a:spcPct val="50000"/>
              </a:spcBef>
            </a:pPr>
            <a:endParaRPr lang="tr-TR" sz="2000" b="1" dirty="0" smtClean="0"/>
          </a:p>
          <a:p>
            <a:pPr>
              <a:spcBef>
                <a:spcPct val="50000"/>
              </a:spcBef>
            </a:pPr>
            <a:r>
              <a:rPr lang="tr-TR" sz="2000" dirty="0" smtClean="0"/>
              <a:t> Büro makinelerini kullanarak, büro yönetimi, büro içi ve dışı iletişimi sağlama, yöneticinin günlük işlerini organize etme, belge hazırlama, dosyalama, hasta ve tedavi hizmet işlemlerini yürütme, toplantı ve seyahat organize etme bilgi ve becerisine sahip nitelikli kişidir.</a:t>
            </a:r>
          </a:p>
          <a:p>
            <a:pPr>
              <a:spcBef>
                <a:spcPct val="50000"/>
              </a:spcBef>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500166" y="1428736"/>
            <a:ext cx="6286544"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Tıbbi Sekreter</a:t>
            </a: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tr-TR"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İşletmenin genel çalışma prensipleri doğrultusunda, araç, gereç ve ekipmanları etkin bir şekilde kullanarak,  işçi sağlığı, iş güvenliği ve çevre koruma düzenlemelerine ve mesleğin verimlilik ve kalite gerekliliklerine uygun olarak, aşağıdaki görev ve işlemleri yerine getirir.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o"/>
          <p:cNvGraphicFramePr>
            <a:graphicFrameLocks noGrp="1"/>
          </p:cNvGraphicFramePr>
          <p:nvPr/>
        </p:nvGraphicFramePr>
        <p:xfrm>
          <a:off x="2000232" y="571478"/>
          <a:ext cx="4857784" cy="5486400"/>
        </p:xfrm>
        <a:graphic>
          <a:graphicData uri="http://schemas.openxmlformats.org/drawingml/2006/table">
            <a:tbl>
              <a:tblPr/>
              <a:tblGrid>
                <a:gridCol w="268154"/>
                <a:gridCol w="2160738"/>
                <a:gridCol w="361750"/>
                <a:gridCol w="2067142"/>
              </a:tblGrid>
              <a:tr h="112191">
                <a:tc gridSpan="2">
                  <a:txBody>
                    <a:bodyPr/>
                    <a:lstStyle/>
                    <a:p>
                      <a:pPr algn="ctr">
                        <a:spcAft>
                          <a:spcPts val="0"/>
                        </a:spcAft>
                      </a:pPr>
                      <a:r>
                        <a:rPr lang="tr-TR" sz="1200" b="1">
                          <a:latin typeface="Times New Roman"/>
                          <a:ea typeface="Times New Roman"/>
                          <a:cs typeface="Times New Roman"/>
                        </a:rPr>
                        <a:t>GÖREVLER</a:t>
                      </a: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gridSpan="2">
                  <a:txBody>
                    <a:bodyPr/>
                    <a:lstStyle/>
                    <a:p>
                      <a:pPr algn="ctr">
                        <a:spcAft>
                          <a:spcPts val="0"/>
                        </a:spcAft>
                      </a:pPr>
                      <a:r>
                        <a:rPr lang="tr-TR" sz="1200" b="1">
                          <a:latin typeface="Times New Roman"/>
                          <a:ea typeface="Times New Roman"/>
                          <a:cs typeface="Times New Roman"/>
                        </a:rPr>
                        <a:t>İŞLEMLER</a:t>
                      </a: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r>
              <a:tr h="186985">
                <a:tc>
                  <a:txBody>
                    <a:bodyPr/>
                    <a:lstStyle/>
                    <a:p>
                      <a:pPr algn="just">
                        <a:spcAft>
                          <a:spcPts val="0"/>
                        </a:spcAft>
                      </a:pPr>
                      <a:r>
                        <a:rPr lang="tr-TR" sz="1200" b="1">
                          <a:latin typeface="Times New Roman"/>
                          <a:ea typeface="Times New Roman"/>
                          <a:cs typeface="Times New Roman"/>
                        </a:rPr>
                        <a:t>A</a:t>
                      </a: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spcAft>
                          <a:spcPts val="0"/>
                        </a:spcAft>
                      </a:pPr>
                      <a:r>
                        <a:rPr lang="tr-TR" sz="1200" b="1">
                          <a:latin typeface="Times New Roman"/>
                          <a:ea typeface="Times New Roman"/>
                          <a:cs typeface="Times New Roman"/>
                        </a:rPr>
                        <a:t>İş Organizasyonu Yapmak </a:t>
                      </a: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r>
                        <a:rPr lang="tr-TR" sz="1200">
                          <a:latin typeface="Times New Roman"/>
                          <a:ea typeface="Times New Roman"/>
                          <a:cs typeface="Times New Roman"/>
                        </a:rPr>
                        <a:t>A01</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spcAft>
                          <a:spcPts val="40"/>
                        </a:spcAft>
                      </a:pPr>
                      <a:r>
                        <a:rPr lang="tr-TR" sz="1200">
                          <a:latin typeface="Times New Roman"/>
                          <a:ea typeface="Times New Roman"/>
                          <a:cs typeface="Times New Roman"/>
                        </a:rPr>
                        <a:t>İşçi sağlığı ve iş güvenliğine ilişkin önlemleri almak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93493">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A02</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a:latin typeface="Times New Roman"/>
                          <a:ea typeface="Times New Roman"/>
                          <a:cs typeface="Times New Roman"/>
                        </a:rPr>
                        <a:t>Haberleşme defterini incelemek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93493">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A03</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a:latin typeface="Times New Roman"/>
                          <a:ea typeface="Times New Roman"/>
                          <a:cs typeface="Times New Roman"/>
                        </a:rPr>
                        <a:t>Günlük çalışma programı yapmak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93493">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A04</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a:latin typeface="Times New Roman"/>
                          <a:ea typeface="Times New Roman"/>
                          <a:cs typeface="Times New Roman"/>
                        </a:rPr>
                        <a:t>Çalışma mekanını düzenlemek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6985">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A05</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a:latin typeface="Times New Roman"/>
                          <a:ea typeface="Times New Roman"/>
                          <a:cs typeface="Times New Roman"/>
                        </a:rPr>
                        <a:t>Büro ekipmanlarını kullanıma hazır hale getirmek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6985">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A06</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a:latin typeface="Times New Roman"/>
                          <a:ea typeface="Times New Roman"/>
                          <a:cs typeface="Times New Roman"/>
                        </a:rPr>
                        <a:t>Ekipman eksiklik ve arızalarını yetkiliye bildirmek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93493">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a:latin typeface="Times New Roman"/>
                          <a:ea typeface="Times New Roman"/>
                          <a:cs typeface="Times New Roman"/>
                        </a:rPr>
                        <a:t>A07</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spcAft>
                          <a:spcPts val="40"/>
                        </a:spcAft>
                      </a:pPr>
                      <a:r>
                        <a:rPr lang="tr-TR" sz="1200">
                          <a:latin typeface="Times New Roman"/>
                          <a:ea typeface="Times New Roman"/>
                          <a:cs typeface="Times New Roman"/>
                        </a:rPr>
                        <a:t>Haberleşme kayıtları tutmak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186985">
                <a:tc>
                  <a:txBody>
                    <a:bodyPr/>
                    <a:lstStyle/>
                    <a:p>
                      <a:pPr algn="just">
                        <a:spcAft>
                          <a:spcPts val="0"/>
                        </a:spcAft>
                      </a:pPr>
                      <a:r>
                        <a:rPr lang="tr-TR" sz="1200" b="1">
                          <a:latin typeface="Times New Roman"/>
                          <a:ea typeface="Times New Roman"/>
                          <a:cs typeface="Times New Roman"/>
                        </a:rPr>
                        <a:t>B</a:t>
                      </a: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spcAft>
                          <a:spcPts val="0"/>
                        </a:spcAft>
                      </a:pPr>
                      <a:r>
                        <a:rPr lang="tr-TR" sz="1200" b="1">
                          <a:latin typeface="Times New Roman"/>
                          <a:ea typeface="Times New Roman"/>
                          <a:cs typeface="Times New Roman"/>
                        </a:rPr>
                        <a:t>Hastaların Muayeneye Hazırlık  ve Kabul İşlemlerini Yapmak </a:t>
                      </a: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r>
                        <a:rPr lang="tr-TR" sz="1200">
                          <a:latin typeface="Times New Roman"/>
                          <a:ea typeface="Times New Roman"/>
                          <a:cs typeface="Times New Roman"/>
                        </a:rPr>
                        <a:t>B01</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spcAft>
                          <a:spcPts val="40"/>
                        </a:spcAft>
                      </a:pPr>
                      <a:r>
                        <a:rPr lang="tr-TR" sz="1200">
                          <a:latin typeface="Times New Roman"/>
                          <a:ea typeface="Times New Roman"/>
                          <a:cs typeface="Times New Roman"/>
                        </a:rPr>
                        <a:t>Hasta randevularını düzenlemek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93493">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B02</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a:latin typeface="Times New Roman"/>
                          <a:ea typeface="Times New Roman"/>
                          <a:cs typeface="Times New Roman"/>
                        </a:rPr>
                        <a:t>Hastalara ön bilgi vermek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93493">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B03</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a:latin typeface="Times New Roman"/>
                          <a:ea typeface="Times New Roman"/>
                          <a:cs typeface="Times New Roman"/>
                        </a:rPr>
                        <a:t>Hasta dosyası açmak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93493">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B04</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a:latin typeface="Times New Roman"/>
                          <a:ea typeface="Times New Roman"/>
                          <a:cs typeface="Times New Roman"/>
                        </a:rPr>
                        <a:t>Hasta tanıtma kartı hazırlamak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93493">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B05</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a:latin typeface="Times New Roman"/>
                          <a:ea typeface="Times New Roman"/>
                          <a:cs typeface="Times New Roman"/>
                        </a:rPr>
                        <a:t>Hasta dosyası transferlerini sağlamak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93493">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B06</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a:latin typeface="Times New Roman"/>
                          <a:ea typeface="Times New Roman"/>
                          <a:cs typeface="Times New Roman"/>
                        </a:rPr>
                        <a:t>Hasta kayıt defteri tutmak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6985">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B07</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a:latin typeface="Times New Roman"/>
                          <a:ea typeface="Times New Roman"/>
                          <a:cs typeface="Times New Roman"/>
                        </a:rPr>
                        <a:t>Hastaların muayeneye alınmasını sağlamak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93493">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B08</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a:latin typeface="Times New Roman"/>
                          <a:ea typeface="Times New Roman"/>
                          <a:cs typeface="Times New Roman"/>
                        </a:rPr>
                        <a:t>Hasta yatış evrakları hazırlamak (1)</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93493">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B09</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a:latin typeface="Times New Roman"/>
                          <a:ea typeface="Times New Roman"/>
                          <a:cs typeface="Times New Roman"/>
                        </a:rPr>
                        <a:t>Hasta yakınları ile irtibat sağlamak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93493">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B10</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a:latin typeface="Times New Roman"/>
                          <a:ea typeface="Times New Roman"/>
                          <a:cs typeface="Times New Roman"/>
                        </a:rPr>
                        <a:t>Hastaların yatırılmasını sağlamak (1)</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93493">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a:latin typeface="Times New Roman"/>
                          <a:ea typeface="Times New Roman"/>
                          <a:cs typeface="Times New Roman"/>
                        </a:rPr>
                        <a:t>B11</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spcAft>
                          <a:spcPts val="40"/>
                        </a:spcAft>
                      </a:pPr>
                      <a:r>
                        <a:rPr lang="tr-TR" sz="1200" dirty="0">
                          <a:latin typeface="Times New Roman"/>
                          <a:ea typeface="Times New Roman"/>
                          <a:cs typeface="Times New Roman"/>
                        </a:rPr>
                        <a:t>Hasta çıkış evraklarını hazırlamak (1)</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o"/>
          <p:cNvGraphicFramePr>
            <a:graphicFrameLocks noGrp="1"/>
          </p:cNvGraphicFramePr>
          <p:nvPr/>
        </p:nvGraphicFramePr>
        <p:xfrm>
          <a:off x="1643042" y="357166"/>
          <a:ext cx="4857784" cy="4206240"/>
        </p:xfrm>
        <a:graphic>
          <a:graphicData uri="http://schemas.openxmlformats.org/drawingml/2006/table">
            <a:tbl>
              <a:tblPr/>
              <a:tblGrid>
                <a:gridCol w="268154"/>
                <a:gridCol w="2160738"/>
                <a:gridCol w="361750"/>
                <a:gridCol w="2067142"/>
              </a:tblGrid>
              <a:tr h="112191">
                <a:tc>
                  <a:txBody>
                    <a:bodyPr/>
                    <a:lstStyle/>
                    <a:p>
                      <a:pPr algn="just">
                        <a:spcAft>
                          <a:spcPts val="0"/>
                        </a:spcAft>
                      </a:pPr>
                      <a:r>
                        <a:rPr lang="tr-TR" sz="1200" b="1" dirty="0">
                          <a:latin typeface="Times New Roman"/>
                          <a:ea typeface="Times New Roman"/>
                          <a:cs typeface="Times New Roman"/>
                        </a:rPr>
                        <a:t>C</a:t>
                      </a:r>
                      <a:endParaRPr lang="tr-TR" sz="1200" dirty="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spcAft>
                          <a:spcPts val="0"/>
                        </a:spcAft>
                      </a:pPr>
                      <a:r>
                        <a:rPr lang="tr-TR" sz="1200" b="1" dirty="0">
                          <a:latin typeface="Times New Roman"/>
                          <a:ea typeface="Times New Roman"/>
                          <a:cs typeface="Times New Roman"/>
                        </a:rPr>
                        <a:t>Hasta Dosyası İşlemlerini Yapmak </a:t>
                      </a:r>
                      <a:endParaRPr lang="tr-TR" sz="1200" dirty="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r>
                        <a:rPr lang="tr-TR" sz="1200" dirty="0">
                          <a:latin typeface="Times New Roman"/>
                          <a:ea typeface="Times New Roman"/>
                          <a:cs typeface="Times New Roman"/>
                        </a:rPr>
                        <a:t>C01</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spcAft>
                          <a:spcPts val="40"/>
                        </a:spcAft>
                      </a:pPr>
                      <a:r>
                        <a:rPr lang="tr-TR" sz="1200" dirty="0">
                          <a:latin typeface="Times New Roman"/>
                          <a:ea typeface="Times New Roman"/>
                          <a:cs typeface="Times New Roman"/>
                        </a:rPr>
                        <a:t>Hasta indeks kartlarını düzenlemek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86985">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C02</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dirty="0">
                          <a:latin typeface="Times New Roman"/>
                          <a:ea typeface="Times New Roman"/>
                          <a:cs typeface="Times New Roman"/>
                        </a:rPr>
                        <a:t>Hasta dosyalarının içeriğini kontrol etmek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6985">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C03</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dirty="0">
                          <a:latin typeface="Times New Roman"/>
                          <a:ea typeface="Times New Roman"/>
                          <a:cs typeface="Times New Roman"/>
                        </a:rPr>
                        <a:t>Hasta dosyası içi  eksikliklerinin tamamlanmasını sağlamak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6985">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C04</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dirty="0">
                          <a:latin typeface="Times New Roman"/>
                          <a:ea typeface="Times New Roman"/>
                          <a:cs typeface="Times New Roman"/>
                        </a:rPr>
                        <a:t>Hasta dosyalarını dosyalama sistemi içerisindeki yerine yerleştirmek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93493">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C05</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dirty="0">
                          <a:latin typeface="Times New Roman"/>
                          <a:ea typeface="Times New Roman"/>
                          <a:cs typeface="Times New Roman"/>
                        </a:rPr>
                        <a:t>Hasta dosyası istemlerini karşılamak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6985">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a:latin typeface="Times New Roman"/>
                          <a:ea typeface="Times New Roman"/>
                          <a:cs typeface="Times New Roman"/>
                        </a:rPr>
                        <a:t>C06</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spcAft>
                          <a:spcPts val="40"/>
                        </a:spcAft>
                      </a:pPr>
                      <a:r>
                        <a:rPr lang="tr-TR" sz="1200" dirty="0">
                          <a:latin typeface="Times New Roman"/>
                          <a:ea typeface="Times New Roman"/>
                          <a:cs typeface="Times New Roman"/>
                        </a:rPr>
                        <a:t>Hasta dosyalarının güvenliğini sağlamak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186985">
                <a:tc>
                  <a:txBody>
                    <a:bodyPr/>
                    <a:lstStyle/>
                    <a:p>
                      <a:pPr algn="just">
                        <a:spcAft>
                          <a:spcPts val="0"/>
                        </a:spcAft>
                      </a:pPr>
                      <a:r>
                        <a:rPr lang="tr-TR" sz="1200" b="1">
                          <a:latin typeface="Times New Roman"/>
                          <a:ea typeface="Times New Roman"/>
                          <a:cs typeface="Times New Roman"/>
                        </a:rPr>
                        <a:t>D</a:t>
                      </a: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spcAft>
                          <a:spcPts val="0"/>
                        </a:spcAft>
                      </a:pPr>
                      <a:r>
                        <a:rPr lang="tr-TR" sz="1200" b="1">
                          <a:latin typeface="Times New Roman"/>
                          <a:ea typeface="Times New Roman"/>
                          <a:cs typeface="Times New Roman"/>
                        </a:rPr>
                        <a:t>Tıbbi ve İdari Dokümanları Hazırlamak </a:t>
                      </a: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r>
                        <a:rPr lang="tr-TR" sz="1200">
                          <a:latin typeface="Times New Roman"/>
                          <a:ea typeface="Times New Roman"/>
                          <a:cs typeface="Times New Roman"/>
                        </a:rPr>
                        <a:t>D01</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spcAft>
                          <a:spcPts val="40"/>
                        </a:spcAft>
                      </a:pPr>
                      <a:r>
                        <a:rPr lang="tr-TR" sz="1200" dirty="0">
                          <a:latin typeface="Times New Roman"/>
                          <a:ea typeface="Times New Roman"/>
                          <a:cs typeface="Times New Roman"/>
                        </a:rPr>
                        <a:t>Dokümanları yazmak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93493">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D02</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dirty="0">
                          <a:latin typeface="Times New Roman"/>
                          <a:ea typeface="Times New Roman"/>
                          <a:cs typeface="Times New Roman"/>
                        </a:rPr>
                        <a:t>Dokümanların onaylanmasını sağlamak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6985">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D03</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a:latin typeface="Times New Roman"/>
                          <a:ea typeface="Times New Roman"/>
                          <a:cs typeface="Times New Roman"/>
                        </a:rPr>
                        <a:t>Dokümanların kayıt defterine işlenmesini sağlamak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93493">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just">
                        <a:spcAft>
                          <a:spcPts val="0"/>
                        </a:spcAft>
                      </a:pPr>
                      <a:r>
                        <a:rPr lang="tr-TR" sz="1200">
                          <a:latin typeface="Times New Roman"/>
                          <a:ea typeface="Times New Roman"/>
                          <a:cs typeface="Times New Roman"/>
                        </a:rPr>
                        <a:t>D04</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spcAft>
                          <a:spcPts val="40"/>
                        </a:spcAft>
                      </a:pPr>
                      <a:r>
                        <a:rPr lang="tr-TR" sz="1200">
                          <a:latin typeface="Times New Roman"/>
                          <a:ea typeface="Times New Roman"/>
                          <a:cs typeface="Times New Roman"/>
                        </a:rPr>
                        <a:t>Dokümanları dosyalarına yerleştirmek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86985">
                <a:tc>
                  <a:txBody>
                    <a:bodyPr/>
                    <a:lstStyle/>
                    <a:p>
                      <a:pPr algn="just">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spcAft>
                          <a:spcPts val="0"/>
                        </a:spcAft>
                      </a:pPr>
                      <a:endParaRPr lang="tr-TR" sz="1200">
                        <a:latin typeface="Times New Roman"/>
                        <a:ea typeface="Times New Roman"/>
                        <a:cs typeface="Times New Roman"/>
                      </a:endParaRP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a:latin typeface="Times New Roman"/>
                          <a:ea typeface="Times New Roman"/>
                          <a:cs typeface="Times New Roman"/>
                        </a:rPr>
                        <a:t>D05</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spcAft>
                          <a:spcPts val="40"/>
                        </a:spcAft>
                      </a:pPr>
                      <a:r>
                        <a:rPr lang="tr-TR" sz="1200" dirty="0">
                          <a:latin typeface="Times New Roman"/>
                          <a:ea typeface="Times New Roman"/>
                          <a:cs typeface="Times New Roman"/>
                        </a:rPr>
                        <a:t>Dokümanların ilgililere ulaştırılmasını sağlamak </a:t>
                      </a:r>
                    </a:p>
                  </a:txBody>
                  <a:tcPr marL="32774" marR="327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902</Words>
  <Application>Microsoft Office PowerPoint</Application>
  <PresentationFormat>Ekran Gösterisi (4:3)</PresentationFormat>
  <Paragraphs>150</Paragraphs>
  <Slides>18</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18</vt:i4>
      </vt:variant>
    </vt:vector>
  </HeadingPairs>
  <TitlesOfParts>
    <vt:vector size="26" baseType="lpstr">
      <vt:lpstr>Arial</vt:lpstr>
      <vt:lpstr>Calibri</vt:lpstr>
      <vt:lpstr>Comic Sans MS</vt:lpstr>
      <vt:lpstr>Georgia</vt:lpstr>
      <vt:lpstr>Tahoma</vt:lpstr>
      <vt:lpstr>Times New Roman</vt:lpstr>
      <vt:lpstr>Wingdings</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Sekreterlik Andı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Aysel</dc:creator>
  <cp:lastModifiedBy>Zeynep Köksal</cp:lastModifiedBy>
  <cp:revision>16</cp:revision>
  <dcterms:created xsi:type="dcterms:W3CDTF">2012-09-26T09:50:27Z</dcterms:created>
  <dcterms:modified xsi:type="dcterms:W3CDTF">2018-03-05T19:54:47Z</dcterms:modified>
</cp:coreProperties>
</file>