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372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46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232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68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9804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906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61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837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91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00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9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7EF60-AAC4-48B9-B9CB-582E9C9AF6B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431DD-434A-4601-9735-5491C71490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16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542553" y="970059"/>
            <a:ext cx="944615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err="1" smtClean="0">
                <a:solidFill>
                  <a:srgbClr val="FF0000"/>
                </a:solidFill>
              </a:rPr>
              <a:t>Redox</a:t>
            </a:r>
            <a:r>
              <a:rPr lang="tr-TR" sz="2000" dirty="0" smtClean="0">
                <a:solidFill>
                  <a:srgbClr val="FF0000"/>
                </a:solidFill>
              </a:rPr>
              <a:t> Teorisi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Bir iyon atom veya molekülden diğerine elektron geçişi olan reaksiyonlara </a:t>
            </a:r>
            <a:r>
              <a:rPr lang="tr-TR" sz="2000" dirty="0" err="1" smtClean="0"/>
              <a:t>oksido</a:t>
            </a:r>
            <a:r>
              <a:rPr lang="tr-TR" sz="2000" dirty="0" smtClean="0"/>
              <a:t> redüksiyon adı </a:t>
            </a:r>
            <a:r>
              <a:rPr lang="tr-TR" sz="2000" dirty="0" smtClean="0"/>
              <a:t>verilmektedir. Yükseltgenme ve indirgenme olaylarının tümüne </a:t>
            </a:r>
            <a:r>
              <a:rPr lang="tr-TR" sz="2000" dirty="0" err="1" smtClean="0"/>
              <a:t>redox</a:t>
            </a:r>
            <a:r>
              <a:rPr lang="tr-TR" sz="2000" dirty="0" smtClean="0"/>
              <a:t> ve içerisinde bu tür olayların meydana geldiği reaksiyonlara ise </a:t>
            </a:r>
            <a:r>
              <a:rPr lang="tr-TR" sz="2000" dirty="0" err="1" smtClean="0"/>
              <a:t>redox</a:t>
            </a:r>
            <a:r>
              <a:rPr lang="tr-TR" sz="2000" dirty="0" smtClean="0"/>
              <a:t> reaksiyonları adı verilmektedir. 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Oksidasyon</a:t>
            </a:r>
            <a:r>
              <a:rPr lang="tr-TR" sz="2000" dirty="0" smtClean="0"/>
              <a:t> elektron kaybetme ,redüksiyon ise elektron kazanma anlamına gelmektedir.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İndirgen madde karşısındakini İndirger , kendisi ise yükseltgenir.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Yükseltgen madde ise karşısındakini yükseltger kendisi ise indirgenmektedir. Yükseltgen madde elektron alıcı indirgen madde ise elektron verici özelliğe sahip olmaktadır.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878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97280" y="906449"/>
            <a:ext cx="101220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/>
              <a:t>Yükseltgenme ve indirgenme olayları daima birlikte meydana gelmektedir. Bir </a:t>
            </a:r>
            <a:r>
              <a:rPr lang="tr-TR" sz="2000" dirty="0" err="1" smtClean="0"/>
              <a:t>redox</a:t>
            </a:r>
            <a:r>
              <a:rPr lang="tr-TR" sz="2000" dirty="0" smtClean="0"/>
              <a:t> reaksiyonunda  indirgenen atomların aldıkları </a:t>
            </a:r>
            <a:r>
              <a:rPr lang="tr-TR" sz="2000" dirty="0" err="1" smtClean="0"/>
              <a:t>elekronların</a:t>
            </a:r>
            <a:r>
              <a:rPr lang="tr-TR" sz="2000" dirty="0" smtClean="0"/>
              <a:t> sayısının yükseltgenen atomların verdikleri elektronların sayısına eşit olması gerekmektedir.</a:t>
            </a:r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Redox</a:t>
            </a:r>
            <a:r>
              <a:rPr lang="tr-TR" sz="2000" dirty="0" smtClean="0"/>
              <a:t> olayı indirgenenden yükseltgene elektron aktarımı ile birlikte gerçekleşmektedir. İndirgene eşdeğer yükseltgenme olmalıdır. 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Çeşitli yükseltgenme basamağına sahip olan ve orta yükseltgenme basamağında bulunan ve kendisi ile reaksiyona giren maddenin bağıl yükseltgenme veya indirgenme kuvvetine bağlı olarak yükseltgen veya indirgen gibi davranmaktadır.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2579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78010" y="620202"/>
            <a:ext cx="1070245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smtClean="0">
                <a:solidFill>
                  <a:srgbClr val="FF0000"/>
                </a:solidFill>
              </a:rPr>
              <a:t>Redoks Reaksiyonlarında Potansiyel</a:t>
            </a:r>
          </a:p>
          <a:p>
            <a:endParaRPr lang="tr-TR" sz="2000" dirty="0"/>
          </a:p>
          <a:p>
            <a:r>
              <a:rPr lang="tr-TR" sz="2000" dirty="0" smtClean="0"/>
              <a:t>Kendi tuzunun çözeltisine batırılmış bir metal çubuk üzerinde oluşan gerilim Alman Kimyacı </a:t>
            </a:r>
            <a:r>
              <a:rPr lang="tr-TR" sz="2000" dirty="0" err="1" smtClean="0"/>
              <a:t>Walter</a:t>
            </a:r>
            <a:r>
              <a:rPr lang="tr-TR" sz="2000" dirty="0" smtClean="0"/>
              <a:t> </a:t>
            </a:r>
            <a:r>
              <a:rPr lang="tr-TR" sz="2000" dirty="0" err="1" smtClean="0"/>
              <a:t>Nernst</a:t>
            </a:r>
            <a:r>
              <a:rPr lang="tr-TR" sz="2000" dirty="0" smtClean="0"/>
              <a:t> tarafından ortaya atılan denklem ile açıklanmıştır.</a:t>
            </a:r>
          </a:p>
          <a:p>
            <a:endParaRPr lang="tr-TR" sz="2000" dirty="0"/>
          </a:p>
          <a:p>
            <a:r>
              <a:rPr lang="tr-TR" sz="2000" dirty="0" smtClean="0"/>
              <a:t> E= E</a:t>
            </a:r>
            <a:r>
              <a:rPr lang="tr-TR" sz="2000" baseline="30000" dirty="0" smtClean="0"/>
              <a:t>0 </a:t>
            </a:r>
            <a:r>
              <a:rPr lang="tr-TR" sz="2000" dirty="0" smtClean="0"/>
              <a:t>+ 2,303RT/n F </a:t>
            </a:r>
            <a:r>
              <a:rPr lang="tr-TR" sz="2000" dirty="0" err="1" smtClean="0"/>
              <a:t>Xlog</a:t>
            </a:r>
            <a:r>
              <a:rPr lang="tr-TR" sz="2000" dirty="0" smtClean="0"/>
              <a:t>  [</a:t>
            </a:r>
            <a:r>
              <a:rPr lang="tr-TR" sz="2000" dirty="0" err="1" smtClean="0"/>
              <a:t>ox</a:t>
            </a:r>
            <a:r>
              <a:rPr lang="tr-TR" sz="2000" dirty="0" smtClean="0"/>
              <a:t>]/ [</a:t>
            </a:r>
            <a:r>
              <a:rPr lang="tr-TR" sz="2000" dirty="0" err="1" smtClean="0"/>
              <a:t>red</a:t>
            </a:r>
            <a:r>
              <a:rPr lang="tr-TR" sz="2000" dirty="0" smtClean="0"/>
              <a:t>]      </a:t>
            </a:r>
            <a:r>
              <a:rPr lang="tr-TR" sz="2000" dirty="0" err="1" smtClean="0"/>
              <a:t>Nernst</a:t>
            </a:r>
            <a:r>
              <a:rPr lang="tr-TR" sz="2000" dirty="0" smtClean="0"/>
              <a:t> eşitliği</a:t>
            </a:r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/>
              <a:t>E=Yarı hücre potansiyeli</a:t>
            </a:r>
          </a:p>
          <a:p>
            <a:endParaRPr lang="tr-TR" sz="2000" dirty="0"/>
          </a:p>
          <a:p>
            <a:r>
              <a:rPr lang="tr-TR" sz="2000" dirty="0" smtClean="0"/>
              <a:t>E</a:t>
            </a:r>
            <a:r>
              <a:rPr lang="tr-TR" sz="2000" baseline="30000" dirty="0" smtClean="0"/>
              <a:t>0</a:t>
            </a:r>
            <a:r>
              <a:rPr lang="tr-TR" sz="2000" dirty="0" smtClean="0"/>
              <a:t>= Standart hücre potansiyeli</a:t>
            </a:r>
          </a:p>
          <a:p>
            <a:endParaRPr lang="tr-TR" sz="2000" dirty="0"/>
          </a:p>
          <a:p>
            <a:r>
              <a:rPr lang="tr-TR" sz="2000" dirty="0" smtClean="0"/>
              <a:t>R=Gaz sabiti</a:t>
            </a:r>
          </a:p>
          <a:p>
            <a:endParaRPr lang="tr-TR" sz="2000" dirty="0"/>
          </a:p>
          <a:p>
            <a:r>
              <a:rPr lang="tr-TR" sz="2000" dirty="0" smtClean="0"/>
              <a:t>n= alınan veya verilen elektron sayısı</a:t>
            </a:r>
          </a:p>
          <a:p>
            <a:endParaRPr lang="tr-TR" sz="2000" dirty="0"/>
          </a:p>
          <a:p>
            <a:r>
              <a:rPr lang="tr-TR" sz="2000" dirty="0" smtClean="0"/>
              <a:t>F= </a:t>
            </a:r>
            <a:r>
              <a:rPr lang="tr-TR" sz="2000" dirty="0" err="1" smtClean="0"/>
              <a:t>faraday</a:t>
            </a:r>
            <a:r>
              <a:rPr lang="tr-TR" sz="2000" dirty="0" smtClean="0"/>
              <a:t> sabiti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842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21134" y="954157"/>
            <a:ext cx="7903596" cy="466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Örnek: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Zn</a:t>
            </a:r>
            <a:r>
              <a:rPr lang="tr-TR" sz="2000" dirty="0" smtClean="0"/>
              <a:t> dan yapılmış bir metal elektrotla Zn</a:t>
            </a:r>
            <a:r>
              <a:rPr lang="tr-TR" sz="2000" baseline="30000" dirty="0" smtClean="0"/>
              <a:t>+2</a:t>
            </a:r>
            <a:r>
              <a:rPr lang="tr-TR" sz="2000" dirty="0" smtClean="0"/>
              <a:t> iyonu konsantrasyonu 0.5 M olan yarı hücrenin potansiyelini hesaplayınız?  (E</a:t>
            </a:r>
            <a:r>
              <a:rPr lang="tr-TR" sz="2000" baseline="30000" dirty="0" smtClean="0"/>
              <a:t>0</a:t>
            </a:r>
            <a:r>
              <a:rPr lang="tr-TR" sz="2000" dirty="0" smtClean="0"/>
              <a:t>= -0.780 v)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Çözüm: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/>
              <a:t>E= E</a:t>
            </a:r>
            <a:r>
              <a:rPr lang="tr-TR" sz="2000" baseline="30000" dirty="0"/>
              <a:t>0 </a:t>
            </a:r>
            <a:r>
              <a:rPr lang="tr-TR" sz="2000" dirty="0"/>
              <a:t>+ </a:t>
            </a:r>
            <a:r>
              <a:rPr lang="tr-TR" sz="2000" dirty="0" smtClean="0"/>
              <a:t>2.303RT/n </a:t>
            </a:r>
            <a:r>
              <a:rPr lang="tr-TR" sz="2000" dirty="0"/>
              <a:t>F </a:t>
            </a:r>
            <a:r>
              <a:rPr lang="tr-TR" sz="2000" dirty="0" smtClean="0"/>
              <a:t>x </a:t>
            </a:r>
            <a:r>
              <a:rPr lang="tr-TR" sz="2000" dirty="0" err="1" smtClean="0"/>
              <a:t>log</a:t>
            </a:r>
            <a:r>
              <a:rPr lang="tr-TR" sz="2000" dirty="0" smtClean="0"/>
              <a:t>  </a:t>
            </a:r>
            <a:r>
              <a:rPr lang="tr-TR" sz="2000" dirty="0"/>
              <a:t>[</a:t>
            </a:r>
            <a:r>
              <a:rPr lang="tr-TR" sz="2000" dirty="0" err="1"/>
              <a:t>ox</a:t>
            </a:r>
            <a:r>
              <a:rPr lang="tr-TR" sz="2000" dirty="0"/>
              <a:t>]/ [</a:t>
            </a:r>
            <a:r>
              <a:rPr lang="tr-TR" sz="2000" dirty="0" err="1"/>
              <a:t>red</a:t>
            </a:r>
            <a:r>
              <a:rPr lang="tr-TR" sz="2000" dirty="0" smtClean="0"/>
              <a:t>]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E=-0.780 + 0.06/2  x </a:t>
            </a:r>
            <a:r>
              <a:rPr lang="tr-TR" sz="2000" dirty="0" err="1" smtClean="0"/>
              <a:t>log</a:t>
            </a:r>
            <a:r>
              <a:rPr lang="tr-TR" sz="2000" dirty="0" smtClean="0"/>
              <a:t>  0.5/1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024459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240403" y="1264257"/>
            <a:ext cx="9541566" cy="4937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1073426" y="1049572"/>
            <a:ext cx="796720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u="sng" dirty="0" smtClean="0">
                <a:solidFill>
                  <a:srgbClr val="FF0000"/>
                </a:solidFill>
              </a:rPr>
              <a:t>Pil gerilimi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Pilin gerilimi pili </a:t>
            </a:r>
            <a:r>
              <a:rPr lang="tr-TR" sz="2000" dirty="0" err="1" smtClean="0"/>
              <a:t>oluşuran</a:t>
            </a:r>
            <a:r>
              <a:rPr lang="tr-TR" sz="2000" dirty="0" smtClean="0"/>
              <a:t> iki </a:t>
            </a:r>
            <a:r>
              <a:rPr lang="tr-TR" sz="2000" dirty="0" err="1" smtClean="0"/>
              <a:t>elektrodun</a:t>
            </a:r>
            <a:r>
              <a:rPr lang="tr-TR" sz="2000" dirty="0" smtClean="0"/>
              <a:t> gerilimleri arasındaki farka eşittir.  Yükseltgenmenin olduğu kutup Anot ve indirgenmenin olduğu kutup ise Katot olarak alınmalıdır.  Bu durumda E hücre   gerilimi;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E</a:t>
            </a:r>
            <a:r>
              <a:rPr lang="tr-TR" sz="2000" baseline="-25000" dirty="0" err="1" smtClean="0"/>
              <a:t>hücre</a:t>
            </a:r>
            <a:r>
              <a:rPr lang="tr-TR" sz="2000" dirty="0" smtClean="0"/>
              <a:t> = </a:t>
            </a:r>
            <a:r>
              <a:rPr lang="tr-TR" sz="2000" dirty="0" err="1" smtClean="0"/>
              <a:t>E</a:t>
            </a:r>
            <a:r>
              <a:rPr lang="tr-TR" sz="2000" baseline="-25000" dirty="0" err="1" smtClean="0"/>
              <a:t>katot</a:t>
            </a:r>
            <a:r>
              <a:rPr lang="tr-TR" sz="2000" dirty="0" smtClean="0"/>
              <a:t>- </a:t>
            </a:r>
            <a:r>
              <a:rPr lang="tr-TR" sz="2000" dirty="0" err="1" smtClean="0"/>
              <a:t>E</a:t>
            </a:r>
            <a:r>
              <a:rPr lang="tr-TR" sz="2000" baseline="-25000" dirty="0" err="1" smtClean="0"/>
              <a:t>anot</a:t>
            </a:r>
            <a:r>
              <a:rPr lang="tr-TR" sz="2000" baseline="-25000" dirty="0" smtClean="0"/>
              <a:t>  </a:t>
            </a:r>
            <a:r>
              <a:rPr lang="tr-TR" sz="2000" dirty="0" smtClean="0"/>
              <a:t>  formülüyle hesaplanmaktadır.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13310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097280" y="970059"/>
            <a:ext cx="9621078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Örnek :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Zn</a:t>
            </a:r>
            <a:r>
              <a:rPr lang="tr-TR" sz="2000" dirty="0" smtClean="0"/>
              <a:t> elektrotun  1 M ZnSO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batırılması ile oluşturulmuş bir yarı hücre ile Cu </a:t>
            </a:r>
            <a:r>
              <a:rPr lang="tr-TR" sz="2000" dirty="0" err="1" smtClean="0"/>
              <a:t>elektrodun</a:t>
            </a:r>
            <a:r>
              <a:rPr lang="tr-TR" sz="2000" dirty="0" smtClean="0"/>
              <a:t> 1M CuSO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a batırılmasıyla oluşturulmuş diğer  yarı hücre  birbirlerine bir iletken ile bağlanarak hücre oluşturulmuştur bu hücrenin gerilimini hesaplayınız?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 </a:t>
            </a:r>
            <a:r>
              <a:rPr lang="tr-TR" sz="2000" dirty="0" smtClean="0">
                <a:solidFill>
                  <a:srgbClr val="FF0000"/>
                </a:solidFill>
              </a:rPr>
              <a:t>Çözüm: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E</a:t>
            </a:r>
            <a:r>
              <a:rPr lang="tr-TR" sz="2000" baseline="-25000" dirty="0" err="1" smtClean="0"/>
              <a:t>hücre</a:t>
            </a:r>
            <a:r>
              <a:rPr lang="tr-TR" sz="2000" dirty="0" smtClean="0"/>
              <a:t> = 0.34 –(-0,77) =1.11 V</a:t>
            </a:r>
          </a:p>
          <a:p>
            <a:pPr algn="just">
              <a:lnSpc>
                <a:spcPct val="150000"/>
              </a:lnSpc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0495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348</Words>
  <Application>Microsoft Office PowerPoint</Application>
  <PresentationFormat>Geniş ekran</PresentationFormat>
  <Paragraphs>52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12</cp:revision>
  <dcterms:created xsi:type="dcterms:W3CDTF">2018-04-05T12:34:38Z</dcterms:created>
  <dcterms:modified xsi:type="dcterms:W3CDTF">2018-04-05T19:00:33Z</dcterms:modified>
</cp:coreProperties>
</file>