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9226F7E-E020-419F-8F4A-CEAC6F846E86}"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587728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9226F7E-E020-419F-8F4A-CEAC6F846E86}"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4289482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9226F7E-E020-419F-8F4A-CEAC6F846E86}"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39042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9226F7E-E020-419F-8F4A-CEAC6F846E86}"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9520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9226F7E-E020-419F-8F4A-CEAC6F846E86}"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4250516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9226F7E-E020-419F-8F4A-CEAC6F846E86}"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7279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9226F7E-E020-419F-8F4A-CEAC6F846E86}"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256898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9226F7E-E020-419F-8F4A-CEAC6F846E86}"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372397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9226F7E-E020-419F-8F4A-CEAC6F846E86}"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83172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9226F7E-E020-419F-8F4A-CEAC6F846E86}"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76761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9226F7E-E020-419F-8F4A-CEAC6F846E86}"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FC4D9C-6498-45D7-A395-F5D2CAA4EF4F}" type="slidenum">
              <a:rPr lang="tr-TR" smtClean="0"/>
              <a:t>‹#›</a:t>
            </a:fld>
            <a:endParaRPr lang="tr-TR"/>
          </a:p>
        </p:txBody>
      </p:sp>
    </p:spTree>
    <p:extLst>
      <p:ext uri="{BB962C8B-B14F-4D97-AF65-F5344CB8AC3E}">
        <p14:creationId xmlns:p14="http://schemas.microsoft.com/office/powerpoint/2010/main" val="1479376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26F7E-E020-419F-8F4A-CEAC6F846E86}"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FC4D9C-6498-45D7-A395-F5D2CAA4EF4F}" type="slidenum">
              <a:rPr lang="tr-TR" smtClean="0"/>
              <a:t>‹#›</a:t>
            </a:fld>
            <a:endParaRPr lang="tr-TR"/>
          </a:p>
        </p:txBody>
      </p:sp>
    </p:spTree>
    <p:extLst>
      <p:ext uri="{BB962C8B-B14F-4D97-AF65-F5344CB8AC3E}">
        <p14:creationId xmlns:p14="http://schemas.microsoft.com/office/powerpoint/2010/main" val="852041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Sosyal Değişme ve Teknoloji </a:t>
            </a:r>
            <a:endParaRPr lang="tr-TR" dirty="0"/>
          </a:p>
        </p:txBody>
      </p:sp>
      <p:sp>
        <p:nvSpPr>
          <p:cNvPr id="3" name="Alt Başlık 2"/>
          <p:cNvSpPr>
            <a:spLocks noGrp="1"/>
          </p:cNvSpPr>
          <p:nvPr>
            <p:ph type="subTitle" idx="1"/>
          </p:nvPr>
        </p:nvSpPr>
        <p:spPr/>
        <p:txBody>
          <a:bodyPr/>
          <a:lstStyle/>
          <a:p>
            <a:r>
              <a:rPr lang="tr-TR" sz="3200" dirty="0" smtClean="0">
                <a:latin typeface="Arial" panose="020B0604020202020204" pitchFamily="34" charset="0"/>
                <a:cs typeface="Arial" panose="020B0604020202020204" pitchFamily="34" charset="0"/>
              </a:rPr>
              <a:t>Toplumsal Değişme  Teorileri </a:t>
            </a:r>
          </a:p>
          <a:p>
            <a:endParaRPr lang="tr-TR" dirty="0"/>
          </a:p>
        </p:txBody>
      </p:sp>
    </p:spTree>
    <p:extLst>
      <p:ext uri="{BB962C8B-B14F-4D97-AF65-F5344CB8AC3E}">
        <p14:creationId xmlns:p14="http://schemas.microsoft.com/office/powerpoint/2010/main" val="1067537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Derste tartışılacak konular:</a:t>
            </a:r>
            <a:endParaRPr lang="tr-TR" dirty="0"/>
          </a:p>
        </p:txBody>
      </p:sp>
      <p:sp>
        <p:nvSpPr>
          <p:cNvPr id="3" name="İçerik Yer Tutucusu 2"/>
          <p:cNvSpPr>
            <a:spLocks noGrp="1"/>
          </p:cNvSpPr>
          <p:nvPr>
            <p:ph idx="1"/>
          </p:nvPr>
        </p:nvSpPr>
        <p:spPr/>
        <p:txBody>
          <a:bodyPr>
            <a:normAutofit/>
          </a:bodyPr>
          <a:lstStyle/>
          <a:p>
            <a:r>
              <a:rPr lang="fi-FI" sz="3600" dirty="0">
                <a:latin typeface="Arial" panose="020B0604020202020204" pitchFamily="34" charset="0"/>
                <a:cs typeface="Arial" panose="020B0604020202020204" pitchFamily="34" charset="0"/>
              </a:rPr>
              <a:t>Teorinin ve Sosyolojik Teorinin Tanımı</a:t>
            </a:r>
          </a:p>
          <a:p>
            <a:r>
              <a:rPr lang="tr-TR" sz="3600" dirty="0" smtClean="0">
                <a:latin typeface="Arial" panose="020B0604020202020204" pitchFamily="34" charset="0"/>
                <a:cs typeface="Arial" panose="020B0604020202020204" pitchFamily="34" charset="0"/>
              </a:rPr>
              <a:t>Teori</a:t>
            </a:r>
            <a:r>
              <a:rPr lang="tr-TR" sz="3600" dirty="0">
                <a:latin typeface="Arial" panose="020B0604020202020204" pitchFamily="34" charset="0"/>
                <a:cs typeface="Arial" panose="020B0604020202020204" pitchFamily="34" charset="0"/>
              </a:rPr>
              <a:t>, Tipoloji, Kavramsal Çerçeve Kavramları Arasındaki Farklar</a:t>
            </a:r>
          </a:p>
          <a:p>
            <a:r>
              <a:rPr lang="tr-TR" sz="3600" dirty="0" smtClean="0">
                <a:latin typeface="Arial" panose="020B0604020202020204" pitchFamily="34" charset="0"/>
                <a:cs typeface="Arial" panose="020B0604020202020204" pitchFamily="34" charset="0"/>
              </a:rPr>
              <a:t>Toplumsal </a:t>
            </a:r>
            <a:r>
              <a:rPr lang="tr-TR" sz="3600" dirty="0">
                <a:latin typeface="Arial" panose="020B0604020202020204" pitchFamily="34" charset="0"/>
                <a:cs typeface="Arial" panose="020B0604020202020204" pitchFamily="34" charset="0"/>
              </a:rPr>
              <a:t>Değişme ile İlgili Teorilerin Sınıflanması </a:t>
            </a:r>
          </a:p>
          <a:p>
            <a:r>
              <a:rPr lang="tr-TR" sz="3600" dirty="0" smtClean="0">
                <a:latin typeface="Arial" panose="020B0604020202020204" pitchFamily="34" charset="0"/>
                <a:cs typeface="Arial" panose="020B0604020202020204" pitchFamily="34" charset="0"/>
              </a:rPr>
              <a:t>Teorilerin </a:t>
            </a:r>
            <a:r>
              <a:rPr lang="tr-TR" sz="3600" dirty="0">
                <a:latin typeface="Arial" panose="020B0604020202020204" pitchFamily="34" charset="0"/>
                <a:cs typeface="Arial" panose="020B0604020202020204" pitchFamily="34" charset="0"/>
              </a:rPr>
              <a:t>Sınıflanmasındaki Farklılıklar </a:t>
            </a:r>
          </a:p>
        </p:txBody>
      </p:sp>
    </p:spTree>
    <p:extLst>
      <p:ext uri="{BB962C8B-B14F-4D97-AF65-F5344CB8AC3E}">
        <p14:creationId xmlns:p14="http://schemas.microsoft.com/office/powerpoint/2010/main" val="784499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Teori ve Sosyolojik Teori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r>
              <a:rPr lang="tr-TR" sz="3200" dirty="0">
                <a:latin typeface="Arial" panose="020B0604020202020204" pitchFamily="34" charset="0"/>
                <a:cs typeface="Arial" panose="020B0604020202020204" pitchFamily="34" charset="0"/>
              </a:rPr>
              <a:t>Teori birçok farklı şekilde tanımlanmaktadır ve bilim adamları tarafından kabul edilen tek bir tanım bulmak mümkün değildir. </a:t>
            </a:r>
            <a:endParaRPr lang="tr-TR" sz="3200" dirty="0" smtClean="0">
              <a:latin typeface="Arial" panose="020B0604020202020204" pitchFamily="34" charset="0"/>
              <a:cs typeface="Arial" panose="020B0604020202020204" pitchFamily="34" charset="0"/>
            </a:endParaRPr>
          </a:p>
          <a:p>
            <a:r>
              <a:rPr lang="tr-TR" sz="3200" dirty="0" smtClean="0">
                <a:latin typeface="Arial" panose="020B0604020202020204" pitchFamily="34" charset="0"/>
                <a:cs typeface="Arial" panose="020B0604020202020204" pitchFamily="34" charset="0"/>
              </a:rPr>
              <a:t>G</a:t>
            </a:r>
            <a:r>
              <a:rPr lang="tr-TR" sz="3200" dirty="0">
                <a:latin typeface="Arial" panose="020B0604020202020204" pitchFamily="34" charset="0"/>
                <a:cs typeface="Arial" panose="020B0604020202020204" pitchFamily="34" charset="0"/>
              </a:rPr>
              <a:t>. C. </a:t>
            </a:r>
            <a:r>
              <a:rPr lang="tr-TR" sz="3200" dirty="0" err="1">
                <a:latin typeface="Arial" panose="020B0604020202020204" pitchFamily="34" charset="0"/>
                <a:cs typeface="Arial" panose="020B0604020202020204" pitchFamily="34" charset="0"/>
              </a:rPr>
              <a:t>Kinloch</a:t>
            </a:r>
            <a:r>
              <a:rPr lang="tr-TR" sz="3200" dirty="0">
                <a:latin typeface="Arial" panose="020B0604020202020204" pitchFamily="34" charset="0"/>
                <a:cs typeface="Arial" panose="020B0604020202020204" pitchFamily="34" charset="0"/>
              </a:rPr>
              <a:t> “</a:t>
            </a:r>
            <a:r>
              <a:rPr lang="tr-TR" sz="3200" i="1" dirty="0" err="1">
                <a:latin typeface="Arial" panose="020B0604020202020204" pitchFamily="34" charset="0"/>
                <a:cs typeface="Arial" panose="020B0604020202020204" pitchFamily="34" charset="0"/>
              </a:rPr>
              <a:t>Sociological</a:t>
            </a:r>
            <a:r>
              <a:rPr lang="tr-TR" sz="3200" i="1" dirty="0">
                <a:latin typeface="Arial" panose="020B0604020202020204" pitchFamily="34" charset="0"/>
                <a:cs typeface="Arial" panose="020B0604020202020204" pitchFamily="34" charset="0"/>
              </a:rPr>
              <a:t> </a:t>
            </a:r>
            <a:r>
              <a:rPr lang="tr-TR" sz="3200" i="1" dirty="0" err="1">
                <a:latin typeface="Arial" panose="020B0604020202020204" pitchFamily="34" charset="0"/>
                <a:cs typeface="Arial" panose="020B0604020202020204" pitchFamily="34" charset="0"/>
              </a:rPr>
              <a:t>Theory</a:t>
            </a:r>
            <a:r>
              <a:rPr lang="tr-TR" sz="3200" dirty="0">
                <a:latin typeface="Arial" panose="020B0604020202020204" pitchFamily="34" charset="0"/>
                <a:cs typeface="Arial" panose="020B0604020202020204" pitchFamily="34" charset="0"/>
              </a:rPr>
              <a:t>” (Sosyolojik Teori) adlı yapıtında teori kavramının tanımlama, tipoloji, model, kavramsal çerçeve gibi kavramlarla karıştırıldığını belirtmektedir. </a:t>
            </a:r>
            <a:endParaRPr lang="tr-TR" sz="3200" dirty="0" smtClean="0">
              <a:latin typeface="Arial" panose="020B0604020202020204" pitchFamily="34" charset="0"/>
              <a:cs typeface="Arial" panose="020B0604020202020204" pitchFamily="34" charset="0"/>
            </a:endParaRPr>
          </a:p>
          <a:p>
            <a:r>
              <a:rPr lang="tr-TR" sz="3200" dirty="0" err="1" smtClean="0">
                <a:latin typeface="Arial" panose="020B0604020202020204" pitchFamily="34" charset="0"/>
                <a:cs typeface="Arial" panose="020B0604020202020204" pitchFamily="34" charset="0"/>
              </a:rPr>
              <a:t>Kinloch’a</a:t>
            </a:r>
            <a:r>
              <a:rPr lang="tr-TR" sz="3200" dirty="0" smtClean="0">
                <a:latin typeface="Arial" panose="020B0604020202020204" pitchFamily="34" charset="0"/>
                <a:cs typeface="Arial" panose="020B0604020202020204" pitchFamily="34" charset="0"/>
              </a:rPr>
              <a:t> </a:t>
            </a:r>
            <a:r>
              <a:rPr lang="tr-TR" sz="3200" dirty="0">
                <a:latin typeface="Arial" panose="020B0604020202020204" pitchFamily="34" charset="0"/>
                <a:cs typeface="Arial" panose="020B0604020202020204" pitchFamily="34" charset="0"/>
              </a:rPr>
              <a:t>göre teorinin başlıca özelliği açıklamaya teşebbüs etmesidir ve bu özelliği onu diğer açıklayıcı olmayan kavramlardan ayırır. </a:t>
            </a:r>
          </a:p>
        </p:txBody>
      </p:sp>
    </p:spTree>
    <p:extLst>
      <p:ext uri="{BB962C8B-B14F-4D97-AF65-F5344CB8AC3E}">
        <p14:creationId xmlns:p14="http://schemas.microsoft.com/office/powerpoint/2010/main" val="2263981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Teori ve Sosyolojik Teori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smtClean="0">
                <a:latin typeface="Arial" panose="020B0604020202020204" pitchFamily="34" charset="0"/>
                <a:cs typeface="Arial" panose="020B0604020202020204" pitchFamily="34" charset="0"/>
              </a:rPr>
              <a:t>D</a:t>
            </a:r>
            <a:r>
              <a:rPr lang="tr-TR" sz="3200" dirty="0">
                <a:latin typeface="Arial" panose="020B0604020202020204" pitchFamily="34" charset="0"/>
                <a:cs typeface="Arial" panose="020B0604020202020204" pitchFamily="34" charset="0"/>
              </a:rPr>
              <a:t>. </a:t>
            </a:r>
            <a:r>
              <a:rPr lang="tr-TR" sz="3200" dirty="0" err="1">
                <a:latin typeface="Arial" panose="020B0604020202020204" pitchFamily="34" charset="0"/>
                <a:cs typeface="Arial" panose="020B0604020202020204" pitchFamily="34" charset="0"/>
              </a:rPr>
              <a:t>Willer</a:t>
            </a:r>
            <a:r>
              <a:rPr lang="tr-TR" sz="3200" dirty="0">
                <a:latin typeface="Arial" panose="020B0604020202020204" pitchFamily="34" charset="0"/>
                <a:cs typeface="Arial" panose="020B0604020202020204" pitchFamily="34" charset="0"/>
              </a:rPr>
              <a:t>: Bir teori, belirli bir gerçeklik düzeyinde bütünleşmiş bir ilişkiler grubudur. </a:t>
            </a:r>
          </a:p>
          <a:p>
            <a:r>
              <a:rPr lang="tr-TR" sz="3200" dirty="0" smtClean="0">
                <a:latin typeface="Arial" panose="020B0604020202020204" pitchFamily="34" charset="0"/>
                <a:cs typeface="Arial" panose="020B0604020202020204" pitchFamily="34" charset="0"/>
              </a:rPr>
              <a:t>J</a:t>
            </a:r>
            <a:r>
              <a:rPr lang="tr-TR" sz="3200" dirty="0">
                <a:latin typeface="Arial" panose="020B0604020202020204" pitchFamily="34" charset="0"/>
                <a:cs typeface="Arial" panose="020B0604020202020204" pitchFamily="34" charset="0"/>
              </a:rPr>
              <a:t>. </a:t>
            </a:r>
            <a:r>
              <a:rPr lang="tr-TR" sz="3200" dirty="0" err="1">
                <a:latin typeface="Arial" panose="020B0604020202020204" pitchFamily="34" charset="0"/>
                <a:cs typeface="Arial" panose="020B0604020202020204" pitchFamily="34" charset="0"/>
              </a:rPr>
              <a:t>Gibbs</a:t>
            </a:r>
            <a:r>
              <a:rPr lang="tr-TR" sz="3200" dirty="0">
                <a:latin typeface="Arial" panose="020B0604020202020204" pitchFamily="34" charset="0"/>
                <a:cs typeface="Arial" panose="020B0604020202020204" pitchFamily="34" charset="0"/>
              </a:rPr>
              <a:t>: Bir teori sonsuz sayıdaki olay veya şeyler grubu sınıfının özellikleri hakkındaki ampirik ispat veya iddiaların formlarıyla ilişkili mantıksal ifadeler grubudur. </a:t>
            </a:r>
          </a:p>
          <a:p>
            <a:r>
              <a:rPr lang="tr-TR" sz="3200" dirty="0" err="1" smtClean="0">
                <a:latin typeface="Arial" panose="020B0604020202020204" pitchFamily="34" charset="0"/>
                <a:cs typeface="Arial" panose="020B0604020202020204" pitchFamily="34" charset="0"/>
              </a:rPr>
              <a:t>Kinloch’a</a:t>
            </a:r>
            <a:r>
              <a:rPr lang="tr-TR" sz="3200" dirty="0" smtClean="0">
                <a:latin typeface="Arial" panose="020B0604020202020204" pitchFamily="34" charset="0"/>
                <a:cs typeface="Arial" panose="020B0604020202020204" pitchFamily="34" charset="0"/>
              </a:rPr>
              <a:t> </a:t>
            </a:r>
            <a:r>
              <a:rPr lang="tr-TR" sz="3200" dirty="0">
                <a:latin typeface="Arial" panose="020B0604020202020204" pitchFamily="34" charset="0"/>
                <a:cs typeface="Arial" panose="020B0604020202020204" pitchFamily="34" charset="0"/>
              </a:rPr>
              <a:t>göre sosyolojik teori, sosyal fenomen ve toplumla ilgili varsayımlar grubunu yansıtır. </a:t>
            </a:r>
          </a:p>
        </p:txBody>
      </p:sp>
    </p:spTree>
    <p:extLst>
      <p:ext uri="{BB962C8B-B14F-4D97-AF65-F5344CB8AC3E}">
        <p14:creationId xmlns:p14="http://schemas.microsoft.com/office/powerpoint/2010/main" val="74094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Sosyolojik Teori</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600" dirty="0">
                <a:latin typeface="Arial" panose="020B0604020202020204" pitchFamily="34" charset="0"/>
                <a:cs typeface="Arial" panose="020B0604020202020204" pitchFamily="34" charset="0"/>
              </a:rPr>
              <a:t>Wallace ve </a:t>
            </a:r>
            <a:r>
              <a:rPr lang="tr-TR" sz="3600" dirty="0" err="1">
                <a:latin typeface="Arial" panose="020B0604020202020204" pitchFamily="34" charset="0"/>
                <a:cs typeface="Arial" panose="020B0604020202020204" pitchFamily="34" charset="0"/>
              </a:rPr>
              <a:t>Wolf</a:t>
            </a:r>
            <a:r>
              <a:rPr lang="tr-TR" sz="3600" dirty="0">
                <a:latin typeface="Arial" panose="020B0604020202020204" pitchFamily="34" charset="0"/>
                <a:cs typeface="Arial" panose="020B0604020202020204" pitchFamily="34" charset="0"/>
              </a:rPr>
              <a:t> (1995), sosyolojik teorilerde, varsayımlarının sistematik olduğunu ve sosyal yaşamı kapsamlı olarak açıklama nedeni ile ayırt edici olduklarını ileri sürmektedirler. Daha önemli olarak, sosyolojik teoriler toplumların işleyişi hakkında derin ve açıklayıcı bilgiler sunmaktadırlar. </a:t>
            </a:r>
          </a:p>
        </p:txBody>
      </p:sp>
    </p:spTree>
    <p:extLst>
      <p:ext uri="{BB962C8B-B14F-4D97-AF65-F5344CB8AC3E}">
        <p14:creationId xmlns:p14="http://schemas.microsoft.com/office/powerpoint/2010/main" val="2657812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Değişme Teorileri</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600" dirty="0">
                <a:latin typeface="Arial" panose="020B0604020202020204" pitchFamily="34" charset="0"/>
                <a:cs typeface="Arial" panose="020B0604020202020204" pitchFamily="34" charset="0"/>
              </a:rPr>
              <a:t>Toplumsal değişme ile ilgili teorileri genel sosyolojik teorilerden ayrı olarak düşünmek mümkün değildir. Sosyal yapıyı ve sosyal değişmeyi açıklamaya çalışan birden fazla sosyolojik teori bulunmaktadır. Yani toplumsal değişmenin nasıl olduğunu açıklamaya çalışan farklı teoriler mevcuttur. </a:t>
            </a:r>
          </a:p>
        </p:txBody>
      </p:sp>
    </p:spTree>
    <p:extLst>
      <p:ext uri="{BB962C8B-B14F-4D97-AF65-F5344CB8AC3E}">
        <p14:creationId xmlns:p14="http://schemas.microsoft.com/office/powerpoint/2010/main" val="53726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Teorileri</a:t>
            </a:r>
            <a:endParaRPr lang="tr-TR" dirty="0"/>
          </a:p>
        </p:txBody>
      </p:sp>
      <p:sp>
        <p:nvSpPr>
          <p:cNvPr id="3" name="İçerik Yer Tutucusu 2"/>
          <p:cNvSpPr>
            <a:spLocks noGrp="1"/>
          </p:cNvSpPr>
          <p:nvPr>
            <p:ph idx="1"/>
          </p:nvPr>
        </p:nvSpPr>
        <p:spPr/>
        <p:txBody>
          <a:bodyPr/>
          <a:lstStyle/>
          <a:p>
            <a:r>
              <a:rPr lang="tr-TR" sz="3200" dirty="0">
                <a:latin typeface="Arial" panose="020B0604020202020204" pitchFamily="34" charset="0"/>
                <a:cs typeface="Arial" panose="020B0604020202020204" pitchFamily="34" charset="0"/>
              </a:rPr>
              <a:t>Toplumsal değişme ile ilgili teorileri genel sosyolojik teorilerden ayrı olarak düşünmek mümkün değildir. </a:t>
            </a:r>
          </a:p>
          <a:p>
            <a:endParaRPr lang="tr-TR" sz="3200" dirty="0">
              <a:latin typeface="Arial" panose="020B0604020202020204" pitchFamily="34" charset="0"/>
              <a:cs typeface="Arial" panose="020B0604020202020204" pitchFamily="34" charset="0"/>
            </a:endParaRPr>
          </a:p>
          <a:p>
            <a:r>
              <a:rPr lang="tr-TR" sz="3200" dirty="0">
                <a:latin typeface="Arial" panose="020B0604020202020204" pitchFamily="34" charset="0"/>
                <a:cs typeface="Arial" panose="020B0604020202020204" pitchFamily="34" charset="0"/>
              </a:rPr>
              <a:t>Sosyal yapıyı ve sosyal değişmeyi açıklamaya çalışan birden fazla sosyolojik teori bulunmaktadır</a:t>
            </a:r>
            <a:r>
              <a:rPr lang="tr-TR" sz="3200">
                <a:latin typeface="Arial" panose="020B0604020202020204" pitchFamily="34" charset="0"/>
                <a:cs typeface="Arial" panose="020B0604020202020204" pitchFamily="34" charset="0"/>
              </a:rPr>
              <a:t>. </a:t>
            </a:r>
            <a:r>
              <a:rPr lang="tr-TR" sz="3200" smtClean="0">
                <a:latin typeface="Arial" panose="020B0604020202020204" pitchFamily="34" charset="0"/>
                <a:cs typeface="Arial" panose="020B0604020202020204" pitchFamily="34" charset="0"/>
              </a:rPr>
              <a:t> Yani </a:t>
            </a:r>
            <a:r>
              <a:rPr lang="tr-TR" sz="3200" dirty="0">
                <a:latin typeface="Arial" panose="020B0604020202020204" pitchFamily="34" charset="0"/>
                <a:cs typeface="Arial" panose="020B0604020202020204" pitchFamily="34" charset="0"/>
              </a:rPr>
              <a:t>toplumsal değişmenin nasıl olduğunu açıklamaya çalışan farklı teoriler mevcuttur. </a:t>
            </a:r>
          </a:p>
          <a:p>
            <a:endParaRPr lang="tr-TR" dirty="0"/>
          </a:p>
        </p:txBody>
      </p:sp>
    </p:spTree>
    <p:extLst>
      <p:ext uri="{BB962C8B-B14F-4D97-AF65-F5344CB8AC3E}">
        <p14:creationId xmlns:p14="http://schemas.microsoft.com/office/powerpoint/2010/main" val="4113508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latin typeface="Arial" panose="020B0604020202020204" pitchFamily="34" charset="0"/>
                <a:cs typeface="Arial" panose="020B0604020202020204" pitchFamily="34" charset="0"/>
              </a:rPr>
              <a:t>Appelbaum’un</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Sınıflaması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20000"/>
          </a:bodyPr>
          <a:lstStyle/>
          <a:p>
            <a:pPr>
              <a:buNone/>
            </a:pPr>
            <a:r>
              <a:rPr lang="tr-TR" dirty="0"/>
              <a:t>I-Evrimci Kuram: </a:t>
            </a:r>
          </a:p>
          <a:p>
            <a:pPr>
              <a:buNone/>
            </a:pPr>
            <a:endParaRPr lang="tr-TR" dirty="0"/>
          </a:p>
          <a:p>
            <a:pPr>
              <a:buNone/>
            </a:pPr>
            <a:r>
              <a:rPr lang="tr-TR" dirty="0"/>
              <a:t>1. Klasik evrimci kuram: İlerleme Anlayışları </a:t>
            </a:r>
          </a:p>
          <a:p>
            <a:pPr>
              <a:buNone/>
            </a:pPr>
            <a:r>
              <a:rPr lang="tr-TR" dirty="0"/>
              <a:t>        a-Darwin</a:t>
            </a:r>
          </a:p>
          <a:p>
            <a:pPr>
              <a:buNone/>
            </a:pPr>
            <a:r>
              <a:rPr lang="tr-TR" dirty="0"/>
              <a:t>    	b-Tek yönlü toplumsal ilerleme kuramları</a:t>
            </a:r>
          </a:p>
          <a:p>
            <a:pPr>
              <a:buNone/>
            </a:pPr>
            <a:r>
              <a:rPr lang="tr-TR" dirty="0"/>
              <a:t>    	c-</a:t>
            </a:r>
            <a:r>
              <a:rPr lang="tr-TR" dirty="0" err="1"/>
              <a:t>Organizmacı</a:t>
            </a:r>
            <a:r>
              <a:rPr lang="tr-TR" dirty="0"/>
              <a:t> </a:t>
            </a:r>
            <a:r>
              <a:rPr lang="tr-TR" dirty="0" err="1"/>
              <a:t>kuramlar:Uzmanlaşma</a:t>
            </a:r>
            <a:r>
              <a:rPr lang="tr-TR" dirty="0"/>
              <a:t>, farklılaşma ve bütünleşme</a:t>
            </a:r>
          </a:p>
          <a:p>
            <a:pPr>
              <a:buNone/>
            </a:pPr>
            <a:r>
              <a:rPr lang="tr-TR" dirty="0"/>
              <a:t>2.Evrimci kuramın çağdaş türleri</a:t>
            </a:r>
          </a:p>
          <a:p>
            <a:pPr>
              <a:buNone/>
            </a:pPr>
            <a:r>
              <a:rPr lang="tr-TR" dirty="0"/>
              <a:t>    	a-Çağdaşlaşma ya da tek çizgili değişimin farklı zamanlı kuramları</a:t>
            </a:r>
          </a:p>
          <a:p>
            <a:pPr>
              <a:buNone/>
            </a:pPr>
            <a:r>
              <a:rPr lang="tr-TR" dirty="0"/>
              <a:t>        b-</a:t>
            </a:r>
            <a:r>
              <a:rPr lang="tr-TR" dirty="0" err="1"/>
              <a:t>İşlevselciliğin</a:t>
            </a:r>
            <a:r>
              <a:rPr lang="tr-TR" dirty="0"/>
              <a:t> ve sistem kuramının bazı yönleri: Uyumsal gelişme</a:t>
            </a:r>
          </a:p>
          <a:p>
            <a:pPr>
              <a:buNone/>
            </a:pPr>
            <a:r>
              <a:rPr lang="tr-TR" dirty="0"/>
              <a:t>        c-Yeni evrimci kuramlar: Çok çizgili evrim</a:t>
            </a:r>
          </a:p>
        </p:txBody>
      </p:sp>
    </p:spTree>
    <p:extLst>
      <p:ext uri="{BB962C8B-B14F-4D97-AF65-F5344CB8AC3E}">
        <p14:creationId xmlns:p14="http://schemas.microsoft.com/office/powerpoint/2010/main" val="3565583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latin typeface="Arial" panose="020B0604020202020204" pitchFamily="34" charset="0"/>
                <a:cs typeface="Arial" panose="020B0604020202020204" pitchFamily="34" charset="0"/>
              </a:rPr>
              <a:t>Appelbaum’un</a:t>
            </a:r>
            <a:r>
              <a:rPr lang="tr-TR" dirty="0">
                <a:latin typeface="Arial" panose="020B0604020202020204" pitchFamily="34" charset="0"/>
                <a:cs typeface="Arial" panose="020B0604020202020204" pitchFamily="34" charset="0"/>
              </a:rPr>
              <a:t> Sınıflaması </a:t>
            </a:r>
            <a:endParaRPr lang="tr-TR" dirty="0"/>
          </a:p>
        </p:txBody>
      </p:sp>
      <p:sp>
        <p:nvSpPr>
          <p:cNvPr id="3" name="İçerik Yer Tutucusu 2"/>
          <p:cNvSpPr>
            <a:spLocks noGrp="1"/>
          </p:cNvSpPr>
          <p:nvPr>
            <p:ph idx="1"/>
          </p:nvPr>
        </p:nvSpPr>
        <p:spPr/>
        <p:txBody>
          <a:bodyPr>
            <a:normAutofit fontScale="70000" lnSpcReduction="20000"/>
          </a:bodyPr>
          <a:lstStyle/>
          <a:p>
            <a:pPr>
              <a:buNone/>
            </a:pPr>
            <a:r>
              <a:rPr lang="tr-TR" sz="3100" dirty="0">
                <a:latin typeface="Arial" panose="020B0604020202020204" pitchFamily="34" charset="0"/>
                <a:cs typeface="Arial" panose="020B0604020202020204" pitchFamily="34" charset="0"/>
              </a:rPr>
              <a:t>II-Dengeci Kuram: </a:t>
            </a:r>
            <a:r>
              <a:rPr lang="tr-TR" sz="3100" dirty="0" err="1">
                <a:latin typeface="Arial" panose="020B0604020202020204" pitchFamily="34" charset="0"/>
                <a:cs typeface="Arial" panose="020B0604020202020204" pitchFamily="34" charset="0"/>
              </a:rPr>
              <a:t>Dengeleşim</a:t>
            </a:r>
            <a:r>
              <a:rPr lang="tr-TR" sz="3100" dirty="0">
                <a:latin typeface="Arial" panose="020B0604020202020204" pitchFamily="34" charset="0"/>
                <a:cs typeface="Arial" panose="020B0604020202020204" pitchFamily="34" charset="0"/>
              </a:rPr>
              <a:t> kuramı </a:t>
            </a:r>
          </a:p>
          <a:p>
            <a:pPr>
              <a:buNone/>
            </a:pPr>
            <a:r>
              <a:rPr lang="tr-TR" sz="3100" dirty="0">
                <a:latin typeface="Arial" panose="020B0604020202020204" pitchFamily="34" charset="0"/>
                <a:cs typeface="Arial" panose="020B0604020202020204" pitchFamily="34" charset="0"/>
              </a:rPr>
              <a:t>   1.Biyolojik bilimlerdeki koşutluklar</a:t>
            </a:r>
          </a:p>
          <a:p>
            <a:pPr>
              <a:buNone/>
            </a:pPr>
            <a:r>
              <a:rPr lang="tr-TR" sz="3100" dirty="0">
                <a:latin typeface="Arial" panose="020B0604020202020204" pitchFamily="34" charset="0"/>
                <a:cs typeface="Arial" panose="020B0604020202020204" pitchFamily="34" charset="0"/>
              </a:rPr>
              <a:t>   2.Toplumsal bilimlerdeki kullanımı</a:t>
            </a:r>
          </a:p>
          <a:p>
            <a:pPr>
              <a:buNone/>
            </a:pPr>
            <a:r>
              <a:rPr lang="tr-TR" sz="3100" dirty="0">
                <a:latin typeface="Arial" panose="020B0604020202020204" pitchFamily="34" charset="0"/>
                <a:cs typeface="Arial" panose="020B0604020202020204" pitchFamily="34" charset="0"/>
              </a:rPr>
              <a:t>    	a-</a:t>
            </a:r>
            <a:r>
              <a:rPr lang="tr-TR" sz="3100" dirty="0" err="1">
                <a:latin typeface="Arial" panose="020B0604020202020204" pitchFamily="34" charset="0"/>
                <a:cs typeface="Arial" panose="020B0604020202020204" pitchFamily="34" charset="0"/>
              </a:rPr>
              <a:t>İşlevselcilik</a:t>
            </a:r>
            <a:r>
              <a:rPr lang="tr-TR" sz="3100" dirty="0">
                <a:latin typeface="Arial" panose="020B0604020202020204" pitchFamily="34" charset="0"/>
                <a:cs typeface="Arial" panose="020B0604020202020204" pitchFamily="34" charset="0"/>
              </a:rPr>
              <a:t> ve sistem kuramı</a:t>
            </a:r>
          </a:p>
          <a:p>
            <a:pPr>
              <a:buNone/>
            </a:pPr>
            <a:r>
              <a:rPr lang="tr-TR" sz="3100" dirty="0">
                <a:latin typeface="Arial" panose="020B0604020202020204" pitchFamily="34" charset="0"/>
                <a:cs typeface="Arial" panose="020B0604020202020204" pitchFamily="34" charset="0"/>
              </a:rPr>
              <a:t>   	b-Kültürel gecikme kuramı</a:t>
            </a:r>
          </a:p>
          <a:p>
            <a:pPr>
              <a:buNone/>
            </a:pPr>
            <a:r>
              <a:rPr lang="tr-TR" sz="3100" dirty="0">
                <a:latin typeface="Arial" panose="020B0604020202020204" pitchFamily="34" charset="0"/>
                <a:cs typeface="Arial" panose="020B0604020202020204" pitchFamily="34" charset="0"/>
              </a:rPr>
              <a:t>   	c-İnsan çevrebilim kuramı </a:t>
            </a:r>
          </a:p>
          <a:p>
            <a:pPr>
              <a:buNone/>
            </a:pPr>
            <a:r>
              <a:rPr lang="tr-TR" sz="3100" dirty="0">
                <a:latin typeface="Arial" panose="020B0604020202020204" pitchFamily="34" charset="0"/>
                <a:cs typeface="Arial" panose="020B0604020202020204" pitchFamily="34" charset="0"/>
              </a:rPr>
              <a:t> III-Çatışmacı Kuram </a:t>
            </a:r>
          </a:p>
          <a:p>
            <a:pPr>
              <a:buNone/>
            </a:pPr>
            <a:r>
              <a:rPr lang="tr-TR" sz="3100" dirty="0">
                <a:latin typeface="Arial" panose="020B0604020202020204" pitchFamily="34" charset="0"/>
                <a:cs typeface="Arial" panose="020B0604020202020204" pitchFamily="34" charset="0"/>
              </a:rPr>
              <a:t>        a-Marksizm: Değişimin diyalektiği</a:t>
            </a:r>
          </a:p>
          <a:p>
            <a:pPr>
              <a:buNone/>
            </a:pPr>
            <a:r>
              <a:rPr lang="tr-TR" sz="3100" dirty="0">
                <a:latin typeface="Arial" panose="020B0604020202020204" pitchFamily="34" charset="0"/>
                <a:cs typeface="Arial" panose="020B0604020202020204" pitchFamily="34" charset="0"/>
              </a:rPr>
              <a:t>   	b-Çağdaş çatışmacı kuram: Marksist fizikötesi reddedilmekte, çatışma anlayışı korunmakta</a:t>
            </a:r>
          </a:p>
          <a:p>
            <a:pPr>
              <a:buNone/>
            </a:pPr>
            <a:r>
              <a:rPr lang="tr-TR" sz="3100" dirty="0">
                <a:latin typeface="Arial" panose="020B0604020202020204" pitchFamily="34" charset="0"/>
                <a:cs typeface="Arial" panose="020B0604020202020204" pitchFamily="34" charset="0"/>
              </a:rPr>
              <a:t> </a:t>
            </a:r>
          </a:p>
          <a:p>
            <a:pPr>
              <a:buNone/>
            </a:pPr>
            <a:r>
              <a:rPr lang="tr-TR" sz="3100" dirty="0">
                <a:latin typeface="Arial" panose="020B0604020202020204" pitchFamily="34" charset="0"/>
                <a:cs typeface="Arial" panose="020B0604020202020204" pitchFamily="34" charset="0"/>
              </a:rPr>
              <a:t>IV-Yükseliş ve çöküş kuramları </a:t>
            </a:r>
          </a:p>
          <a:p>
            <a:endParaRPr lang="tr-TR" dirty="0"/>
          </a:p>
        </p:txBody>
      </p:sp>
    </p:spTree>
    <p:extLst>
      <p:ext uri="{BB962C8B-B14F-4D97-AF65-F5344CB8AC3E}">
        <p14:creationId xmlns:p14="http://schemas.microsoft.com/office/powerpoint/2010/main" val="31696994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318</Words>
  <Application>Microsoft Office PowerPoint</Application>
  <PresentationFormat>Geniş ekran</PresentationFormat>
  <Paragraphs>46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Sosyal Değişme ve Teknoloji </vt:lpstr>
      <vt:lpstr>Derste tartışılacak konular:</vt:lpstr>
      <vt:lpstr>Teori ve Sosyolojik Teori </vt:lpstr>
      <vt:lpstr>Teori ve Sosyolojik Teori </vt:lpstr>
      <vt:lpstr>Sosyolojik Teori</vt:lpstr>
      <vt:lpstr>Değişme Teorileri</vt:lpstr>
      <vt:lpstr>Değişme Teorileri</vt:lpstr>
      <vt:lpstr>Appelbaum’un Sınıflaması  </vt:lpstr>
      <vt:lpstr>Appelbaum’un Sınıflaması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6</cp:revision>
  <dcterms:created xsi:type="dcterms:W3CDTF">2018-09-15T21:09:18Z</dcterms:created>
  <dcterms:modified xsi:type="dcterms:W3CDTF">2018-09-16T15:58:54Z</dcterms:modified>
</cp:coreProperties>
</file>