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Kanun Boşluğu ve Doldurulması</a:t>
            </a:r>
            <a:endParaRPr lang="tr-TR" dirty="0"/>
          </a:p>
        </p:txBody>
      </p:sp>
      <p:sp>
        <p:nvSpPr>
          <p:cNvPr id="36867" name="İçerik Yer Tutucusu 2"/>
          <p:cNvSpPr>
            <a:spLocks noGrp="1"/>
          </p:cNvSpPr>
          <p:nvPr>
            <p:ph idx="1"/>
          </p:nvPr>
        </p:nvSpPr>
        <p:spPr/>
        <p:txBody>
          <a:bodyPr/>
          <a:lstStyle/>
          <a:p>
            <a:r>
              <a:rPr lang="tr-TR" altLang="tr-TR" smtClean="0"/>
              <a:t>Bir hukuksal sorun hakkında yasada kural bulunmamasına </a:t>
            </a:r>
            <a:r>
              <a:rPr lang="tr-TR" altLang="tr-TR" b="1" smtClean="0"/>
              <a:t>“yasal boşluk”</a:t>
            </a:r>
            <a:r>
              <a:rPr lang="tr-TR" altLang="tr-TR" smtClean="0"/>
              <a:t> adı verilir. Hukukta iki tür boşluktan söz edilebilir. </a:t>
            </a:r>
          </a:p>
          <a:p>
            <a:pPr lvl="1"/>
            <a:r>
              <a:rPr lang="tr-TR" altLang="tr-TR" b="1" smtClean="0"/>
              <a:t>Gerçek boşluk</a:t>
            </a:r>
            <a:r>
              <a:rPr lang="tr-TR" altLang="tr-TR" smtClean="0"/>
              <a:t>; yasada konu ile ilgili hiçbir kuralın bulunmadığı durumu ifade eder. </a:t>
            </a:r>
          </a:p>
          <a:p>
            <a:pPr lvl="1"/>
            <a:r>
              <a:rPr lang="tr-TR" altLang="tr-TR" b="1" smtClean="0"/>
              <a:t>Gerçek olmayan boşluk</a:t>
            </a:r>
            <a:r>
              <a:rPr lang="tr-TR" altLang="tr-TR" smtClean="0"/>
              <a:t> ise yasada bulunan kuralın yeterli olmadığı durumu ifade eder. </a:t>
            </a:r>
          </a:p>
          <a:p>
            <a:endParaRPr lang="tr-TR" altLang="tr-TR" smtClean="0"/>
          </a:p>
        </p:txBody>
      </p:sp>
    </p:spTree>
    <p:extLst>
      <p:ext uri="{BB962C8B-B14F-4D97-AF65-F5344CB8AC3E}">
        <p14:creationId xmlns:p14="http://schemas.microsoft.com/office/powerpoint/2010/main" val="18392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dirty="0"/>
          </a:p>
        </p:txBody>
      </p:sp>
      <p:sp>
        <p:nvSpPr>
          <p:cNvPr id="37891" name="İçerik Yer Tutucusu 2"/>
          <p:cNvSpPr>
            <a:spLocks noGrp="1"/>
          </p:cNvSpPr>
          <p:nvPr>
            <p:ph idx="1"/>
          </p:nvPr>
        </p:nvSpPr>
        <p:spPr/>
        <p:txBody>
          <a:bodyPr/>
          <a:lstStyle/>
          <a:p>
            <a:r>
              <a:rPr lang="tr-TR" altLang="tr-TR" b="1" smtClean="0"/>
              <a:t>Boşluk doldurmanın iki yolu:</a:t>
            </a:r>
            <a:endParaRPr lang="tr-TR" altLang="tr-TR" smtClean="0"/>
          </a:p>
          <a:p>
            <a:r>
              <a:rPr lang="tr-TR" altLang="tr-TR" b="1" smtClean="0"/>
              <a:t>Örnekseme (kıyas) Yolu:</a:t>
            </a:r>
            <a:r>
              <a:rPr lang="tr-TR" altLang="tr-TR" smtClean="0"/>
              <a:t> Benzer bir sorun için konmuş olan hukuk kuralında yararlanılarak yasada bulunan boşluğun giderilmesidir. Örneğin, Soyadı Kanununa göre “iğrenç ve gülünç” soyadları kullanılamaz. Soyadları hakkındaki bu kural, örnekseme yolu ile adlara da uygulanabilir. Örnekseme yolu ile boşluk doldurulmasında yürürlükteki hukuk sistemi içinde kalınır ve mevcut hukuk kurallarından yararlanılır. Ancak Ceza Hukukunda örnekseme yoluna kural olarak başvurulmaz. Çünkü Ceza hukukunda “Kanunsuz suç ve ceza olmaz” ilkesi vardır. İdare Hukuku alanında da bireylere örnekseme yolu ile yükümlülükler getirilemez.</a:t>
            </a:r>
          </a:p>
          <a:p>
            <a:endParaRPr lang="tr-TR" altLang="tr-TR" smtClean="0"/>
          </a:p>
        </p:txBody>
      </p:sp>
    </p:spTree>
    <p:extLst>
      <p:ext uri="{BB962C8B-B14F-4D97-AF65-F5344CB8AC3E}">
        <p14:creationId xmlns:p14="http://schemas.microsoft.com/office/powerpoint/2010/main" val="385239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38915" name="İçerik Yer Tutucusu 2"/>
          <p:cNvSpPr>
            <a:spLocks noGrp="1"/>
          </p:cNvSpPr>
          <p:nvPr>
            <p:ph idx="1"/>
          </p:nvPr>
        </p:nvSpPr>
        <p:spPr/>
        <p:txBody>
          <a:bodyPr/>
          <a:lstStyle/>
          <a:p>
            <a:r>
              <a:rPr lang="tr-TR" altLang="tr-TR" b="1" smtClean="0"/>
              <a:t>Yargıcın Hukuk Yaratması Yolu: </a:t>
            </a:r>
            <a:r>
              <a:rPr lang="tr-TR" altLang="tr-TR" smtClean="0"/>
              <a:t>Örneksemeden yararlanılarak boşluk doldurmanın mümkün olmadığı durumlarda yargıç, kendi koyacağı kural ile boşluğu doldurur. Buna yargıcın hukuk yaratma yetkisi denir. Yaratılacak kural öncelikle görülmekte olan duruma çözüm getirir nitelikte olması gerekmekle birlikte benzer olaylara da uygulanabilir nitelikte olmalıdır. </a:t>
            </a:r>
          </a:p>
          <a:p>
            <a:endParaRPr lang="tr-TR" altLang="tr-TR" smtClean="0"/>
          </a:p>
        </p:txBody>
      </p:sp>
    </p:spTree>
    <p:extLst>
      <p:ext uri="{BB962C8B-B14F-4D97-AF65-F5344CB8AC3E}">
        <p14:creationId xmlns:p14="http://schemas.microsoft.com/office/powerpoint/2010/main" val="540464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Kamu Hukuku ve Özel Hukuk Ayırımı: </a:t>
            </a:r>
            <a:endParaRPr lang="tr-TR" dirty="0"/>
          </a:p>
        </p:txBody>
      </p:sp>
      <p:sp>
        <p:nvSpPr>
          <p:cNvPr id="39939" name="İçerik Yer Tutucusu 2"/>
          <p:cNvSpPr>
            <a:spLocks noGrp="1"/>
          </p:cNvSpPr>
          <p:nvPr>
            <p:ph idx="1"/>
          </p:nvPr>
        </p:nvSpPr>
        <p:spPr/>
        <p:txBody>
          <a:bodyPr/>
          <a:lstStyle/>
          <a:p>
            <a:r>
              <a:rPr lang="tr-TR" altLang="tr-TR" dirty="0" smtClean="0"/>
              <a:t>Romalı Hukukçu </a:t>
            </a:r>
            <a:r>
              <a:rPr lang="tr-TR" altLang="tr-TR" dirty="0" err="1" smtClean="0"/>
              <a:t>Ulpianus’un</a:t>
            </a:r>
            <a:r>
              <a:rPr lang="tr-TR" altLang="tr-TR" dirty="0" smtClean="0"/>
              <a:t> yaptığı ayrıma göre Kamu Hukuku Roma Devletine, Özel Hukuk ise bireylerin çıkarına ilişkindir. Toplumdaki bazı ilişkiler kamu yararını ilgilendirirken bazı ilişkiler de bireylerin yararını ilgilendirir. Ancak bu ayrım, feodal hukuk sisteminin egemen olduğu Ortaçağda kaldırılmıştır. Çünkü bu çağda devletin kişiliği ile hükümdarın özel kişiliği birleşik bir görünüm almıştır. ülkeler hükümdarların özel mülkü, toprağı işleyenler ise hükümdarın kiracıları konumunda değerlendirilmiştir. Böyle bir anlayışta hukuk kurallarının kamu ve özel olarak ayrılmasının da bir anlamı olmayacaktı.</a:t>
            </a:r>
          </a:p>
          <a:p>
            <a:pPr marL="0" indent="0">
              <a:buNone/>
            </a:pPr>
            <a:endParaRPr lang="tr-TR" altLang="tr-TR" dirty="0" smtClean="0"/>
          </a:p>
        </p:txBody>
      </p:sp>
    </p:spTree>
    <p:extLst>
      <p:ext uri="{BB962C8B-B14F-4D97-AF65-F5344CB8AC3E}">
        <p14:creationId xmlns:p14="http://schemas.microsoft.com/office/powerpoint/2010/main" val="300381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Kamu Hukuku ve Özel Hukuk Ayırımı: </a:t>
            </a:r>
            <a:endParaRPr lang="tr-TR" dirty="0"/>
          </a:p>
        </p:txBody>
      </p:sp>
      <p:sp>
        <p:nvSpPr>
          <p:cNvPr id="40963" name="İçerik Yer Tutucusu 2"/>
          <p:cNvSpPr>
            <a:spLocks noGrp="1"/>
          </p:cNvSpPr>
          <p:nvPr>
            <p:ph idx="1"/>
          </p:nvPr>
        </p:nvSpPr>
        <p:spPr/>
        <p:txBody>
          <a:bodyPr/>
          <a:lstStyle/>
          <a:p>
            <a:r>
              <a:rPr lang="tr-TR" altLang="tr-TR" smtClean="0"/>
              <a:t>Fransız Devrimi ile birlikte, egemenliğin kaynağının yeniden araştırılması ve modern devlet anlayışının ortaya çıkışı kamu – özel hukuk ayrımının yeniden yapılmasına yol açmıştır. Bu ayrımın nasıl yapılması gerektiği konusunda ise farklı görüşler ortaya atılmıştır. Bu görüşlerin en önemlileri aşağıda sıralanmıştır.</a:t>
            </a:r>
          </a:p>
          <a:p>
            <a:endParaRPr lang="tr-TR" altLang="tr-TR" smtClean="0"/>
          </a:p>
        </p:txBody>
      </p:sp>
    </p:spTree>
    <p:extLst>
      <p:ext uri="{BB962C8B-B14F-4D97-AF65-F5344CB8AC3E}">
        <p14:creationId xmlns:p14="http://schemas.microsoft.com/office/powerpoint/2010/main" val="59689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Kamu Hukuku</a:t>
            </a:r>
            <a:r>
              <a:rPr lang="tr-TR" dirty="0"/>
              <a:t/>
            </a:r>
            <a:br>
              <a:rPr lang="tr-TR" dirty="0"/>
            </a:br>
            <a:endParaRPr lang="tr-TR" dirty="0"/>
          </a:p>
        </p:txBody>
      </p:sp>
      <p:sp>
        <p:nvSpPr>
          <p:cNvPr id="41987" name="İçerik Yer Tutucusu 2"/>
          <p:cNvSpPr>
            <a:spLocks noGrp="1"/>
          </p:cNvSpPr>
          <p:nvPr>
            <p:ph idx="1"/>
          </p:nvPr>
        </p:nvSpPr>
        <p:spPr>
          <a:xfrm>
            <a:off x="1774825" y="2120900"/>
            <a:ext cx="8497888" cy="4051300"/>
          </a:xfrm>
        </p:spPr>
        <p:txBody>
          <a:bodyPr/>
          <a:lstStyle/>
          <a:p>
            <a:pPr algn="just"/>
            <a:r>
              <a:rPr lang="tr-TR" altLang="tr-TR" sz="2800"/>
              <a:t>İnsanların toplum halinde yaşamaya başlamaları ve bunun sonucu olarak Yöneten ve Yönetilen sınıfların ortaya çıkışı toplumlarda devlet yapısının ve anlayışının yerleşmesini sağlamıştır. </a:t>
            </a:r>
          </a:p>
          <a:p>
            <a:pPr algn="just"/>
            <a:r>
              <a:rPr lang="tr-TR" altLang="tr-TR" sz="2800"/>
              <a:t>Devletin kişilerle olan ilişkilerinde uyguladığı kurallar bir araya getirilerek bunlara genel bir ifade ile “Kamu Hukuku Kuralları” denilmiştir.</a:t>
            </a:r>
          </a:p>
          <a:p>
            <a:endParaRPr lang="tr-TR" altLang="tr-TR" smtClean="0"/>
          </a:p>
        </p:txBody>
      </p:sp>
    </p:spTree>
    <p:extLst>
      <p:ext uri="{BB962C8B-B14F-4D97-AF65-F5344CB8AC3E}">
        <p14:creationId xmlns:p14="http://schemas.microsoft.com/office/powerpoint/2010/main" val="1393608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391</Words>
  <Application>Microsoft Office PowerPoint</Application>
  <PresentationFormat>Geniş ekran</PresentationFormat>
  <Paragraphs>17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Rockwell</vt:lpstr>
      <vt:lpstr>Rockwell Condensed</vt:lpstr>
      <vt:lpstr>Wingdings</vt:lpstr>
      <vt:lpstr>Wood Type Yazı Tipi</vt:lpstr>
      <vt:lpstr>Hukukun TEMEL kavamları </vt:lpstr>
      <vt:lpstr>Kanun Boşluğu ve Doldurulması</vt:lpstr>
      <vt:lpstr>PowerPoint Sunusu</vt:lpstr>
      <vt:lpstr>PowerPoint Sunusu</vt:lpstr>
      <vt:lpstr>Kamu Hukuku ve Özel Hukuk Ayırımı: </vt:lpstr>
      <vt:lpstr>Kamu Hukuku ve Özel Hukuk Ayırımı: </vt:lpstr>
      <vt:lpstr>Kamu Hukuku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8</cp:revision>
  <dcterms:created xsi:type="dcterms:W3CDTF">2017-10-29T11:28:51Z</dcterms:created>
  <dcterms:modified xsi:type="dcterms:W3CDTF">2017-10-29T11:34:52Z</dcterms:modified>
</cp:coreProperties>
</file>