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25"/>
  </p:notes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8"/>
    <p:restoredTop sz="93971"/>
  </p:normalViewPr>
  <p:slideViewPr>
    <p:cSldViewPr snapToGrid="0" snapToObjects="1">
      <p:cViewPr varScale="1">
        <p:scale>
          <a:sx n="105" d="100"/>
          <a:sy n="105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67DE-4298-4D24-A542-39A2609C183A}" type="datetimeFigureOut">
              <a:rPr lang="tr-TR" smtClean="0"/>
              <a:pPr/>
              <a:t>27.04.2020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42346-82C3-4C90-B56F-498D15F06B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14AD6AA-52CF-5543-B84D-45FD7BAF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52388"/>
            <a:ext cx="9314317" cy="1400530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MINERALOCORTICOIDS: </a:t>
            </a:r>
            <a:r>
              <a:rPr lang="tr-TR" sz="2700" dirty="0" smtClean="0">
                <a:solidFill>
                  <a:srgbClr val="FF0000"/>
                </a:solidFill>
              </a:rPr>
              <a:t/>
            </a:r>
            <a:br>
              <a:rPr lang="tr-TR" sz="2700" dirty="0" smtClean="0">
                <a:solidFill>
                  <a:srgbClr val="FF0000"/>
                </a:solidFill>
              </a:rPr>
            </a:br>
            <a:r>
              <a:rPr lang="tr-TR" sz="2700" dirty="0" smtClean="0">
                <a:solidFill>
                  <a:srgbClr val="FF0000"/>
                </a:solidFill>
              </a:rPr>
              <a:t>                        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(ALDOSTERONE, DEOXYCORTICOSTERONE,</a:t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FLUDROCORTISONE)</a:t>
            </a:r>
            <a:br>
              <a:rPr lang="tr-TR" sz="2700" dirty="0">
                <a:solidFill>
                  <a:srgbClr val="FF0000"/>
                </a:solidFill>
              </a:rPr>
            </a:b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671105-018C-6C40-BE3F-9604D0266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30" y="2248860"/>
            <a:ext cx="11038114" cy="4195481"/>
          </a:xfrm>
        </p:spPr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mineralocorticoid</a:t>
            </a:r>
            <a:r>
              <a:rPr lang="tr-TR" dirty="0"/>
              <a:t> in </a:t>
            </a:r>
            <a:r>
              <a:rPr lang="tr-TR" dirty="0" err="1"/>
              <a:t>humans</a:t>
            </a:r>
            <a:r>
              <a:rPr lang="tr-TR" dirty="0"/>
              <a:t> is </a:t>
            </a:r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but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of </a:t>
            </a:r>
            <a:r>
              <a:rPr lang="tr-TR" dirty="0" err="1">
                <a:solidFill>
                  <a:srgbClr val="FF0000"/>
                </a:solidFill>
              </a:rPr>
              <a:t>deoxycorticosterone</a:t>
            </a:r>
            <a:r>
              <a:rPr lang="tr-TR" dirty="0"/>
              <a:t> (DOC)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formed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released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Fludrocortisone</a:t>
            </a:r>
            <a:r>
              <a:rPr lang="tr-TR" dirty="0"/>
              <a:t>, a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corticosteroid</a:t>
            </a:r>
            <a:r>
              <a:rPr lang="tr-TR" dirty="0"/>
              <a:t>,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commonly</a:t>
            </a:r>
            <a:r>
              <a:rPr lang="tr-TR" dirty="0"/>
              <a:t> </a:t>
            </a:r>
            <a:r>
              <a:rPr lang="tr-TR" dirty="0" err="1"/>
              <a:t>prescribed</a:t>
            </a:r>
            <a:r>
              <a:rPr lang="tr-TR" dirty="0"/>
              <a:t> salt-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hormone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20833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CA93720-9A6F-ED4C-8FC7-2D6F2E6DE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1" y="507147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Ketoconazole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17AFC1-612A-3041-9F78-341571187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46762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dirty="0"/>
              <a:t>An </a:t>
            </a:r>
            <a:r>
              <a:rPr lang="tr-TR" dirty="0" err="1"/>
              <a:t>antifungal</a:t>
            </a:r>
            <a:r>
              <a:rPr lang="tr-TR" dirty="0"/>
              <a:t> </a:t>
            </a:r>
            <a:r>
              <a:rPr lang="tr-TR" dirty="0" err="1"/>
              <a:t>imidazole</a:t>
            </a:r>
            <a:r>
              <a:rPr lang="tr-TR" dirty="0"/>
              <a:t> </a:t>
            </a:r>
            <a:r>
              <a:rPr lang="tr-TR" dirty="0" err="1"/>
              <a:t>derivative</a:t>
            </a:r>
            <a:r>
              <a:rPr lang="tr-TR" dirty="0"/>
              <a:t>, a </a:t>
            </a:r>
            <a:r>
              <a:rPr lang="tr-TR" dirty="0" err="1"/>
              <a:t>potent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/>
              <a:t>nonselective</a:t>
            </a:r>
            <a:r>
              <a:rPr lang="tr-TR" dirty="0"/>
              <a:t> </a:t>
            </a:r>
            <a:r>
              <a:rPr lang="tr-TR" dirty="0" err="1"/>
              <a:t>inhibitor</a:t>
            </a:r>
            <a:r>
              <a:rPr lang="tr-TR" dirty="0"/>
              <a:t> of adrenal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synthesis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inhibits</a:t>
            </a:r>
            <a:r>
              <a:rPr lang="tr-TR" dirty="0"/>
              <a:t> P450c17, C17,20-lyase, 3</a:t>
            </a:r>
            <a:r>
              <a:rPr lang="el-GR" dirty="0"/>
              <a:t>β-</a:t>
            </a:r>
            <a:r>
              <a:rPr lang="tr-TR" dirty="0" err="1"/>
              <a:t>hydroxysteroid</a:t>
            </a:r>
            <a:r>
              <a:rPr lang="tr-TR" dirty="0"/>
              <a:t> </a:t>
            </a:r>
            <a:r>
              <a:rPr lang="tr-TR" dirty="0" err="1"/>
              <a:t>dehydrogenase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P450c11 </a:t>
            </a:r>
            <a:r>
              <a:rPr lang="tr-TR" dirty="0" err="1"/>
              <a:t>enzymes</a:t>
            </a:r>
            <a:r>
              <a:rPr lang="tr-TR" dirty="0"/>
              <a:t> </a:t>
            </a:r>
            <a:r>
              <a:rPr lang="tr-TR" dirty="0" err="1"/>
              <a:t>required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synthesis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dosages</a:t>
            </a:r>
            <a:r>
              <a:rPr lang="tr-TR" dirty="0"/>
              <a:t> of 200–1200 mg/d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produced</a:t>
            </a:r>
            <a:r>
              <a:rPr lang="tr-TR" dirty="0"/>
              <a:t> a </a:t>
            </a:r>
            <a:r>
              <a:rPr lang="tr-TR" dirty="0" err="1"/>
              <a:t>reduction</a:t>
            </a:r>
            <a:r>
              <a:rPr lang="tr-TR" dirty="0"/>
              <a:t> in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improvement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has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hepatotoxicity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started</a:t>
            </a:r>
            <a:r>
              <a:rPr lang="tr-TR" dirty="0"/>
              <a:t> at 200 mg/d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200 mg/d </a:t>
            </a:r>
            <a:r>
              <a:rPr lang="tr-TR" dirty="0" err="1"/>
              <a:t>every</a:t>
            </a:r>
            <a:r>
              <a:rPr lang="tr-TR" dirty="0"/>
              <a:t> 2–3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total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of 1000 mg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23281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8E21792-BC05-4B46-A486-8EE53C36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609601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Etomidate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23B2BD6-F2D5-D242-9DB6-8D180DD28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30" y="2052918"/>
            <a:ext cx="10842170" cy="419548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Etomidate</a:t>
            </a:r>
            <a:r>
              <a:rPr lang="tr-TR" dirty="0"/>
              <a:t>,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induction</a:t>
            </a:r>
            <a:r>
              <a:rPr lang="tr-TR" dirty="0"/>
              <a:t> of general </a:t>
            </a:r>
            <a:r>
              <a:rPr lang="tr-TR" dirty="0" err="1"/>
              <a:t>anesthesia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sedation</a:t>
            </a:r>
            <a:r>
              <a:rPr lang="tr-TR" dirty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At </a:t>
            </a:r>
            <a:r>
              <a:rPr lang="tr-TR" dirty="0" err="1"/>
              <a:t>subhypnotic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0.1 mg/kg/h it </a:t>
            </a:r>
            <a:r>
              <a:rPr lang="tr-TR" dirty="0" err="1"/>
              <a:t>inhibits</a:t>
            </a:r>
            <a:r>
              <a:rPr lang="tr-TR" dirty="0"/>
              <a:t> adrenal </a:t>
            </a:r>
            <a:r>
              <a:rPr lang="tr-TR" dirty="0" err="1"/>
              <a:t>steroidogenesis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parenteral</a:t>
            </a:r>
            <a:r>
              <a:rPr lang="tr-TR" dirty="0"/>
              <a:t> </a:t>
            </a:r>
            <a:r>
              <a:rPr lang="tr-TR" dirty="0" err="1"/>
              <a:t>medication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severe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38710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E87D7D50-59DB-9444-874A-50E35D7B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609601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Metyrapone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255887D-D6C0-C345-A3B7-1AC56026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5" y="1850571"/>
            <a:ext cx="10689770" cy="4702628"/>
          </a:xfrm>
        </p:spPr>
        <p:txBody>
          <a:bodyPr>
            <a:normAutofit fontScale="92500" lnSpcReduction="20000"/>
          </a:bodyPr>
          <a:lstStyle/>
          <a:p>
            <a:r>
              <a:rPr lang="tr-TR" sz="3600" dirty="0" err="1"/>
              <a:t>relatively</a:t>
            </a:r>
            <a:r>
              <a:rPr lang="tr-TR" sz="3600" dirty="0"/>
              <a:t> </a:t>
            </a:r>
            <a:r>
              <a:rPr lang="tr-TR" sz="3600" dirty="0" err="1"/>
              <a:t>selective</a:t>
            </a:r>
            <a:r>
              <a:rPr lang="tr-TR" sz="3600" dirty="0"/>
              <a:t> </a:t>
            </a:r>
            <a:r>
              <a:rPr lang="tr-TR" sz="3600" dirty="0" err="1"/>
              <a:t>inhibitor</a:t>
            </a:r>
            <a:r>
              <a:rPr lang="tr-TR" sz="3600" dirty="0"/>
              <a:t> of </a:t>
            </a:r>
            <a:r>
              <a:rPr lang="tr-TR" sz="3600" dirty="0" err="1"/>
              <a:t>steroid</a:t>
            </a:r>
            <a:r>
              <a:rPr lang="tr-TR" sz="3600" dirty="0"/>
              <a:t> 11-hydroxylation, </a:t>
            </a:r>
            <a:r>
              <a:rPr lang="tr-TR" sz="3600" dirty="0" err="1"/>
              <a:t>interfering</a:t>
            </a:r>
            <a:r>
              <a:rPr lang="tr-TR" sz="3600" dirty="0"/>
              <a:t> </a:t>
            </a:r>
            <a:r>
              <a:rPr lang="tr-TR" sz="3600" dirty="0" err="1"/>
              <a:t>with</a:t>
            </a:r>
            <a:r>
              <a:rPr lang="tr-TR" sz="3600" dirty="0"/>
              <a:t> </a:t>
            </a:r>
            <a:r>
              <a:rPr lang="tr-TR" sz="3600" dirty="0" err="1"/>
              <a:t>cortisol</a:t>
            </a:r>
            <a:r>
              <a:rPr lang="tr-TR" sz="3600" dirty="0"/>
              <a:t> and </a:t>
            </a:r>
            <a:r>
              <a:rPr lang="tr-TR" sz="3600" dirty="0" err="1"/>
              <a:t>corticosterone</a:t>
            </a:r>
            <a:r>
              <a:rPr lang="tr-TR" sz="3600" dirty="0"/>
              <a:t> </a:t>
            </a:r>
            <a:r>
              <a:rPr lang="tr-TR" sz="3600" dirty="0" err="1" smtClean="0"/>
              <a:t>synthesis</a:t>
            </a:r>
            <a:endParaRPr lang="tr-TR" sz="3600" dirty="0"/>
          </a:p>
          <a:p>
            <a:r>
              <a:rPr lang="tr-TR" sz="3600" dirty="0" err="1"/>
              <a:t>Although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toxicity</a:t>
            </a:r>
            <a:r>
              <a:rPr lang="tr-TR" sz="3600" dirty="0"/>
              <a:t> of </a:t>
            </a:r>
            <a:r>
              <a:rPr lang="tr-TR" sz="3600" dirty="0" err="1"/>
              <a:t>metyrapone</a:t>
            </a:r>
            <a:r>
              <a:rPr lang="tr-TR" sz="3600" dirty="0"/>
              <a:t> is </a:t>
            </a:r>
            <a:r>
              <a:rPr lang="tr-TR" sz="3600" dirty="0" err="1"/>
              <a:t>much</a:t>
            </a:r>
            <a:r>
              <a:rPr lang="tr-TR" sz="3600" dirty="0"/>
              <a:t> </a:t>
            </a:r>
            <a:r>
              <a:rPr lang="tr-TR" sz="3600" dirty="0" err="1"/>
              <a:t>lower</a:t>
            </a:r>
            <a:r>
              <a:rPr lang="tr-TR" sz="3600" dirty="0"/>
              <a:t> </a:t>
            </a:r>
            <a:r>
              <a:rPr lang="tr-TR" sz="3600" dirty="0" err="1"/>
              <a:t>than</a:t>
            </a:r>
            <a:r>
              <a:rPr lang="tr-TR" sz="3600" dirty="0"/>
              <a:t> </a:t>
            </a:r>
            <a:r>
              <a:rPr lang="tr-TR" sz="3600" dirty="0" err="1"/>
              <a:t>that</a:t>
            </a:r>
            <a:r>
              <a:rPr lang="tr-TR" sz="3600" dirty="0"/>
              <a:t> of </a:t>
            </a:r>
            <a:r>
              <a:rPr lang="tr-TR" sz="3600" dirty="0" err="1"/>
              <a:t>mitotane</a:t>
            </a:r>
            <a:r>
              <a:rPr lang="tr-TR" sz="3600" dirty="0"/>
              <a:t>,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drug</a:t>
            </a:r>
            <a:r>
              <a:rPr lang="tr-TR" sz="3600" dirty="0"/>
              <a:t> </a:t>
            </a:r>
            <a:r>
              <a:rPr lang="tr-TR" sz="3600" dirty="0" err="1"/>
              <a:t>may</a:t>
            </a:r>
            <a:r>
              <a:rPr lang="tr-TR" sz="3600" dirty="0"/>
              <a:t> </a:t>
            </a:r>
            <a:r>
              <a:rPr lang="tr-TR" sz="3600" dirty="0" err="1"/>
              <a:t>produce</a:t>
            </a:r>
            <a:r>
              <a:rPr lang="tr-TR" sz="3600" dirty="0"/>
              <a:t> </a:t>
            </a:r>
            <a:r>
              <a:rPr lang="tr-TR" sz="3600" dirty="0" err="1"/>
              <a:t>transient</a:t>
            </a:r>
            <a:r>
              <a:rPr lang="tr-TR" sz="3600" dirty="0"/>
              <a:t> </a:t>
            </a:r>
            <a:r>
              <a:rPr lang="tr-TR" sz="3600" dirty="0" err="1"/>
              <a:t>dizziness</a:t>
            </a:r>
            <a:r>
              <a:rPr lang="tr-TR" sz="3600" dirty="0"/>
              <a:t> and </a:t>
            </a:r>
            <a:r>
              <a:rPr lang="tr-TR" sz="3600" dirty="0" err="1"/>
              <a:t>gastrointestinal</a:t>
            </a:r>
            <a:r>
              <a:rPr lang="tr-TR" sz="3600" dirty="0"/>
              <a:t> </a:t>
            </a:r>
            <a:r>
              <a:rPr lang="tr-TR" sz="3600" dirty="0" err="1"/>
              <a:t>disturbances</a:t>
            </a:r>
            <a:r>
              <a:rPr lang="tr-TR" sz="3600" dirty="0"/>
              <a:t> </a:t>
            </a:r>
          </a:p>
          <a:p>
            <a:r>
              <a:rPr lang="tr-TR" sz="3600" dirty="0" err="1">
                <a:solidFill>
                  <a:srgbClr val="FF0000"/>
                </a:solidFill>
              </a:rPr>
              <a:t>Only</a:t>
            </a:r>
            <a:r>
              <a:rPr lang="tr-TR" sz="3600" dirty="0"/>
              <a:t> adrenal-</a:t>
            </a:r>
            <a:r>
              <a:rPr lang="tr-TR" sz="3600" dirty="0" err="1"/>
              <a:t>inhibiting</a:t>
            </a:r>
            <a:r>
              <a:rPr lang="tr-TR" sz="3600" dirty="0"/>
              <a:t> </a:t>
            </a:r>
            <a:r>
              <a:rPr lang="tr-TR" sz="3600" dirty="0" err="1"/>
              <a:t>medication</a:t>
            </a:r>
            <a:r>
              <a:rPr lang="tr-TR" sz="3600" dirty="0"/>
              <a:t> </a:t>
            </a:r>
            <a:r>
              <a:rPr lang="tr-TR" sz="3600" dirty="0" err="1"/>
              <a:t>that</a:t>
            </a:r>
            <a:r>
              <a:rPr lang="tr-TR" sz="3600" dirty="0"/>
              <a:t> can be </a:t>
            </a:r>
            <a:r>
              <a:rPr lang="tr-TR" sz="3600" dirty="0" err="1"/>
              <a:t>administered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>
                <a:solidFill>
                  <a:srgbClr val="FF0000"/>
                </a:solidFill>
              </a:rPr>
              <a:t>pregnant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600" dirty="0" err="1">
                <a:solidFill>
                  <a:srgbClr val="FF0000"/>
                </a:solidFill>
              </a:rPr>
              <a:t>women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600" dirty="0" err="1"/>
              <a:t>with</a:t>
            </a:r>
            <a:r>
              <a:rPr lang="tr-TR" sz="3600" dirty="0"/>
              <a:t> </a:t>
            </a:r>
            <a:r>
              <a:rPr lang="tr-TR" sz="3600" dirty="0" err="1"/>
              <a:t>Cushing’s</a:t>
            </a:r>
            <a:r>
              <a:rPr lang="tr-TR" sz="3600" dirty="0"/>
              <a:t> </a:t>
            </a:r>
            <a:r>
              <a:rPr lang="tr-TR" sz="3600" dirty="0" err="1" smtClean="0"/>
              <a:t>syndrome</a:t>
            </a:r>
            <a:endParaRPr lang="tr-TR" sz="3600" dirty="0"/>
          </a:p>
          <a:p>
            <a:r>
              <a:rPr lang="tr-TR" sz="3600" dirty="0"/>
              <a:t>The </a:t>
            </a:r>
            <a:r>
              <a:rPr lang="tr-TR" sz="3600" dirty="0" err="1"/>
              <a:t>major</a:t>
            </a:r>
            <a:r>
              <a:rPr lang="tr-TR" sz="3600" dirty="0"/>
              <a:t> </a:t>
            </a:r>
            <a:r>
              <a:rPr lang="tr-TR" sz="3600" dirty="0" err="1"/>
              <a:t>adverse</a:t>
            </a:r>
            <a:r>
              <a:rPr lang="tr-TR" sz="3600" dirty="0"/>
              <a:t> </a:t>
            </a:r>
            <a:r>
              <a:rPr lang="tr-TR" sz="3600" dirty="0" err="1"/>
              <a:t>effects</a:t>
            </a:r>
            <a:r>
              <a:rPr lang="tr-TR" sz="3600" dirty="0"/>
              <a:t> </a:t>
            </a:r>
            <a:r>
              <a:rPr lang="tr-TR" sz="3600" dirty="0" err="1"/>
              <a:t>are</a:t>
            </a:r>
            <a:r>
              <a:rPr lang="tr-TR" sz="3600" dirty="0"/>
              <a:t> salt and </a:t>
            </a:r>
            <a:r>
              <a:rPr lang="tr-TR" sz="3600" dirty="0" err="1"/>
              <a:t>water</a:t>
            </a:r>
            <a:r>
              <a:rPr lang="tr-TR" sz="3600" dirty="0"/>
              <a:t> </a:t>
            </a:r>
            <a:r>
              <a:rPr lang="tr-TR" sz="3600" dirty="0" err="1"/>
              <a:t>retention</a:t>
            </a:r>
            <a:r>
              <a:rPr lang="tr-TR" sz="3600" dirty="0"/>
              <a:t> and </a:t>
            </a:r>
            <a:r>
              <a:rPr lang="tr-TR" sz="3600" dirty="0" err="1"/>
              <a:t>hirsutism</a:t>
            </a:r>
            <a:r>
              <a:rPr lang="tr-TR" sz="3600" dirty="0"/>
              <a:t> </a:t>
            </a:r>
            <a:r>
              <a:rPr lang="tr-TR" sz="3600" dirty="0" err="1"/>
              <a:t>resulting</a:t>
            </a:r>
            <a:r>
              <a:rPr lang="tr-TR" sz="3600" dirty="0"/>
              <a:t> </a:t>
            </a:r>
            <a:r>
              <a:rPr lang="tr-TR" sz="3600" dirty="0" err="1"/>
              <a:t>from</a:t>
            </a:r>
            <a:r>
              <a:rPr lang="tr-TR" sz="3600" dirty="0"/>
              <a:t> </a:t>
            </a:r>
            <a:r>
              <a:rPr lang="tr-TR" sz="3600" dirty="0" err="1"/>
              <a:t>diversion</a:t>
            </a:r>
            <a:r>
              <a:rPr lang="tr-TR" sz="3600" dirty="0"/>
              <a:t> of </a:t>
            </a:r>
            <a:r>
              <a:rPr lang="tr-TR" sz="3600" dirty="0" err="1"/>
              <a:t>the</a:t>
            </a:r>
            <a:r>
              <a:rPr lang="tr-TR" sz="3600" dirty="0"/>
              <a:t> 11-deoxycortisol </a:t>
            </a:r>
            <a:r>
              <a:rPr lang="tr-TR" sz="3600" dirty="0" err="1"/>
              <a:t>precursor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DOC and </a:t>
            </a:r>
            <a:r>
              <a:rPr lang="tr-TR" sz="3600" dirty="0" err="1"/>
              <a:t>androgen</a:t>
            </a:r>
            <a:r>
              <a:rPr lang="tr-TR" sz="3600" dirty="0"/>
              <a:t> </a:t>
            </a:r>
            <a:r>
              <a:rPr lang="tr-TR" sz="3600" dirty="0" err="1" smtClean="0"/>
              <a:t>synthesis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164648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F1F5237B-F1C1-C74D-A1D1-45E722844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457201"/>
            <a:ext cx="8947522" cy="1034142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Metyrapone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460CB9C-CCB7-7146-902B-4BE0E383B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541" y="2010131"/>
            <a:ext cx="10533517" cy="42491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/>
              <a:t>commonly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tests</a:t>
            </a:r>
            <a:r>
              <a:rPr lang="tr-TR" dirty="0"/>
              <a:t> of adrenal </a:t>
            </a:r>
            <a:r>
              <a:rPr lang="tr-TR" dirty="0" err="1"/>
              <a:t>function</a:t>
            </a:r>
            <a:r>
              <a:rPr lang="tr-TR" dirty="0"/>
              <a:t>,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11-deoxycortisol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excretion</a:t>
            </a:r>
            <a:r>
              <a:rPr lang="tr-TR" dirty="0"/>
              <a:t> of 17- </a:t>
            </a:r>
            <a:r>
              <a:rPr lang="tr-TR" dirty="0" err="1"/>
              <a:t>hydroxycorticoids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measured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administration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, a normal </a:t>
            </a:r>
            <a:r>
              <a:rPr lang="tr-TR" dirty="0" err="1"/>
              <a:t>response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metyrapone</a:t>
            </a:r>
            <a:r>
              <a:rPr lang="tr-TR" dirty="0"/>
              <a:t> </a:t>
            </a:r>
            <a:r>
              <a:rPr lang="tr-TR" dirty="0" err="1"/>
              <a:t>indicates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excess</a:t>
            </a:r>
            <a:r>
              <a:rPr lang="tr-TR" dirty="0"/>
              <a:t> is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of a </a:t>
            </a:r>
            <a:r>
              <a:rPr lang="tr-TR" dirty="0" err="1"/>
              <a:t>cortisol-secreting</a:t>
            </a:r>
            <a:r>
              <a:rPr lang="tr-TR" dirty="0"/>
              <a:t> adrenal </a:t>
            </a:r>
            <a:r>
              <a:rPr lang="tr-TR" dirty="0" err="1"/>
              <a:t>carcinoma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adenoma,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tumors</a:t>
            </a:r>
            <a:r>
              <a:rPr lang="tr-TR" dirty="0"/>
              <a:t> </a:t>
            </a:r>
            <a:r>
              <a:rPr lang="tr-TR" dirty="0" err="1"/>
              <a:t>produces</a:t>
            </a:r>
            <a:r>
              <a:rPr lang="tr-TR" dirty="0"/>
              <a:t> </a:t>
            </a:r>
            <a:r>
              <a:rPr lang="tr-TR" dirty="0" err="1"/>
              <a:t>suppression</a:t>
            </a:r>
            <a:r>
              <a:rPr lang="tr-TR" dirty="0"/>
              <a:t> of ACTH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atrophy</a:t>
            </a:r>
            <a:r>
              <a:rPr lang="tr-TR" dirty="0"/>
              <a:t> of normal adrenal </a:t>
            </a:r>
            <a:r>
              <a:rPr lang="tr-TR" dirty="0" err="1"/>
              <a:t>cortex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26976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79C74F86-E977-CA49-96FE-620B9680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52389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Metyrapone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614896A-B15A-0141-853B-19767119E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969" y="2209800"/>
            <a:ext cx="10348459" cy="3995811"/>
          </a:xfrm>
        </p:spPr>
        <p:txBody>
          <a:bodyPr/>
          <a:lstStyle/>
          <a:p>
            <a:pPr algn="just"/>
            <a:r>
              <a:rPr lang="tr-TR" dirty="0" err="1"/>
              <a:t>Pituitary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be </a:t>
            </a:r>
            <a:r>
              <a:rPr lang="tr-TR" dirty="0" err="1"/>
              <a:t>tested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administering</a:t>
            </a:r>
            <a:r>
              <a:rPr lang="tr-TR" dirty="0"/>
              <a:t> </a:t>
            </a:r>
            <a:r>
              <a:rPr lang="tr-TR" dirty="0" err="1"/>
              <a:t>metyrapone</a:t>
            </a:r>
            <a:r>
              <a:rPr lang="tr-TR" dirty="0"/>
              <a:t>, 2–3 g </a:t>
            </a:r>
            <a:r>
              <a:rPr lang="tr-TR" dirty="0" err="1"/>
              <a:t>orally</a:t>
            </a:r>
            <a:r>
              <a:rPr lang="tr-TR" dirty="0"/>
              <a:t> at </a:t>
            </a:r>
            <a:r>
              <a:rPr lang="tr-TR" dirty="0" err="1"/>
              <a:t>midnight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measuring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of ACTH </a:t>
            </a:r>
            <a:r>
              <a:rPr lang="tr-TR" dirty="0" err="1"/>
              <a:t>or</a:t>
            </a:r>
            <a:r>
              <a:rPr lang="tr-TR" dirty="0"/>
              <a:t> 11-deoxycortisol in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drawn</a:t>
            </a:r>
            <a:r>
              <a:rPr lang="tr-TR" dirty="0"/>
              <a:t> at 8 AM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comparing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excretion</a:t>
            </a:r>
            <a:r>
              <a:rPr lang="tr-TR" dirty="0"/>
              <a:t> of 17-hydroxycorticosteroids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urine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24-hour </a:t>
            </a:r>
            <a:r>
              <a:rPr lang="tr-TR" dirty="0" err="1"/>
              <a:t>periods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69570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5AC6DEA-93E9-0C49-989E-C929B989E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0960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Trilostane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D41C676-2F3C-C445-BB0A-C9C4EF517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3</a:t>
            </a:r>
            <a:r>
              <a:rPr lang="el-GR" dirty="0"/>
              <a:t>β-17 </a:t>
            </a:r>
            <a:r>
              <a:rPr lang="tr-TR" dirty="0" err="1"/>
              <a:t>hydroxysteroid</a:t>
            </a:r>
            <a:r>
              <a:rPr lang="tr-TR" dirty="0"/>
              <a:t> </a:t>
            </a:r>
            <a:r>
              <a:rPr lang="tr-TR" dirty="0" err="1"/>
              <a:t>dehydrogenase</a:t>
            </a:r>
            <a:r>
              <a:rPr lang="tr-TR" dirty="0"/>
              <a:t> </a:t>
            </a:r>
            <a:r>
              <a:rPr lang="tr-TR" dirty="0" err="1"/>
              <a:t>inhibitor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interferes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synthesis</a:t>
            </a:r>
            <a:r>
              <a:rPr lang="tr-TR" dirty="0"/>
              <a:t> of adrenal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hormones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tr-TR" dirty="0" err="1"/>
              <a:t>predominantly</a:t>
            </a:r>
            <a:r>
              <a:rPr lang="tr-TR" dirty="0"/>
              <a:t> </a:t>
            </a:r>
            <a:r>
              <a:rPr lang="tr-TR" dirty="0" err="1"/>
              <a:t>gastrointestinal</a:t>
            </a:r>
            <a:r>
              <a:rPr lang="tr-TR" dirty="0"/>
              <a:t> </a:t>
            </a:r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80795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F8EEB003-B034-9942-81B1-2FFB3BDD9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83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Abiraterone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15112EB-6D2E-1943-BFE8-5B7CD904D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911404"/>
            <a:ext cx="9913031" cy="4195481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newest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synthesis</a:t>
            </a:r>
            <a:r>
              <a:rPr lang="tr-TR" dirty="0"/>
              <a:t> </a:t>
            </a:r>
            <a:r>
              <a:rPr lang="tr-TR" dirty="0" err="1"/>
              <a:t>inhibitors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approved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blocks</a:t>
            </a:r>
            <a:r>
              <a:rPr lang="tr-TR" dirty="0"/>
              <a:t> 17</a:t>
            </a:r>
            <a:r>
              <a:rPr lang="el-GR" dirty="0"/>
              <a:t>α-</a:t>
            </a:r>
            <a:r>
              <a:rPr lang="tr-TR" dirty="0" err="1"/>
              <a:t>hydroxylase</a:t>
            </a:r>
            <a:r>
              <a:rPr lang="tr-TR" dirty="0"/>
              <a:t> (P450c17) </a:t>
            </a:r>
            <a:r>
              <a:rPr lang="tr-TR" dirty="0" err="1"/>
              <a:t>and</a:t>
            </a:r>
            <a:r>
              <a:rPr lang="tr-TR" dirty="0"/>
              <a:t> 17,20-lyase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predictably</a:t>
            </a:r>
            <a:r>
              <a:rPr lang="tr-TR" dirty="0"/>
              <a:t>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synthesis</a:t>
            </a:r>
            <a:r>
              <a:rPr lang="tr-TR" dirty="0"/>
              <a:t> of </a:t>
            </a:r>
            <a:r>
              <a:rPr lang="tr-TR" dirty="0" err="1"/>
              <a:t>cortisol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steroids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gonads</a:t>
            </a:r>
            <a:r>
              <a:rPr lang="tr-TR" dirty="0"/>
              <a:t>  </a:t>
            </a:r>
          </a:p>
          <a:p>
            <a:endParaRPr lang="tr-TR" dirty="0"/>
          </a:p>
          <a:p>
            <a:r>
              <a:rPr lang="tr-TR" dirty="0" err="1"/>
              <a:t>orally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prodrug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is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>
                <a:solidFill>
                  <a:srgbClr val="FF0000"/>
                </a:solidFill>
              </a:rPr>
              <a:t>refractory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prostate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cancer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6013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F735C2C1-8B31-D946-9C1D-873A4BD4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83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Mifepristone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DAD7DB4-0B04-164A-A6DB-A8FA761DB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740" y="1926771"/>
            <a:ext cx="8946541" cy="4528457"/>
          </a:xfrm>
        </p:spPr>
        <p:txBody>
          <a:bodyPr>
            <a:normAutofit/>
          </a:bodyPr>
          <a:lstStyle/>
          <a:p>
            <a:r>
              <a:rPr lang="tr-TR" dirty="0"/>
              <a:t>a </a:t>
            </a:r>
            <a:r>
              <a:rPr lang="tr-TR" dirty="0" err="1"/>
              <a:t>pharmacologic</a:t>
            </a:r>
            <a:r>
              <a:rPr lang="tr-TR" dirty="0"/>
              <a:t> antagonist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receptor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has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antiprogestin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initially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proposed</a:t>
            </a:r>
            <a:r>
              <a:rPr lang="tr-TR" dirty="0"/>
              <a:t> as a </a:t>
            </a:r>
            <a:r>
              <a:rPr lang="tr-TR" dirty="0" err="1"/>
              <a:t>contraceptive-contragestive</a:t>
            </a:r>
            <a:r>
              <a:rPr lang="tr-TR" dirty="0"/>
              <a:t> </a:t>
            </a:r>
            <a:r>
              <a:rPr lang="tr-TR" dirty="0" err="1"/>
              <a:t>agent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mifepristone</a:t>
            </a:r>
            <a:r>
              <a:rPr lang="tr-TR" dirty="0"/>
              <a:t> </a:t>
            </a:r>
            <a:r>
              <a:rPr lang="tr-TR" dirty="0" err="1"/>
              <a:t>exert</a:t>
            </a:r>
            <a:r>
              <a:rPr lang="tr-TR" dirty="0"/>
              <a:t> </a:t>
            </a:r>
            <a:r>
              <a:rPr lang="tr-TR" dirty="0" err="1"/>
              <a:t>antiglucocorticoid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blocking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receptor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969044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B9CDC56-4B94-2C4E-907A-78DAD8B3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427" y="87726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Mifepristone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91DCCA6-8A57-B844-8BF2-BDC784A45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427" y="2079171"/>
            <a:ext cx="8946541" cy="4506685"/>
          </a:xfrm>
        </p:spPr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mean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-life is 20 </a:t>
            </a:r>
            <a:r>
              <a:rPr lang="tr-TR" dirty="0" err="1"/>
              <a:t>hours</a:t>
            </a:r>
            <a:r>
              <a:rPr lang="tr-TR" dirty="0"/>
              <a:t>, </a:t>
            </a:r>
            <a:r>
              <a:rPr lang="tr-TR" dirty="0" err="1"/>
              <a:t>longer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of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agonists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Mifepristone</a:t>
            </a:r>
            <a:r>
              <a:rPr lang="tr-TR" dirty="0"/>
              <a:t> can </a:t>
            </a:r>
            <a:r>
              <a:rPr lang="tr-TR" dirty="0" err="1"/>
              <a:t>bind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albumin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l-GR" dirty="0"/>
              <a:t>α1-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glycoprotein</a:t>
            </a:r>
            <a:r>
              <a:rPr lang="tr-TR" dirty="0"/>
              <a:t>, but it has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affinity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corticosteroid-binding</a:t>
            </a:r>
            <a:r>
              <a:rPr lang="tr-TR" dirty="0"/>
              <a:t> </a:t>
            </a:r>
            <a:r>
              <a:rPr lang="tr-TR" dirty="0" err="1"/>
              <a:t>globulin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03141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26BCB1D2-A1AE-F147-8790-CD2B9F91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Mifepristone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C902517-E642-BC43-81A7-B91B89D7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56574" cy="4195481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generalized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resistance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orally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mifepristone</a:t>
            </a:r>
            <a:r>
              <a:rPr lang="tr-TR" dirty="0"/>
              <a:t> can </a:t>
            </a:r>
            <a:r>
              <a:rPr lang="tr-TR" dirty="0" err="1"/>
              <a:t>only</a:t>
            </a:r>
            <a:r>
              <a:rPr lang="tr-TR" dirty="0"/>
              <a:t> be </a:t>
            </a:r>
            <a:r>
              <a:rPr lang="tr-TR" dirty="0" err="1"/>
              <a:t>recommended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inoperable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ectopic</a:t>
            </a:r>
            <a:r>
              <a:rPr lang="tr-TR" dirty="0"/>
              <a:t> ACTH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adrenal </a:t>
            </a:r>
            <a:r>
              <a:rPr lang="tr-TR" dirty="0" err="1"/>
              <a:t>carcinoma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failed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respond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therapeutic</a:t>
            </a:r>
            <a:r>
              <a:rPr lang="tr-TR" dirty="0"/>
              <a:t> </a:t>
            </a:r>
            <a:r>
              <a:rPr lang="tr-TR" dirty="0" err="1"/>
              <a:t>manipulations</a:t>
            </a:r>
            <a:r>
              <a:rPr lang="tr-TR" dirty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2731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3696FD7-7A22-9849-92CA-C53A3FF9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39" y="60960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2F5A6C0-E78E-2945-B35A-00CC45D7D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30" y="1796143"/>
            <a:ext cx="10809514" cy="458288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Aldosterone</a:t>
            </a:r>
            <a:r>
              <a:rPr lang="tr-TR" dirty="0"/>
              <a:t> is </a:t>
            </a:r>
            <a:r>
              <a:rPr lang="tr-TR" dirty="0" err="1"/>
              <a:t>synthesized</a:t>
            </a:r>
            <a:r>
              <a:rPr lang="tr-TR" dirty="0"/>
              <a:t> </a:t>
            </a:r>
            <a:r>
              <a:rPr lang="tr-TR" dirty="0" err="1"/>
              <a:t>mainly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zona </a:t>
            </a:r>
            <a:r>
              <a:rPr lang="tr-TR" dirty="0" err="1"/>
              <a:t>glomerulosa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cortex</a:t>
            </a:r>
            <a:r>
              <a:rPr lang="tr-TR" dirty="0"/>
              <a:t> ACTH </a:t>
            </a:r>
            <a:r>
              <a:rPr lang="tr-TR" dirty="0" err="1"/>
              <a:t>produces</a:t>
            </a:r>
            <a:r>
              <a:rPr lang="tr-TR" dirty="0"/>
              <a:t> a </a:t>
            </a:r>
            <a:r>
              <a:rPr lang="tr-TR" dirty="0" err="1"/>
              <a:t>moderate</a:t>
            </a:r>
            <a:r>
              <a:rPr lang="tr-TR" dirty="0"/>
              <a:t> </a:t>
            </a:r>
            <a:r>
              <a:rPr lang="tr-TR" dirty="0" err="1"/>
              <a:t>stimulation</a:t>
            </a:r>
            <a:r>
              <a:rPr lang="tr-TR" dirty="0"/>
              <a:t> of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release</a:t>
            </a:r>
            <a:r>
              <a:rPr lang="tr-TR" dirty="0"/>
              <a:t>, but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is not </a:t>
            </a:r>
            <a:r>
              <a:rPr lang="tr-TR" dirty="0" err="1"/>
              <a:t>sustained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a </a:t>
            </a:r>
            <a:r>
              <a:rPr lang="tr-TR" dirty="0" err="1"/>
              <a:t>few</a:t>
            </a:r>
            <a:r>
              <a:rPr lang="tr-TR" dirty="0"/>
              <a:t> </a:t>
            </a:r>
            <a:r>
              <a:rPr lang="tr-TR" dirty="0" err="1"/>
              <a:t>days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aldosterone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as </a:t>
            </a:r>
            <a:r>
              <a:rPr lang="tr-TR" dirty="0" err="1"/>
              <a:t>effective</a:t>
            </a:r>
            <a:r>
              <a:rPr lang="tr-TR" dirty="0"/>
              <a:t> as </a:t>
            </a:r>
            <a:r>
              <a:rPr lang="tr-TR" dirty="0" err="1"/>
              <a:t>cortisol</a:t>
            </a:r>
            <a:r>
              <a:rPr lang="tr-TR" dirty="0"/>
              <a:t> in </a:t>
            </a:r>
            <a:r>
              <a:rPr lang="tr-TR" dirty="0" err="1"/>
              <a:t>suppressing</a:t>
            </a:r>
            <a:r>
              <a:rPr lang="tr-TR" dirty="0"/>
              <a:t> ACTH,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quantities</a:t>
            </a:r>
            <a:r>
              <a:rPr lang="tr-TR" dirty="0"/>
              <a:t> of 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produced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concentrations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insufficient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feedback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of ACTH </a:t>
            </a:r>
            <a:r>
              <a:rPr lang="tr-TR" dirty="0" err="1"/>
              <a:t>secretion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8904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8CA491A-FB73-4A43-A8CE-C957B035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63604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Mitotane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1E4F005-8EFE-784D-8DD7-CEF61F4E1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84833"/>
            <a:ext cx="8946541" cy="45655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a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DDT </a:t>
            </a:r>
            <a:r>
              <a:rPr lang="tr-TR" dirty="0" err="1"/>
              <a:t>class</a:t>
            </a:r>
            <a:r>
              <a:rPr lang="tr-TR" dirty="0"/>
              <a:t> of </a:t>
            </a:r>
            <a:r>
              <a:rPr lang="tr-TR" dirty="0" err="1"/>
              <a:t>insecticides</a:t>
            </a:r>
            <a:r>
              <a:rPr lang="tr-TR" dirty="0"/>
              <a:t>, has a </a:t>
            </a:r>
            <a:r>
              <a:rPr lang="tr-TR" dirty="0" err="1"/>
              <a:t>nonselective</a:t>
            </a:r>
            <a:r>
              <a:rPr lang="tr-TR" dirty="0"/>
              <a:t> </a:t>
            </a:r>
            <a:r>
              <a:rPr lang="tr-TR" dirty="0" err="1"/>
              <a:t>cytotoxic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cortex</a:t>
            </a:r>
            <a:r>
              <a:rPr lang="tr-TR" dirty="0"/>
              <a:t> in </a:t>
            </a:r>
            <a:r>
              <a:rPr lang="tr-TR" dirty="0" err="1"/>
              <a:t>dogs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lesser</a:t>
            </a:r>
            <a:r>
              <a:rPr lang="tr-TR" dirty="0"/>
              <a:t> </a:t>
            </a:r>
            <a:r>
              <a:rPr lang="tr-TR" dirty="0" err="1"/>
              <a:t>extent</a:t>
            </a:r>
            <a:r>
              <a:rPr lang="tr-TR" dirty="0"/>
              <a:t> in </a:t>
            </a:r>
            <a:r>
              <a:rPr lang="tr-TR" dirty="0" err="1"/>
              <a:t>humans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administered</a:t>
            </a:r>
            <a:r>
              <a:rPr lang="tr-TR" dirty="0"/>
              <a:t> </a:t>
            </a:r>
            <a:r>
              <a:rPr lang="tr-TR" dirty="0" err="1"/>
              <a:t>orally</a:t>
            </a:r>
            <a:r>
              <a:rPr lang="tr-TR" dirty="0"/>
              <a:t> in </a:t>
            </a:r>
            <a:r>
              <a:rPr lang="tr-TR" dirty="0" err="1"/>
              <a:t>divided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12 g </a:t>
            </a:r>
            <a:r>
              <a:rPr lang="tr-TR" dirty="0" err="1"/>
              <a:t>daily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reduction</a:t>
            </a:r>
            <a:r>
              <a:rPr lang="tr-TR" dirty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tumor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mass</a:t>
            </a:r>
            <a:r>
              <a:rPr lang="tr-TR" dirty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patients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with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carcinoma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dose</a:t>
            </a:r>
            <a:r>
              <a:rPr lang="tr-TR" dirty="0"/>
              <a:t> </a:t>
            </a:r>
            <a:r>
              <a:rPr lang="tr-TR" dirty="0" err="1"/>
              <a:t>reduction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needed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toxic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(</a:t>
            </a:r>
            <a:r>
              <a:rPr lang="tr-TR" dirty="0" err="1"/>
              <a:t>diarrhea</a:t>
            </a:r>
            <a:r>
              <a:rPr lang="tr-TR" dirty="0"/>
              <a:t>, </a:t>
            </a:r>
            <a:r>
              <a:rPr lang="tr-TR" dirty="0" err="1"/>
              <a:t>nausea</a:t>
            </a:r>
            <a:r>
              <a:rPr lang="tr-TR" dirty="0"/>
              <a:t>, </a:t>
            </a:r>
            <a:r>
              <a:rPr lang="tr-TR" dirty="0" err="1"/>
              <a:t>vomiting</a:t>
            </a:r>
            <a:r>
              <a:rPr lang="tr-TR" dirty="0"/>
              <a:t>, </a:t>
            </a:r>
            <a:r>
              <a:rPr lang="tr-TR" dirty="0" err="1"/>
              <a:t>depression</a:t>
            </a:r>
            <a:r>
              <a:rPr lang="tr-TR" dirty="0"/>
              <a:t>, </a:t>
            </a:r>
            <a:r>
              <a:rPr lang="tr-TR" dirty="0" err="1"/>
              <a:t>somnolence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skin </a:t>
            </a:r>
            <a:r>
              <a:rPr lang="tr-TR" dirty="0" err="1"/>
              <a:t>rashes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3623555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EBFF0FBF-CCA7-184A-9EC9-92BB5458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568" y="181069"/>
            <a:ext cx="9404723" cy="1400530"/>
          </a:xfrm>
        </p:spPr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MINERALOCORTICOID ANTAGONISTS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91E04DF-8409-8F49-BF34-F7F66E7F3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111" y="1240325"/>
            <a:ext cx="8233115" cy="5204016"/>
          </a:xfrm>
        </p:spPr>
        <p:txBody>
          <a:bodyPr>
            <a:noAutofit/>
          </a:bodyPr>
          <a:lstStyle/>
          <a:p>
            <a:pPr algn="just"/>
            <a:r>
              <a:rPr lang="tr-TR" sz="2800" dirty="0" err="1"/>
              <a:t>Compete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aldosterone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its</a:t>
            </a:r>
            <a:r>
              <a:rPr lang="tr-TR" sz="2800" dirty="0"/>
              <a:t> </a:t>
            </a:r>
            <a:r>
              <a:rPr lang="tr-TR" sz="2800" dirty="0" err="1"/>
              <a:t>receptor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decrease</a:t>
            </a:r>
            <a:r>
              <a:rPr lang="tr-TR" sz="2800" dirty="0"/>
              <a:t> </a:t>
            </a:r>
            <a:r>
              <a:rPr lang="tr-TR" sz="2800" dirty="0" err="1"/>
              <a:t>its</a:t>
            </a:r>
            <a:r>
              <a:rPr lang="tr-TR" sz="2800" dirty="0"/>
              <a:t> </a:t>
            </a:r>
            <a:r>
              <a:rPr lang="tr-TR" sz="2800" dirty="0" err="1"/>
              <a:t>effect</a:t>
            </a:r>
            <a:r>
              <a:rPr lang="tr-TR" sz="2800" dirty="0"/>
              <a:t> </a:t>
            </a:r>
            <a:r>
              <a:rPr lang="tr-TR" sz="2800" dirty="0" err="1"/>
              <a:t>peripherally</a:t>
            </a: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  <a:p>
            <a:pPr algn="just"/>
            <a:r>
              <a:rPr lang="tr-TR" sz="2800" dirty="0" err="1">
                <a:solidFill>
                  <a:srgbClr val="FF0000"/>
                </a:solidFill>
              </a:rPr>
              <a:t>Spironolactone</a:t>
            </a:r>
            <a:r>
              <a:rPr lang="tr-TR" sz="2800" dirty="0"/>
              <a:t> is a 7</a:t>
            </a:r>
            <a:r>
              <a:rPr lang="el-GR" sz="2800" dirty="0"/>
              <a:t>α-</a:t>
            </a:r>
            <a:r>
              <a:rPr lang="tr-TR" sz="2800" dirty="0" err="1"/>
              <a:t>acetylthiospironolactone</a:t>
            </a:r>
            <a:r>
              <a:rPr lang="tr-TR" sz="2800" dirty="0"/>
              <a:t>, </a:t>
            </a:r>
            <a:r>
              <a:rPr lang="tr-TR" sz="2800" dirty="0" err="1"/>
              <a:t>its</a:t>
            </a:r>
            <a:r>
              <a:rPr lang="tr-TR" sz="2800" dirty="0"/>
              <a:t> </a:t>
            </a:r>
            <a:r>
              <a:rPr lang="tr-TR" sz="2800" dirty="0" err="1"/>
              <a:t>onset</a:t>
            </a:r>
            <a:r>
              <a:rPr lang="tr-TR" sz="2800" dirty="0"/>
              <a:t> of </a:t>
            </a:r>
            <a:r>
              <a:rPr lang="tr-TR" sz="2800" dirty="0" err="1"/>
              <a:t>action</a:t>
            </a:r>
            <a:r>
              <a:rPr lang="tr-TR" sz="2800" dirty="0"/>
              <a:t> is </a:t>
            </a:r>
            <a:r>
              <a:rPr lang="tr-TR" sz="2800" dirty="0" err="1"/>
              <a:t>slow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effects</a:t>
            </a:r>
            <a:r>
              <a:rPr lang="tr-TR" sz="2800" dirty="0"/>
              <a:t> </a:t>
            </a:r>
            <a:r>
              <a:rPr lang="tr-TR" sz="2800" dirty="0" err="1"/>
              <a:t>last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2–3 </a:t>
            </a:r>
            <a:r>
              <a:rPr lang="tr-TR" sz="2800" dirty="0" err="1"/>
              <a:t>days</a:t>
            </a:r>
            <a:r>
              <a:rPr lang="tr-TR" sz="2800" dirty="0"/>
              <a:t>, </a:t>
            </a:r>
            <a:r>
              <a:rPr lang="tr-TR" sz="2800" dirty="0" err="1"/>
              <a:t>used</a:t>
            </a:r>
            <a:r>
              <a:rPr lang="tr-TR" sz="2800" dirty="0"/>
              <a:t> 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treatment</a:t>
            </a:r>
            <a:r>
              <a:rPr lang="tr-TR" sz="2800" dirty="0"/>
              <a:t> of </a:t>
            </a:r>
            <a:r>
              <a:rPr lang="tr-TR" sz="2800" dirty="0" err="1">
                <a:solidFill>
                  <a:srgbClr val="FF0000"/>
                </a:solidFill>
              </a:rPr>
              <a:t>primary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aldosteronism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in </a:t>
            </a:r>
            <a:r>
              <a:rPr lang="tr-TR" sz="2800" dirty="0" err="1"/>
              <a:t>dosages</a:t>
            </a:r>
            <a:r>
              <a:rPr lang="tr-TR" sz="2800" dirty="0"/>
              <a:t> of 50–100 mg/d</a:t>
            </a:r>
          </a:p>
          <a:p>
            <a:pPr marL="0" indent="0" algn="just">
              <a:buNone/>
            </a:pPr>
            <a:endParaRPr lang="tr-TR" sz="2800" dirty="0"/>
          </a:p>
          <a:p>
            <a:pPr algn="just"/>
            <a:r>
              <a:rPr lang="tr-TR" sz="2800" dirty="0" err="1"/>
              <a:t>useful</a:t>
            </a:r>
            <a:r>
              <a:rPr lang="tr-TR" sz="2800" dirty="0"/>
              <a:t> 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diagnosis</a:t>
            </a:r>
            <a:r>
              <a:rPr lang="tr-TR" sz="2800" dirty="0"/>
              <a:t> in </a:t>
            </a:r>
            <a:r>
              <a:rPr lang="tr-TR" sz="2800" dirty="0" err="1"/>
              <a:t>some</a:t>
            </a:r>
            <a:r>
              <a:rPr lang="tr-TR" sz="2800" dirty="0"/>
              <a:t> </a:t>
            </a:r>
            <a:r>
              <a:rPr lang="tr-TR" sz="2800" dirty="0" err="1"/>
              <a:t>patients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in </a:t>
            </a:r>
            <a:r>
              <a:rPr lang="tr-TR" sz="2800" dirty="0" err="1"/>
              <a:t>ameliorating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signs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symptoms</a:t>
            </a:r>
            <a:r>
              <a:rPr lang="tr-TR" sz="2800" dirty="0"/>
              <a:t> </a:t>
            </a:r>
            <a:r>
              <a:rPr lang="tr-TR" sz="2800" dirty="0" err="1"/>
              <a:t>when</a:t>
            </a:r>
            <a:r>
              <a:rPr lang="tr-TR" sz="2800" dirty="0"/>
              <a:t> </a:t>
            </a:r>
            <a:r>
              <a:rPr lang="tr-TR" sz="2800" dirty="0" err="1"/>
              <a:t>surgical</a:t>
            </a:r>
            <a:r>
              <a:rPr lang="tr-TR" sz="2800" dirty="0"/>
              <a:t> </a:t>
            </a:r>
            <a:r>
              <a:rPr lang="tr-TR" sz="2800" dirty="0" err="1"/>
              <a:t>removal</a:t>
            </a:r>
            <a:r>
              <a:rPr lang="tr-TR" sz="2800" dirty="0"/>
              <a:t> of an adenoma is </a:t>
            </a:r>
            <a:r>
              <a:rPr lang="tr-TR" sz="2800" dirty="0" err="1"/>
              <a:t>delayed</a:t>
            </a:r>
            <a:r>
              <a:rPr lang="tr-TR" sz="2800" dirty="0"/>
              <a:t> 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err="1"/>
              <a:t>When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detection</a:t>
            </a:r>
            <a:r>
              <a:rPr lang="tr-TR" sz="2800" dirty="0"/>
              <a:t> of </a:t>
            </a:r>
            <a:r>
              <a:rPr lang="tr-TR" sz="2800" dirty="0" err="1"/>
              <a:t>aldosteronism</a:t>
            </a:r>
            <a:r>
              <a:rPr lang="tr-TR" sz="2800" dirty="0"/>
              <a:t> in </a:t>
            </a:r>
            <a:r>
              <a:rPr lang="tr-TR" sz="2800" dirty="0" err="1"/>
              <a:t>hypokalemic</a:t>
            </a:r>
            <a:r>
              <a:rPr lang="tr-TR" sz="2800" dirty="0"/>
              <a:t> </a:t>
            </a:r>
            <a:r>
              <a:rPr lang="tr-TR" sz="2800" dirty="0" err="1"/>
              <a:t>patients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hypertension</a:t>
            </a:r>
            <a:r>
              <a:rPr lang="tr-TR" sz="2800" dirty="0"/>
              <a:t>, </a:t>
            </a:r>
            <a:r>
              <a:rPr lang="tr-TR" sz="2800" dirty="0" err="1"/>
              <a:t>dosages</a:t>
            </a:r>
            <a:r>
              <a:rPr lang="tr-TR" sz="2800" dirty="0"/>
              <a:t> of 400–500 mg/d </a:t>
            </a:r>
            <a:r>
              <a:rPr lang="tr-TR" sz="2800" dirty="0" err="1"/>
              <a:t>for</a:t>
            </a:r>
            <a:r>
              <a:rPr lang="tr-TR" sz="2800" dirty="0"/>
              <a:t> 4–8 </a:t>
            </a:r>
            <a:r>
              <a:rPr lang="tr-TR" sz="2800" dirty="0" err="1"/>
              <a:t>days</a:t>
            </a:r>
            <a:r>
              <a:rPr lang="tr-TR" sz="2800" dirty="0"/>
              <a:t>—</a:t>
            </a:r>
            <a:r>
              <a:rPr lang="tr-TR" sz="2800" dirty="0" err="1"/>
              <a:t>with</a:t>
            </a:r>
            <a:r>
              <a:rPr lang="tr-TR" sz="2800" dirty="0"/>
              <a:t> an </a:t>
            </a:r>
            <a:r>
              <a:rPr lang="tr-TR" sz="2800" dirty="0" err="1"/>
              <a:t>adequate</a:t>
            </a:r>
            <a:r>
              <a:rPr lang="tr-TR" sz="2800" dirty="0"/>
              <a:t> </a:t>
            </a:r>
            <a:r>
              <a:rPr lang="tr-TR" sz="2800" dirty="0" err="1"/>
              <a:t>intake</a:t>
            </a:r>
            <a:r>
              <a:rPr lang="tr-TR" sz="2800" dirty="0"/>
              <a:t> of </a:t>
            </a:r>
            <a:r>
              <a:rPr lang="tr-TR" sz="2800" dirty="0" err="1"/>
              <a:t>sodium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potassium</a:t>
            </a:r>
            <a:r>
              <a:rPr lang="tr-TR" sz="2800" dirty="0"/>
              <a:t>—restore </a:t>
            </a:r>
            <a:r>
              <a:rPr lang="tr-TR" sz="2800" dirty="0" err="1"/>
              <a:t>potassium</a:t>
            </a:r>
            <a:r>
              <a:rPr lang="tr-TR" sz="2800" dirty="0"/>
              <a:t> </a:t>
            </a:r>
            <a:r>
              <a:rPr lang="tr-TR" sz="2800" dirty="0" err="1"/>
              <a:t>levels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4163082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3DDF0015-27DB-4E43-AE2E-30B67A9AC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MINERALOCORTICOID ANTAGONISTS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87C5F32-9CA6-E648-A250-90FDD1024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1032095"/>
            <a:ext cx="6694713" cy="5214256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Spironolactone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an </a:t>
            </a:r>
            <a:r>
              <a:rPr lang="tr-TR" dirty="0" err="1"/>
              <a:t>androgen</a:t>
            </a:r>
            <a:r>
              <a:rPr lang="tr-TR" dirty="0"/>
              <a:t> antagonist,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>
                <a:solidFill>
                  <a:srgbClr val="FF0000"/>
                </a:solidFill>
              </a:rPr>
              <a:t>hirsutism</a:t>
            </a:r>
            <a:r>
              <a:rPr lang="tr-TR" dirty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women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dosages</a:t>
            </a:r>
            <a:r>
              <a:rPr lang="tr-TR" dirty="0"/>
              <a:t> of 50– 200 mg/d </a:t>
            </a:r>
            <a:r>
              <a:rPr lang="tr-TR" dirty="0" err="1"/>
              <a:t>cause</a:t>
            </a:r>
            <a:r>
              <a:rPr lang="tr-TR" dirty="0"/>
              <a:t> a </a:t>
            </a:r>
            <a:r>
              <a:rPr lang="tr-TR" dirty="0" err="1"/>
              <a:t>reduction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density</a:t>
            </a:r>
            <a:r>
              <a:rPr lang="tr-TR" dirty="0"/>
              <a:t>, </a:t>
            </a:r>
            <a:r>
              <a:rPr lang="tr-TR" dirty="0" err="1"/>
              <a:t>diameter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rate of </a:t>
            </a:r>
            <a:r>
              <a:rPr lang="tr-TR" dirty="0" err="1"/>
              <a:t>growth</a:t>
            </a:r>
            <a:r>
              <a:rPr lang="tr-TR" dirty="0"/>
              <a:t> of </a:t>
            </a:r>
            <a:r>
              <a:rPr lang="tr-TR" dirty="0" err="1"/>
              <a:t>facial</a:t>
            </a:r>
            <a:r>
              <a:rPr lang="tr-TR" dirty="0"/>
              <a:t> </a:t>
            </a:r>
            <a:r>
              <a:rPr lang="tr-TR" dirty="0" err="1"/>
              <a:t>hair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idiopathic</a:t>
            </a:r>
            <a:r>
              <a:rPr lang="tr-TR" dirty="0"/>
              <a:t> </a:t>
            </a:r>
            <a:r>
              <a:rPr lang="tr-TR" dirty="0" err="1"/>
              <a:t>hirsutism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hirsutism</a:t>
            </a:r>
            <a:r>
              <a:rPr lang="tr-TR" dirty="0"/>
              <a:t> </a:t>
            </a:r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androgen</a:t>
            </a:r>
            <a:r>
              <a:rPr lang="tr-TR" dirty="0"/>
              <a:t> </a:t>
            </a:r>
            <a:r>
              <a:rPr lang="tr-TR" dirty="0" err="1"/>
              <a:t>excess</a:t>
            </a:r>
            <a:endParaRPr lang="tr-TR" dirty="0"/>
          </a:p>
          <a:p>
            <a:endParaRPr lang="tr-TR" dirty="0"/>
          </a:p>
          <a:p>
            <a:r>
              <a:rPr lang="tr-TR" dirty="0"/>
              <a:t>has </a:t>
            </a:r>
            <a:r>
              <a:rPr lang="tr-TR" dirty="0" err="1"/>
              <a:t>benefits</a:t>
            </a:r>
            <a:r>
              <a:rPr lang="tr-TR" dirty="0"/>
              <a:t> in </a:t>
            </a:r>
            <a:r>
              <a:rPr lang="tr-TR" dirty="0" err="1">
                <a:solidFill>
                  <a:srgbClr val="FF0000"/>
                </a:solidFill>
              </a:rPr>
              <a:t>heart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failure</a:t>
            </a:r>
            <a:r>
              <a:rPr lang="tr-TR" dirty="0">
                <a:solidFill>
                  <a:srgbClr val="FF0000"/>
                </a:solidFill>
              </a:rPr>
              <a:t> as a </a:t>
            </a:r>
            <a:r>
              <a:rPr lang="tr-TR" dirty="0" err="1">
                <a:solidFill>
                  <a:srgbClr val="FF0000"/>
                </a:solidFill>
              </a:rPr>
              <a:t>diuretic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hyperkalemia</a:t>
            </a:r>
            <a:r>
              <a:rPr lang="tr-TR" dirty="0"/>
              <a:t>,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arrhythmia</a:t>
            </a:r>
            <a:r>
              <a:rPr lang="tr-TR" dirty="0"/>
              <a:t>, </a:t>
            </a:r>
            <a:r>
              <a:rPr lang="tr-TR" dirty="0" err="1"/>
              <a:t>menstrualabnormalities</a:t>
            </a:r>
            <a:r>
              <a:rPr lang="tr-TR" dirty="0"/>
              <a:t>, </a:t>
            </a:r>
            <a:r>
              <a:rPr lang="tr-TR" dirty="0" err="1"/>
              <a:t>gynecomastia</a:t>
            </a:r>
            <a:r>
              <a:rPr lang="tr-TR" dirty="0"/>
              <a:t>, </a:t>
            </a:r>
            <a:r>
              <a:rPr lang="tr-TR" dirty="0" err="1"/>
              <a:t>sedation</a:t>
            </a:r>
            <a:r>
              <a:rPr lang="tr-TR" dirty="0"/>
              <a:t>, </a:t>
            </a:r>
            <a:r>
              <a:rPr lang="tr-TR" dirty="0" err="1"/>
              <a:t>headache</a:t>
            </a:r>
            <a:r>
              <a:rPr lang="tr-TR" dirty="0"/>
              <a:t>, </a:t>
            </a:r>
            <a:r>
              <a:rPr lang="tr-TR" dirty="0" err="1"/>
              <a:t>gastrointestinal</a:t>
            </a:r>
            <a:r>
              <a:rPr lang="tr-TR" dirty="0"/>
              <a:t> </a:t>
            </a:r>
            <a:r>
              <a:rPr lang="tr-TR" dirty="0" err="1"/>
              <a:t>disturbances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skin </a:t>
            </a:r>
            <a:r>
              <a:rPr lang="tr-TR" dirty="0" err="1"/>
              <a:t>rashes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02420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CAA7CB14-E932-DA4B-975D-5CC0A24D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MINERALOCORTICOID ANTAGONISTS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3549802-4832-C048-8352-84806D77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23042"/>
            <a:ext cx="7260771" cy="502568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sz="4000" dirty="0" err="1">
                <a:solidFill>
                  <a:srgbClr val="FF0000"/>
                </a:solidFill>
              </a:rPr>
              <a:t>Eplerenone</a:t>
            </a:r>
            <a:r>
              <a:rPr lang="tr-TR" sz="4000" dirty="0"/>
              <a:t>, </a:t>
            </a:r>
            <a:r>
              <a:rPr lang="tr-TR" sz="4000" dirty="0" err="1"/>
              <a:t>aldosterone</a:t>
            </a:r>
            <a:r>
              <a:rPr lang="tr-TR" sz="4000" dirty="0"/>
              <a:t> antagonist, </a:t>
            </a:r>
            <a:r>
              <a:rPr lang="tr-TR" sz="4000" dirty="0" err="1"/>
              <a:t>approved</a:t>
            </a:r>
            <a:r>
              <a:rPr lang="tr-TR" sz="4000" dirty="0"/>
              <a:t> </a:t>
            </a:r>
            <a:r>
              <a:rPr lang="tr-TR" sz="4000" dirty="0" err="1"/>
              <a:t>for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treatment</a:t>
            </a:r>
            <a:r>
              <a:rPr lang="tr-TR" sz="4000" dirty="0"/>
              <a:t> of </a:t>
            </a:r>
            <a:r>
              <a:rPr lang="tr-TR" sz="4000" dirty="0" err="1">
                <a:solidFill>
                  <a:srgbClr val="FF0000"/>
                </a:solidFill>
              </a:rPr>
              <a:t>hypertension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tr-TR" sz="4000" dirty="0" err="1"/>
              <a:t>reduce</a:t>
            </a:r>
            <a:r>
              <a:rPr lang="tr-TR" sz="4000" dirty="0"/>
              <a:t> </a:t>
            </a:r>
            <a:r>
              <a:rPr lang="tr-TR" sz="4000" dirty="0" err="1"/>
              <a:t>mortality</a:t>
            </a:r>
            <a:r>
              <a:rPr lang="tr-TR" sz="4000" dirty="0"/>
              <a:t> in </a:t>
            </a:r>
            <a:r>
              <a:rPr lang="tr-TR" sz="4000" dirty="0" err="1">
                <a:solidFill>
                  <a:srgbClr val="FF0000"/>
                </a:solidFill>
              </a:rPr>
              <a:t>heart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failure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tr-TR" sz="4000" dirty="0" err="1"/>
              <a:t>more</a:t>
            </a:r>
            <a:r>
              <a:rPr lang="tr-TR" sz="4000" dirty="0"/>
              <a:t> </a:t>
            </a:r>
            <a:r>
              <a:rPr lang="tr-TR" sz="4000" dirty="0" err="1"/>
              <a:t>selective</a:t>
            </a:r>
            <a:r>
              <a:rPr lang="tr-TR" sz="4000" dirty="0"/>
              <a:t> </a:t>
            </a:r>
            <a:r>
              <a:rPr lang="tr-TR" sz="4000" dirty="0" err="1"/>
              <a:t>than</a:t>
            </a:r>
            <a:r>
              <a:rPr lang="tr-TR" sz="4000" dirty="0"/>
              <a:t> </a:t>
            </a:r>
            <a:r>
              <a:rPr lang="tr-TR" sz="4000" dirty="0" err="1"/>
              <a:t>spironolactone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has </a:t>
            </a:r>
            <a:r>
              <a:rPr lang="tr-TR" sz="4000" dirty="0" err="1"/>
              <a:t>no</a:t>
            </a:r>
            <a:r>
              <a:rPr lang="tr-TR" sz="4000" dirty="0"/>
              <a:t> </a:t>
            </a:r>
            <a:r>
              <a:rPr lang="tr-TR" sz="4000" dirty="0" err="1"/>
              <a:t>reported</a:t>
            </a:r>
            <a:r>
              <a:rPr lang="tr-TR" sz="4000" dirty="0"/>
              <a:t> </a:t>
            </a:r>
            <a:r>
              <a:rPr lang="tr-TR" sz="4000" dirty="0" err="1"/>
              <a:t>effects</a:t>
            </a:r>
            <a:r>
              <a:rPr lang="tr-TR" sz="4000" dirty="0"/>
              <a:t> on </a:t>
            </a:r>
            <a:r>
              <a:rPr lang="tr-TR" sz="4000" dirty="0" err="1"/>
              <a:t>androgen</a:t>
            </a:r>
            <a:r>
              <a:rPr lang="tr-TR" sz="4000" dirty="0"/>
              <a:t> </a:t>
            </a:r>
            <a:r>
              <a:rPr lang="tr-TR" sz="4000" dirty="0" err="1"/>
              <a:t>receptors</a:t>
            </a:r>
            <a:endParaRPr lang="tr-TR" sz="4000" dirty="0"/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tr-TR" sz="4000" dirty="0" err="1"/>
              <a:t>dosage</a:t>
            </a:r>
            <a:r>
              <a:rPr lang="tr-TR" sz="4000" dirty="0"/>
              <a:t> in </a:t>
            </a:r>
            <a:r>
              <a:rPr lang="tr-TR" sz="4000" dirty="0" err="1"/>
              <a:t>hypertension</a:t>
            </a:r>
            <a:r>
              <a:rPr lang="tr-TR" sz="4000" dirty="0"/>
              <a:t> is 50–100 mg/d,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most</a:t>
            </a:r>
            <a:r>
              <a:rPr lang="tr-TR" sz="4000" dirty="0"/>
              <a:t> </a:t>
            </a:r>
            <a:r>
              <a:rPr lang="tr-TR" sz="4000" dirty="0" err="1"/>
              <a:t>common</a:t>
            </a:r>
            <a:r>
              <a:rPr lang="tr-TR" sz="4000" dirty="0"/>
              <a:t> </a:t>
            </a:r>
            <a:r>
              <a:rPr lang="tr-TR" sz="4000" dirty="0" err="1"/>
              <a:t>toxicity</a:t>
            </a:r>
            <a:r>
              <a:rPr lang="tr-TR" sz="4000" dirty="0"/>
              <a:t> is </a:t>
            </a:r>
            <a:r>
              <a:rPr lang="tr-TR" sz="4000" dirty="0" err="1"/>
              <a:t>hyperkalemia</a:t>
            </a:r>
            <a:r>
              <a:rPr lang="tr-TR" sz="4000" dirty="0"/>
              <a:t> (</a:t>
            </a:r>
            <a:r>
              <a:rPr lang="tr-TR" sz="4000" dirty="0" err="1"/>
              <a:t>mild</a:t>
            </a:r>
            <a:r>
              <a:rPr lang="tr-TR" sz="4000" dirty="0"/>
              <a:t>)</a:t>
            </a:r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tr-TR" sz="4000" dirty="0" err="1">
                <a:solidFill>
                  <a:srgbClr val="FF0000"/>
                </a:solidFill>
              </a:rPr>
              <a:t>Drospirenone</a:t>
            </a:r>
            <a:r>
              <a:rPr lang="tr-TR" sz="4000" dirty="0"/>
              <a:t>, a </a:t>
            </a:r>
            <a:r>
              <a:rPr lang="tr-TR" sz="4000" dirty="0" err="1"/>
              <a:t>progestin</a:t>
            </a:r>
            <a:r>
              <a:rPr lang="tr-TR" sz="4000" dirty="0"/>
              <a:t>, in an oral </a:t>
            </a:r>
            <a:r>
              <a:rPr lang="tr-TR" sz="4000" dirty="0" err="1"/>
              <a:t>contraceptive</a:t>
            </a:r>
            <a:r>
              <a:rPr lang="tr-TR" sz="4000" dirty="0"/>
              <a:t> </a:t>
            </a:r>
            <a:r>
              <a:rPr lang="tr-TR" sz="4000" dirty="0" err="1"/>
              <a:t>also</a:t>
            </a:r>
            <a:r>
              <a:rPr lang="tr-TR" sz="4000" dirty="0"/>
              <a:t> </a:t>
            </a:r>
            <a:r>
              <a:rPr lang="tr-TR" sz="4000" dirty="0" err="1"/>
              <a:t>antagonizes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effects</a:t>
            </a:r>
            <a:r>
              <a:rPr lang="tr-TR" sz="4000" dirty="0"/>
              <a:t> of </a:t>
            </a:r>
            <a:r>
              <a:rPr lang="tr-TR" sz="4000" dirty="0" err="1"/>
              <a:t>aldosterone</a:t>
            </a:r>
            <a:endParaRPr lang="tr-TR" sz="4000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1945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5B969798-A459-4448-9D60-1E2FC664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849" y="262550"/>
            <a:ext cx="9404723" cy="634004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A56615E-7B13-8147-863B-2F90D50F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80" y="896554"/>
            <a:ext cx="10142792" cy="560221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</a:t>
            </a:r>
            <a:r>
              <a:rPr lang="tr-TR" dirty="0" err="1">
                <a:solidFill>
                  <a:srgbClr val="FF0000"/>
                </a:solidFill>
              </a:rPr>
              <a:t>Physiologic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Pharmacologic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sz="4000" dirty="0" err="1"/>
              <a:t>Aldosterone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other</a:t>
            </a:r>
            <a:r>
              <a:rPr lang="tr-TR" sz="4000" dirty="0"/>
              <a:t> </a:t>
            </a:r>
            <a:r>
              <a:rPr lang="tr-TR" sz="4000" dirty="0" err="1"/>
              <a:t>steroids</a:t>
            </a:r>
            <a:r>
              <a:rPr lang="tr-TR" sz="4000" dirty="0"/>
              <a:t> </a:t>
            </a:r>
            <a:r>
              <a:rPr lang="tr-TR" sz="4000" dirty="0" err="1"/>
              <a:t>with</a:t>
            </a:r>
            <a:r>
              <a:rPr lang="tr-TR" sz="4000" dirty="0"/>
              <a:t> </a:t>
            </a:r>
            <a:r>
              <a:rPr lang="tr-TR" sz="4000" dirty="0" err="1"/>
              <a:t>mineralocorticoid</a:t>
            </a:r>
            <a:r>
              <a:rPr lang="tr-TR" sz="4000" dirty="0"/>
              <a:t> </a:t>
            </a:r>
            <a:r>
              <a:rPr lang="tr-TR" sz="4000" dirty="0" err="1"/>
              <a:t>properties</a:t>
            </a:r>
            <a:r>
              <a:rPr lang="tr-TR" sz="4000" dirty="0"/>
              <a:t> </a:t>
            </a:r>
            <a:r>
              <a:rPr lang="tr-TR" sz="4000" dirty="0" err="1"/>
              <a:t>promote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reabsorption</a:t>
            </a:r>
            <a:r>
              <a:rPr lang="tr-TR" sz="4000" dirty="0"/>
              <a:t> of </a:t>
            </a:r>
            <a:r>
              <a:rPr lang="tr-TR" sz="4000" dirty="0" err="1"/>
              <a:t>sodium</a:t>
            </a:r>
            <a:r>
              <a:rPr lang="tr-TR" sz="4000" dirty="0"/>
              <a:t> </a:t>
            </a:r>
            <a:r>
              <a:rPr lang="tr-TR" sz="4000" dirty="0" err="1"/>
              <a:t>from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distal</a:t>
            </a:r>
            <a:r>
              <a:rPr lang="tr-TR" sz="4000" dirty="0"/>
              <a:t> </a:t>
            </a:r>
            <a:r>
              <a:rPr lang="tr-TR" sz="4000" dirty="0" err="1"/>
              <a:t>part</a:t>
            </a:r>
            <a:r>
              <a:rPr lang="tr-TR" sz="4000" dirty="0"/>
              <a:t> of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distal</a:t>
            </a:r>
            <a:r>
              <a:rPr lang="tr-TR" sz="4000" dirty="0"/>
              <a:t> </a:t>
            </a:r>
            <a:r>
              <a:rPr lang="tr-TR" sz="4000" dirty="0" err="1"/>
              <a:t>convoluted</a:t>
            </a:r>
            <a:r>
              <a:rPr lang="tr-TR" sz="4000" dirty="0"/>
              <a:t> </a:t>
            </a:r>
            <a:r>
              <a:rPr lang="tr-TR" sz="4000" dirty="0" err="1"/>
              <a:t>renal</a:t>
            </a:r>
            <a:r>
              <a:rPr lang="tr-TR" sz="4000" dirty="0"/>
              <a:t> </a:t>
            </a:r>
            <a:r>
              <a:rPr lang="tr-TR" sz="4000" dirty="0" err="1"/>
              <a:t>tubule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from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cortical</a:t>
            </a:r>
            <a:r>
              <a:rPr lang="tr-TR" sz="4000" dirty="0"/>
              <a:t> </a:t>
            </a:r>
            <a:r>
              <a:rPr lang="tr-TR" sz="4000" dirty="0" err="1"/>
              <a:t>collecting</a:t>
            </a:r>
            <a:r>
              <a:rPr lang="tr-TR" sz="4000" dirty="0"/>
              <a:t> </a:t>
            </a:r>
            <a:r>
              <a:rPr lang="tr-TR" sz="4000" dirty="0" err="1"/>
              <a:t>tubules</a:t>
            </a:r>
            <a:endParaRPr lang="tr-TR" sz="4000" dirty="0"/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tr-TR" sz="4000" dirty="0" err="1"/>
              <a:t>Excessive</a:t>
            </a:r>
            <a:r>
              <a:rPr lang="tr-TR" sz="4000" dirty="0"/>
              <a:t> </a:t>
            </a:r>
            <a:r>
              <a:rPr lang="tr-TR" sz="4000" dirty="0" err="1"/>
              <a:t>levels</a:t>
            </a:r>
            <a:r>
              <a:rPr lang="tr-TR" sz="4000" dirty="0"/>
              <a:t> of </a:t>
            </a:r>
            <a:r>
              <a:rPr lang="tr-TR" sz="4000" dirty="0" err="1"/>
              <a:t>aldosterone</a:t>
            </a:r>
            <a:r>
              <a:rPr lang="tr-TR" sz="4000" dirty="0"/>
              <a:t> </a:t>
            </a:r>
            <a:r>
              <a:rPr lang="tr-TR" sz="4000" dirty="0" err="1"/>
              <a:t>produced</a:t>
            </a:r>
            <a:r>
              <a:rPr lang="tr-TR" sz="4000" dirty="0"/>
              <a:t> </a:t>
            </a:r>
            <a:r>
              <a:rPr lang="tr-TR" sz="4000" dirty="0" err="1"/>
              <a:t>by</a:t>
            </a:r>
            <a:r>
              <a:rPr lang="tr-TR" sz="4000" dirty="0"/>
              <a:t> </a:t>
            </a:r>
            <a:r>
              <a:rPr lang="tr-TR" sz="4000" dirty="0" err="1"/>
              <a:t>tumors</a:t>
            </a:r>
            <a:r>
              <a:rPr lang="tr-TR" sz="4000" dirty="0"/>
              <a:t> </a:t>
            </a:r>
            <a:r>
              <a:rPr lang="tr-TR" sz="4000" dirty="0" err="1"/>
              <a:t>or</a:t>
            </a:r>
            <a:r>
              <a:rPr lang="tr-TR" sz="4000" dirty="0"/>
              <a:t> </a:t>
            </a:r>
            <a:r>
              <a:rPr lang="tr-TR" sz="4000" dirty="0" err="1"/>
              <a:t>overdosage</a:t>
            </a:r>
            <a:r>
              <a:rPr lang="tr-TR" sz="4000" dirty="0"/>
              <a:t> </a:t>
            </a:r>
            <a:r>
              <a:rPr lang="tr-TR" sz="4000" dirty="0" err="1"/>
              <a:t>with</a:t>
            </a:r>
            <a:r>
              <a:rPr lang="tr-TR" sz="4000" dirty="0"/>
              <a:t> </a:t>
            </a:r>
            <a:r>
              <a:rPr lang="tr-TR" sz="4000" dirty="0" err="1"/>
              <a:t>synthetic</a:t>
            </a:r>
            <a:r>
              <a:rPr lang="tr-TR" sz="4000" dirty="0"/>
              <a:t> </a:t>
            </a:r>
            <a:r>
              <a:rPr lang="tr-TR" sz="4000" dirty="0" err="1"/>
              <a:t>mineralocorticoids</a:t>
            </a:r>
            <a:r>
              <a:rPr lang="tr-TR" sz="4000" dirty="0"/>
              <a:t> </a:t>
            </a:r>
            <a:r>
              <a:rPr lang="tr-TR" sz="4000" dirty="0" err="1"/>
              <a:t>lead</a:t>
            </a:r>
            <a:r>
              <a:rPr lang="tr-TR" sz="4000" dirty="0"/>
              <a:t> </a:t>
            </a:r>
            <a:r>
              <a:rPr lang="tr-TR" sz="4000" dirty="0" err="1"/>
              <a:t>to</a:t>
            </a:r>
            <a:r>
              <a:rPr lang="tr-TR" sz="4000" dirty="0"/>
              <a:t> </a:t>
            </a:r>
            <a:r>
              <a:rPr lang="tr-TR" sz="4000" dirty="0" err="1"/>
              <a:t>hypokalemia</a:t>
            </a:r>
            <a:r>
              <a:rPr lang="tr-TR" sz="4000" dirty="0"/>
              <a:t>, </a:t>
            </a:r>
            <a:r>
              <a:rPr lang="tr-TR" sz="4000" dirty="0" err="1"/>
              <a:t>metabolic</a:t>
            </a:r>
            <a:r>
              <a:rPr lang="tr-TR" sz="4000" dirty="0"/>
              <a:t> </a:t>
            </a:r>
            <a:r>
              <a:rPr lang="tr-TR" sz="4000" dirty="0" err="1"/>
              <a:t>alkalosis</a:t>
            </a:r>
            <a:r>
              <a:rPr lang="tr-TR" sz="4000" dirty="0"/>
              <a:t>, </a:t>
            </a:r>
            <a:r>
              <a:rPr lang="tr-TR" sz="4000" dirty="0" err="1"/>
              <a:t>increased</a:t>
            </a:r>
            <a:r>
              <a:rPr lang="tr-TR" sz="4000" dirty="0"/>
              <a:t> </a:t>
            </a:r>
            <a:r>
              <a:rPr lang="tr-TR" sz="4000" dirty="0" err="1"/>
              <a:t>plasma</a:t>
            </a:r>
            <a:r>
              <a:rPr lang="tr-TR" sz="4000" dirty="0"/>
              <a:t> </a:t>
            </a:r>
            <a:r>
              <a:rPr lang="tr-TR" sz="4000" dirty="0" err="1"/>
              <a:t>volume</a:t>
            </a:r>
            <a:r>
              <a:rPr lang="tr-TR" sz="4000" dirty="0"/>
              <a:t>,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hypertension</a:t>
            </a:r>
            <a:r>
              <a:rPr lang="tr-TR" sz="4000" dirty="0"/>
              <a:t> </a:t>
            </a:r>
          </a:p>
          <a:p>
            <a:pPr algn="just"/>
            <a:endParaRPr lang="tr-TR" sz="4000" dirty="0"/>
          </a:p>
          <a:p>
            <a:pPr algn="just"/>
            <a:r>
              <a:rPr lang="tr-TR" sz="4000" dirty="0" err="1"/>
              <a:t>Mineralocorticoids</a:t>
            </a:r>
            <a:r>
              <a:rPr lang="tr-TR" sz="4000" dirty="0"/>
              <a:t> </a:t>
            </a:r>
            <a:r>
              <a:rPr lang="tr-TR" sz="4000" dirty="0" err="1"/>
              <a:t>act</a:t>
            </a:r>
            <a:r>
              <a:rPr lang="tr-TR" sz="4000" dirty="0"/>
              <a:t> </a:t>
            </a:r>
            <a:r>
              <a:rPr lang="tr-TR" sz="4000" dirty="0" err="1"/>
              <a:t>by</a:t>
            </a:r>
            <a:r>
              <a:rPr lang="tr-TR" sz="4000" dirty="0"/>
              <a:t> </a:t>
            </a:r>
            <a:r>
              <a:rPr lang="tr-TR" sz="4000" dirty="0" err="1"/>
              <a:t>binding</a:t>
            </a:r>
            <a:r>
              <a:rPr lang="tr-TR" sz="4000" dirty="0"/>
              <a:t> </a:t>
            </a:r>
            <a:r>
              <a:rPr lang="tr-TR" sz="4000" dirty="0" err="1"/>
              <a:t>to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mineralocorticoid</a:t>
            </a:r>
            <a:r>
              <a:rPr lang="tr-TR" sz="4000" dirty="0"/>
              <a:t> </a:t>
            </a:r>
            <a:r>
              <a:rPr lang="tr-TR" sz="4000" dirty="0" err="1"/>
              <a:t>receptor</a:t>
            </a:r>
            <a:r>
              <a:rPr lang="tr-TR" sz="4000" dirty="0"/>
              <a:t> in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cytoplasm</a:t>
            </a:r>
            <a:r>
              <a:rPr lang="tr-TR" sz="4000" dirty="0"/>
              <a:t> of </a:t>
            </a:r>
            <a:r>
              <a:rPr lang="tr-TR" sz="4000" dirty="0" err="1"/>
              <a:t>target</a:t>
            </a:r>
            <a:r>
              <a:rPr lang="tr-TR" sz="4000" dirty="0"/>
              <a:t> </a:t>
            </a:r>
            <a:r>
              <a:rPr lang="tr-TR" sz="4000" dirty="0" err="1"/>
              <a:t>cells</a:t>
            </a:r>
            <a:endParaRPr lang="tr-TR" sz="4000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7550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87A26F1F-4029-5743-874A-9BE5CDCB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39" y="870857"/>
            <a:ext cx="9404723" cy="1139274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F51319-CFE8-E242-905A-A002F997B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13856"/>
            <a:ext cx="8946541" cy="423454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Metabolism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/>
          </a:p>
          <a:p>
            <a:pPr algn="just"/>
            <a:r>
              <a:rPr lang="tr-TR" dirty="0" err="1"/>
              <a:t>Aldosterone</a:t>
            </a:r>
            <a:r>
              <a:rPr lang="tr-TR" dirty="0"/>
              <a:t> is </a:t>
            </a:r>
            <a:r>
              <a:rPr lang="tr-TR" dirty="0" err="1"/>
              <a:t>secreted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rate of 100–200 </a:t>
            </a:r>
            <a:r>
              <a:rPr lang="tr-TR" dirty="0" err="1"/>
              <a:t>mcg</a:t>
            </a:r>
            <a:r>
              <a:rPr lang="tr-TR" dirty="0"/>
              <a:t>/d in normal </a:t>
            </a:r>
            <a:r>
              <a:rPr lang="tr-TR" dirty="0" err="1"/>
              <a:t>individuals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moderate</a:t>
            </a:r>
            <a:r>
              <a:rPr lang="tr-TR" dirty="0"/>
              <a:t> </a:t>
            </a:r>
            <a:r>
              <a:rPr lang="tr-TR" dirty="0" err="1"/>
              <a:t>dietary</a:t>
            </a:r>
            <a:r>
              <a:rPr lang="tr-TR" dirty="0"/>
              <a:t> salt </a:t>
            </a:r>
            <a:r>
              <a:rPr lang="tr-TR" dirty="0" err="1"/>
              <a:t>intake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-life of 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injected</a:t>
            </a:r>
            <a:r>
              <a:rPr lang="tr-TR" dirty="0"/>
              <a:t> in </a:t>
            </a:r>
            <a:r>
              <a:rPr lang="tr-TR" dirty="0" err="1"/>
              <a:t>tracer</a:t>
            </a:r>
            <a:r>
              <a:rPr lang="tr-TR" dirty="0"/>
              <a:t> </a:t>
            </a:r>
            <a:r>
              <a:rPr lang="tr-TR" dirty="0" err="1"/>
              <a:t>quantities</a:t>
            </a:r>
            <a:r>
              <a:rPr lang="tr-TR" dirty="0"/>
              <a:t> is 15–20 </a:t>
            </a:r>
            <a:r>
              <a:rPr lang="tr-TR" dirty="0" err="1"/>
              <a:t>minutes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it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appear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firmly</a:t>
            </a:r>
            <a:r>
              <a:rPr lang="tr-TR" dirty="0"/>
              <a:t> </a:t>
            </a:r>
            <a:r>
              <a:rPr lang="tr-TR" dirty="0" err="1"/>
              <a:t>bound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serum </a:t>
            </a:r>
            <a:r>
              <a:rPr lang="tr-TR" dirty="0" err="1"/>
              <a:t>proteins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93447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40ECCE8-A115-8C40-A98D-01D286C13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027" y="571500"/>
            <a:ext cx="9488488" cy="57149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Deoxycorticosterone</a:t>
            </a:r>
            <a:r>
              <a:rPr lang="tr-TR" dirty="0">
                <a:solidFill>
                  <a:srgbClr val="FF0000"/>
                </a:solidFill>
              </a:rPr>
              <a:t> (DOC)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DOC (</a:t>
            </a:r>
            <a:r>
              <a:rPr lang="tr-TR" dirty="0" err="1"/>
              <a:t>serves</a:t>
            </a:r>
            <a:r>
              <a:rPr lang="tr-TR" dirty="0"/>
              <a:t> as a </a:t>
            </a:r>
            <a:r>
              <a:rPr lang="tr-TR" dirty="0" err="1"/>
              <a:t>precursor</a:t>
            </a:r>
            <a:r>
              <a:rPr lang="tr-TR" dirty="0"/>
              <a:t> of </a:t>
            </a:r>
            <a:r>
              <a:rPr lang="tr-TR" dirty="0" err="1"/>
              <a:t>aldosterone</a:t>
            </a:r>
            <a:r>
              <a:rPr lang="tr-TR" dirty="0"/>
              <a:t>) is </a:t>
            </a:r>
            <a:r>
              <a:rPr lang="tr-TR" dirty="0" err="1"/>
              <a:t>normally</a:t>
            </a:r>
            <a:r>
              <a:rPr lang="tr-TR" dirty="0"/>
              <a:t> </a:t>
            </a:r>
            <a:r>
              <a:rPr lang="tr-TR" dirty="0" err="1"/>
              <a:t>secreted</a:t>
            </a:r>
            <a:r>
              <a:rPr lang="tr-TR" dirty="0"/>
              <a:t> in </a:t>
            </a:r>
            <a:r>
              <a:rPr lang="tr-TR" dirty="0" err="1"/>
              <a:t>amounts</a:t>
            </a:r>
            <a:r>
              <a:rPr lang="tr-TR" dirty="0"/>
              <a:t> of </a:t>
            </a:r>
            <a:r>
              <a:rPr lang="tr-TR" dirty="0" err="1"/>
              <a:t>about</a:t>
            </a:r>
            <a:r>
              <a:rPr lang="tr-TR" dirty="0"/>
              <a:t> 200 </a:t>
            </a:r>
            <a:r>
              <a:rPr lang="tr-TR" dirty="0" err="1"/>
              <a:t>mcg</a:t>
            </a:r>
            <a:r>
              <a:rPr lang="tr-TR" dirty="0"/>
              <a:t>/d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is </a:t>
            </a:r>
            <a:r>
              <a:rPr lang="tr-TR" dirty="0" err="1"/>
              <a:t>primarily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of ACTH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ACTH is </a:t>
            </a:r>
            <a:r>
              <a:rPr lang="tr-TR" dirty="0" err="1"/>
              <a:t>enhanced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dietary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restriction</a:t>
            </a:r>
            <a:r>
              <a:rPr lang="tr-TR" dirty="0"/>
              <a:t>, a </a:t>
            </a:r>
            <a:r>
              <a:rPr lang="tr-TR" dirty="0" err="1"/>
              <a:t>low</a:t>
            </a:r>
            <a:r>
              <a:rPr lang="tr-TR" dirty="0"/>
              <a:t>-salt </a:t>
            </a:r>
            <a:r>
              <a:rPr lang="tr-TR" dirty="0" err="1"/>
              <a:t>diet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increase</a:t>
            </a:r>
            <a:r>
              <a:rPr lang="tr-TR" dirty="0"/>
              <a:t> DOC </a:t>
            </a:r>
            <a:r>
              <a:rPr lang="tr-TR" dirty="0" err="1"/>
              <a:t>secretion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of DOC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markedly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in </a:t>
            </a:r>
            <a:r>
              <a:rPr lang="tr-TR" dirty="0" err="1"/>
              <a:t>abnormal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adrenocortical</a:t>
            </a:r>
            <a:r>
              <a:rPr lang="tr-TR" dirty="0"/>
              <a:t> </a:t>
            </a:r>
            <a:r>
              <a:rPr lang="tr-TR" dirty="0" err="1"/>
              <a:t>carcinoma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congenital</a:t>
            </a:r>
            <a:r>
              <a:rPr lang="tr-TR" dirty="0"/>
              <a:t> adrenal </a:t>
            </a:r>
            <a:r>
              <a:rPr lang="tr-TR" dirty="0" err="1"/>
              <a:t>hyperplasia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8795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0A2031E-0E0A-494E-B94F-F18978505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140" y="1175658"/>
            <a:ext cx="9825945" cy="507274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Fludrocortisone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A </a:t>
            </a:r>
            <a:r>
              <a:rPr lang="tr-TR" dirty="0" err="1"/>
              <a:t>potent</a:t>
            </a:r>
            <a:r>
              <a:rPr lang="tr-TR" dirty="0"/>
              <a:t>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mineralocorticoid</a:t>
            </a:r>
            <a:r>
              <a:rPr lang="tr-TR" dirty="0"/>
              <a:t> </a:t>
            </a:r>
            <a:r>
              <a:rPr lang="tr-TR" dirty="0" err="1"/>
              <a:t>activity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Oral </a:t>
            </a:r>
            <a:r>
              <a:rPr lang="tr-TR" dirty="0" err="1"/>
              <a:t>doses</a:t>
            </a:r>
            <a:r>
              <a:rPr lang="tr-TR" dirty="0"/>
              <a:t> of 0.1 mg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seven </a:t>
            </a:r>
            <a:r>
              <a:rPr lang="tr-TR" dirty="0" err="1"/>
              <a:t>times</a:t>
            </a:r>
            <a:r>
              <a:rPr lang="tr-TR" dirty="0"/>
              <a:t> </a:t>
            </a:r>
            <a:r>
              <a:rPr lang="tr-TR" dirty="0" err="1"/>
              <a:t>weekly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potent</a:t>
            </a:r>
            <a:r>
              <a:rPr lang="tr-TR" dirty="0"/>
              <a:t> salt-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>
                <a:solidFill>
                  <a:srgbClr val="FF0000"/>
                </a:solidFill>
              </a:rPr>
              <a:t>adrenocortical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insufficiency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associated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with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mineralocorticoid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deficiency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2743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049996E-F1BA-CF4A-8F44-D1D9FC11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641" y="833719"/>
            <a:ext cx="9158206" cy="140053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ADRENAL ANDROGENS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38EB137-192E-5449-A614-C434AB77C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641" y="2386649"/>
            <a:ext cx="10228717" cy="4195481"/>
          </a:xfrm>
        </p:spPr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secretes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of DHEA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smaller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of </a:t>
            </a:r>
            <a:r>
              <a:rPr lang="tr-TR" dirty="0" err="1"/>
              <a:t>androstenedione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testosterone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androgens</a:t>
            </a:r>
            <a:r>
              <a:rPr lang="tr-TR" dirty="0"/>
              <a:t> do not </a:t>
            </a:r>
            <a:r>
              <a:rPr lang="tr-TR" dirty="0" err="1"/>
              <a:t>stimulate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androgen-dependent</a:t>
            </a:r>
            <a:r>
              <a:rPr lang="tr-TR" dirty="0"/>
              <a:t> </a:t>
            </a:r>
            <a:r>
              <a:rPr lang="tr-TR" dirty="0" err="1"/>
              <a:t>pubertal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in </a:t>
            </a:r>
            <a:r>
              <a:rPr lang="tr-TR" dirty="0" err="1"/>
              <a:t>humans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2268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1DA40609-24FE-0F4A-8693-D3D25CBB3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085" y="2325060"/>
            <a:ext cx="8207829" cy="3124199"/>
          </a:xfrm>
        </p:spPr>
        <p:txBody>
          <a:bodyPr/>
          <a:lstStyle/>
          <a:p>
            <a:r>
              <a:rPr lang="tr-TR" sz="4400" dirty="0">
                <a:solidFill>
                  <a:srgbClr val="FF0000"/>
                </a:solidFill>
              </a:rPr>
              <a:t>ANTAGONISTS OF ADRENOCORTICAL AGENTS</a:t>
            </a:r>
            <a:br>
              <a:rPr lang="tr-TR" sz="4400" dirty="0">
                <a:solidFill>
                  <a:srgbClr val="FF0000"/>
                </a:solidFill>
              </a:rPr>
            </a:br>
            <a:endParaRPr lang="tr-TR" sz="4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C5C43D4-0088-A745-8EA8-46FD1AE4A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052918"/>
            <a:ext cx="9287853" cy="4195481"/>
          </a:xfrm>
        </p:spPr>
        <p:txBody>
          <a:bodyPr/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3561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35105B8-2E60-4D4E-B84C-4E9F7FBE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30947"/>
            <a:ext cx="10381991" cy="2294146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SYNTHESIS INHIBITORS &amp; GLUCOCORTICOID </a:t>
            </a:r>
            <a:r>
              <a:rPr lang="tr-TR" sz="3600" dirty="0" smtClean="0">
                <a:solidFill>
                  <a:srgbClr val="FF0000"/>
                </a:solidFill>
              </a:rPr>
              <a:t>ANTAGONISTS:</a:t>
            </a:r>
            <a:r>
              <a:rPr lang="tr-TR" sz="3600" dirty="0">
                <a:solidFill>
                  <a:srgbClr val="FF0000"/>
                </a:solidFill>
              </a:rPr>
              <a:t/>
            </a:r>
            <a:br>
              <a:rPr lang="tr-TR" sz="3600" dirty="0">
                <a:solidFill>
                  <a:srgbClr val="FF0000"/>
                </a:solidFill>
              </a:rPr>
            </a:br>
            <a:r>
              <a:rPr lang="tr-TR" sz="3600" dirty="0" err="1">
                <a:solidFill>
                  <a:srgbClr val="FF0000"/>
                </a:solidFill>
              </a:rPr>
              <a:t>Aminoglutethimide</a:t>
            </a: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11EB846-5E49-1342-8543-3916A75F6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29" y="2525485"/>
            <a:ext cx="10817527" cy="400594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sz="4500" dirty="0" err="1"/>
              <a:t>blocks</a:t>
            </a:r>
            <a:r>
              <a:rPr lang="tr-TR" sz="4500" dirty="0"/>
              <a:t> </a:t>
            </a:r>
            <a:r>
              <a:rPr lang="tr-TR" sz="4500" dirty="0" err="1"/>
              <a:t>the</a:t>
            </a:r>
            <a:r>
              <a:rPr lang="tr-TR" sz="4500" dirty="0"/>
              <a:t> </a:t>
            </a:r>
            <a:r>
              <a:rPr lang="tr-TR" sz="4500" dirty="0" err="1"/>
              <a:t>conversion</a:t>
            </a:r>
            <a:r>
              <a:rPr lang="tr-TR" sz="4500" dirty="0"/>
              <a:t> of </a:t>
            </a:r>
            <a:r>
              <a:rPr lang="tr-TR" sz="4500" dirty="0" err="1"/>
              <a:t>cholesterol</a:t>
            </a:r>
            <a:r>
              <a:rPr lang="tr-TR" sz="4500" dirty="0"/>
              <a:t> </a:t>
            </a:r>
            <a:r>
              <a:rPr lang="tr-TR" sz="4500" dirty="0" err="1"/>
              <a:t>to</a:t>
            </a:r>
            <a:r>
              <a:rPr lang="tr-TR" sz="4500" dirty="0"/>
              <a:t> </a:t>
            </a:r>
            <a:r>
              <a:rPr lang="tr-TR" sz="4500" dirty="0" err="1"/>
              <a:t>pregnenolone</a:t>
            </a:r>
            <a:r>
              <a:rPr lang="tr-TR" sz="4500" dirty="0"/>
              <a:t> and </a:t>
            </a:r>
            <a:r>
              <a:rPr lang="tr-TR" sz="4500" dirty="0" err="1"/>
              <a:t>causes</a:t>
            </a:r>
            <a:r>
              <a:rPr lang="tr-TR" sz="4500" dirty="0"/>
              <a:t> a </a:t>
            </a:r>
            <a:r>
              <a:rPr lang="tr-TR" sz="4500" dirty="0" err="1"/>
              <a:t>reduction</a:t>
            </a:r>
            <a:r>
              <a:rPr lang="tr-TR" sz="4500" dirty="0"/>
              <a:t> in </a:t>
            </a:r>
            <a:r>
              <a:rPr lang="tr-TR" sz="4500" dirty="0" err="1"/>
              <a:t>the</a:t>
            </a:r>
            <a:r>
              <a:rPr lang="tr-TR" sz="4500" dirty="0"/>
              <a:t> </a:t>
            </a:r>
            <a:r>
              <a:rPr lang="tr-TR" sz="4500" dirty="0" err="1"/>
              <a:t>synthesis</a:t>
            </a:r>
            <a:r>
              <a:rPr lang="tr-TR" sz="4500" dirty="0"/>
              <a:t> of </a:t>
            </a:r>
            <a:r>
              <a:rPr lang="tr-TR" sz="4500" dirty="0" err="1"/>
              <a:t>all</a:t>
            </a:r>
            <a:r>
              <a:rPr lang="tr-TR" sz="4500" dirty="0"/>
              <a:t> </a:t>
            </a:r>
            <a:r>
              <a:rPr lang="tr-TR" sz="4500" dirty="0" err="1"/>
              <a:t>hormonally</a:t>
            </a:r>
            <a:r>
              <a:rPr lang="tr-TR" sz="4500" dirty="0"/>
              <a:t> </a:t>
            </a:r>
            <a:r>
              <a:rPr lang="tr-TR" sz="4500" dirty="0" err="1"/>
              <a:t>active</a:t>
            </a:r>
            <a:r>
              <a:rPr lang="tr-TR" sz="4500" dirty="0"/>
              <a:t> </a:t>
            </a:r>
            <a:r>
              <a:rPr lang="tr-TR" sz="4500" dirty="0" err="1"/>
              <a:t>steroids</a:t>
            </a:r>
            <a:r>
              <a:rPr lang="tr-TR" sz="4500" dirty="0"/>
              <a:t> </a:t>
            </a:r>
          </a:p>
          <a:p>
            <a:pPr algn="just"/>
            <a:r>
              <a:rPr lang="tr-TR" sz="4500" dirty="0"/>
              <a:t>has </a:t>
            </a:r>
            <a:r>
              <a:rPr lang="tr-TR" sz="4500" dirty="0" err="1"/>
              <a:t>been</a:t>
            </a:r>
            <a:r>
              <a:rPr lang="tr-TR" sz="4500" dirty="0"/>
              <a:t> </a:t>
            </a:r>
            <a:r>
              <a:rPr lang="tr-TR" sz="4500" dirty="0" err="1"/>
              <a:t>used</a:t>
            </a:r>
            <a:r>
              <a:rPr lang="tr-TR" sz="4500" dirty="0"/>
              <a:t> in </a:t>
            </a:r>
            <a:r>
              <a:rPr lang="tr-TR" sz="4500" dirty="0" err="1"/>
              <a:t>conjunction</a:t>
            </a:r>
            <a:r>
              <a:rPr lang="tr-TR" sz="4500" dirty="0"/>
              <a:t> </a:t>
            </a:r>
            <a:r>
              <a:rPr lang="tr-TR" sz="4500" dirty="0" err="1"/>
              <a:t>with</a:t>
            </a:r>
            <a:r>
              <a:rPr lang="tr-TR" sz="4500" dirty="0"/>
              <a:t> </a:t>
            </a:r>
            <a:r>
              <a:rPr lang="tr-TR" sz="4500" dirty="0" err="1"/>
              <a:t>dexamethasone</a:t>
            </a:r>
            <a:r>
              <a:rPr lang="tr-TR" sz="4500" dirty="0"/>
              <a:t> </a:t>
            </a:r>
            <a:r>
              <a:rPr lang="tr-TR" sz="4500" dirty="0" err="1"/>
              <a:t>or</a:t>
            </a:r>
            <a:r>
              <a:rPr lang="tr-TR" sz="4500" dirty="0"/>
              <a:t> </a:t>
            </a:r>
            <a:r>
              <a:rPr lang="tr-TR" sz="4500" dirty="0" err="1"/>
              <a:t>hydrocortisone</a:t>
            </a:r>
            <a:r>
              <a:rPr lang="tr-TR" sz="4500" dirty="0"/>
              <a:t> </a:t>
            </a:r>
            <a:r>
              <a:rPr lang="tr-TR" sz="4500" dirty="0" err="1"/>
              <a:t>to</a:t>
            </a:r>
            <a:r>
              <a:rPr lang="tr-TR" sz="4500" dirty="0"/>
              <a:t> </a:t>
            </a:r>
            <a:r>
              <a:rPr lang="tr-TR" sz="4500" dirty="0" err="1"/>
              <a:t>reduce</a:t>
            </a:r>
            <a:r>
              <a:rPr lang="tr-TR" sz="4500" dirty="0"/>
              <a:t> </a:t>
            </a:r>
            <a:r>
              <a:rPr lang="tr-TR" sz="4500" dirty="0" err="1"/>
              <a:t>estrogen</a:t>
            </a:r>
            <a:r>
              <a:rPr lang="tr-TR" sz="4500" dirty="0"/>
              <a:t> </a:t>
            </a:r>
            <a:r>
              <a:rPr lang="tr-TR" sz="4500" dirty="0" err="1"/>
              <a:t>production</a:t>
            </a:r>
            <a:r>
              <a:rPr lang="tr-TR" sz="4500" dirty="0"/>
              <a:t> in </a:t>
            </a:r>
            <a:r>
              <a:rPr lang="tr-TR" sz="4500" dirty="0" err="1"/>
              <a:t>patients</a:t>
            </a:r>
            <a:r>
              <a:rPr lang="tr-TR" sz="4500" dirty="0"/>
              <a:t> </a:t>
            </a:r>
            <a:r>
              <a:rPr lang="tr-TR" sz="4500" dirty="0" err="1"/>
              <a:t>with</a:t>
            </a:r>
            <a:r>
              <a:rPr lang="tr-TR" sz="4500" dirty="0"/>
              <a:t> </a:t>
            </a:r>
            <a:r>
              <a:rPr lang="tr-TR" sz="4500" dirty="0" err="1"/>
              <a:t>carcinoma</a:t>
            </a:r>
            <a:r>
              <a:rPr lang="tr-TR" sz="4500" dirty="0"/>
              <a:t> of </a:t>
            </a:r>
            <a:r>
              <a:rPr lang="tr-TR" sz="4500" dirty="0" err="1"/>
              <a:t>the</a:t>
            </a:r>
            <a:r>
              <a:rPr lang="tr-TR" sz="4500" dirty="0"/>
              <a:t> </a:t>
            </a:r>
            <a:r>
              <a:rPr lang="tr-TR" sz="4500" dirty="0" err="1" smtClean="0"/>
              <a:t>breast</a:t>
            </a:r>
            <a:endParaRPr lang="tr-TR" sz="4500" dirty="0" smtClean="0"/>
          </a:p>
          <a:p>
            <a:pPr algn="just"/>
            <a:r>
              <a:rPr lang="tr-TR" sz="4500" dirty="0" err="1" smtClean="0"/>
              <a:t>dosage</a:t>
            </a:r>
            <a:r>
              <a:rPr lang="tr-TR" sz="4500" dirty="0" smtClean="0"/>
              <a:t> </a:t>
            </a:r>
            <a:r>
              <a:rPr lang="tr-TR" sz="4500" dirty="0"/>
              <a:t>of 1 g/d it </a:t>
            </a:r>
            <a:r>
              <a:rPr lang="tr-TR" sz="4500" dirty="0" err="1"/>
              <a:t>was</a:t>
            </a:r>
            <a:r>
              <a:rPr lang="tr-TR" sz="4500" dirty="0"/>
              <a:t> </a:t>
            </a:r>
            <a:r>
              <a:rPr lang="tr-TR" sz="4500" dirty="0" err="1"/>
              <a:t>well</a:t>
            </a:r>
            <a:r>
              <a:rPr lang="tr-TR" sz="4500" dirty="0"/>
              <a:t> </a:t>
            </a:r>
            <a:r>
              <a:rPr lang="tr-TR" sz="4500" dirty="0" err="1"/>
              <a:t>tolerated</a:t>
            </a:r>
            <a:r>
              <a:rPr lang="tr-TR" sz="4500" dirty="0"/>
              <a:t>; but </a:t>
            </a:r>
            <a:r>
              <a:rPr lang="tr-TR" sz="4500" dirty="0" err="1"/>
              <a:t>with</a:t>
            </a:r>
            <a:r>
              <a:rPr lang="tr-TR" sz="4500" dirty="0"/>
              <a:t> </a:t>
            </a:r>
            <a:r>
              <a:rPr lang="tr-TR" sz="4500" dirty="0" err="1"/>
              <a:t>higher</a:t>
            </a:r>
            <a:r>
              <a:rPr lang="tr-TR" sz="4500" dirty="0"/>
              <a:t> </a:t>
            </a:r>
            <a:r>
              <a:rPr lang="tr-TR" sz="4500" dirty="0" err="1"/>
              <a:t>dosages</a:t>
            </a:r>
            <a:r>
              <a:rPr lang="tr-TR" sz="4500" dirty="0"/>
              <a:t>      </a:t>
            </a:r>
            <a:r>
              <a:rPr lang="tr-TR" sz="4500" dirty="0" err="1"/>
              <a:t>lethargy</a:t>
            </a:r>
            <a:r>
              <a:rPr lang="tr-TR" sz="4500" dirty="0"/>
              <a:t> and skin </a:t>
            </a:r>
            <a:r>
              <a:rPr lang="tr-TR" sz="4500" dirty="0" err="1" smtClean="0"/>
              <a:t>rash</a:t>
            </a:r>
            <a:endParaRPr lang="tr-TR" sz="4500" dirty="0"/>
          </a:p>
          <a:p>
            <a:pPr algn="just"/>
            <a:r>
              <a:rPr lang="tr-TR" sz="4500" dirty="0" err="1"/>
              <a:t>Its</a:t>
            </a:r>
            <a:r>
              <a:rPr lang="tr-TR" sz="4500" dirty="0"/>
              <a:t> </a:t>
            </a:r>
            <a:r>
              <a:rPr lang="tr-TR" sz="4500" dirty="0" err="1"/>
              <a:t>use</a:t>
            </a:r>
            <a:r>
              <a:rPr lang="tr-TR" sz="4500" dirty="0"/>
              <a:t> in </a:t>
            </a:r>
            <a:r>
              <a:rPr lang="tr-TR" sz="4500" dirty="0" err="1"/>
              <a:t>breast</a:t>
            </a:r>
            <a:r>
              <a:rPr lang="tr-TR" sz="4500" dirty="0"/>
              <a:t> </a:t>
            </a:r>
            <a:r>
              <a:rPr lang="tr-TR" sz="4500" dirty="0" err="1"/>
              <a:t>cancer</a:t>
            </a:r>
            <a:r>
              <a:rPr lang="tr-TR" sz="4500" dirty="0"/>
              <a:t> </a:t>
            </a:r>
            <a:r>
              <a:rPr lang="tr-TR" sz="4500" dirty="0" err="1"/>
              <a:t>patients</a:t>
            </a:r>
            <a:r>
              <a:rPr lang="tr-TR" sz="4500" dirty="0"/>
              <a:t> has </a:t>
            </a:r>
            <a:r>
              <a:rPr lang="tr-TR" sz="4500" dirty="0" err="1"/>
              <a:t>been</a:t>
            </a:r>
            <a:r>
              <a:rPr lang="tr-TR" sz="4500" dirty="0"/>
              <a:t> </a:t>
            </a:r>
            <a:r>
              <a:rPr lang="tr-TR" sz="4500" dirty="0" err="1"/>
              <a:t>supplanted</a:t>
            </a:r>
            <a:r>
              <a:rPr lang="tr-TR" sz="4500" dirty="0"/>
              <a:t> </a:t>
            </a:r>
            <a:r>
              <a:rPr lang="tr-TR" sz="4500" dirty="0" err="1"/>
              <a:t>by</a:t>
            </a:r>
            <a:r>
              <a:rPr lang="tr-TR" sz="4500" dirty="0"/>
              <a:t> </a:t>
            </a:r>
            <a:r>
              <a:rPr lang="tr-TR" sz="4500" dirty="0" err="1"/>
              <a:t>tamoxifen</a:t>
            </a:r>
            <a:r>
              <a:rPr lang="tr-TR" sz="4500" dirty="0"/>
              <a:t> </a:t>
            </a:r>
            <a:r>
              <a:rPr lang="tr-TR" sz="4500" dirty="0" err="1"/>
              <a:t>or</a:t>
            </a:r>
            <a:r>
              <a:rPr lang="tr-TR" sz="4500" dirty="0"/>
              <a:t> </a:t>
            </a:r>
            <a:r>
              <a:rPr lang="tr-TR" sz="4500" dirty="0" err="1"/>
              <a:t>by</a:t>
            </a:r>
            <a:r>
              <a:rPr lang="tr-TR" sz="4500" dirty="0"/>
              <a:t> </a:t>
            </a:r>
            <a:r>
              <a:rPr lang="tr-TR" sz="4500" dirty="0" err="1"/>
              <a:t>aromatase</a:t>
            </a:r>
            <a:r>
              <a:rPr lang="tr-TR" sz="4500" dirty="0"/>
              <a:t> </a:t>
            </a:r>
            <a:r>
              <a:rPr lang="tr-TR" sz="4500" dirty="0" err="1"/>
              <a:t>inhibitors</a:t>
            </a:r>
            <a:r>
              <a:rPr lang="tr-TR" sz="4500" dirty="0"/>
              <a:t> </a:t>
            </a:r>
          </a:p>
          <a:p>
            <a:pPr algn="just"/>
            <a:r>
              <a:rPr lang="tr-TR" sz="4500" dirty="0"/>
              <a:t>can be </a:t>
            </a:r>
            <a:r>
              <a:rPr lang="tr-TR" sz="4500" dirty="0" err="1"/>
              <a:t>used</a:t>
            </a:r>
            <a:r>
              <a:rPr lang="tr-TR" sz="4500" dirty="0"/>
              <a:t> in </a:t>
            </a:r>
            <a:r>
              <a:rPr lang="tr-TR" sz="4500" dirty="0" err="1"/>
              <a:t>conjunction</a:t>
            </a:r>
            <a:r>
              <a:rPr lang="tr-TR" sz="4500" dirty="0"/>
              <a:t> </a:t>
            </a:r>
            <a:r>
              <a:rPr lang="tr-TR" sz="4500" dirty="0" err="1"/>
              <a:t>with</a:t>
            </a:r>
            <a:r>
              <a:rPr lang="tr-TR" sz="4500" dirty="0"/>
              <a:t> </a:t>
            </a:r>
            <a:r>
              <a:rPr lang="tr-TR" sz="4500" dirty="0" err="1"/>
              <a:t>metyrapone</a:t>
            </a:r>
            <a:r>
              <a:rPr lang="tr-TR" sz="4500" dirty="0"/>
              <a:t> </a:t>
            </a:r>
            <a:r>
              <a:rPr lang="tr-TR" sz="4500" dirty="0" err="1"/>
              <a:t>or</a:t>
            </a:r>
            <a:r>
              <a:rPr lang="tr-TR" sz="4500" dirty="0"/>
              <a:t> </a:t>
            </a:r>
            <a:r>
              <a:rPr lang="tr-TR" sz="4500" dirty="0" err="1"/>
              <a:t>ketoconazole</a:t>
            </a:r>
            <a:r>
              <a:rPr lang="tr-TR" sz="4500" dirty="0"/>
              <a:t> </a:t>
            </a:r>
            <a:r>
              <a:rPr lang="tr-TR" sz="4500" dirty="0" err="1"/>
              <a:t>to</a:t>
            </a:r>
            <a:r>
              <a:rPr lang="tr-TR" sz="4500" dirty="0"/>
              <a:t> </a:t>
            </a:r>
            <a:r>
              <a:rPr lang="tr-TR" sz="4500" dirty="0" err="1"/>
              <a:t>reduce</a:t>
            </a:r>
            <a:r>
              <a:rPr lang="tr-TR" sz="4500" dirty="0"/>
              <a:t> </a:t>
            </a:r>
            <a:r>
              <a:rPr lang="tr-TR" sz="4500" dirty="0" err="1"/>
              <a:t>steroid</a:t>
            </a:r>
            <a:r>
              <a:rPr lang="tr-TR" sz="4500" dirty="0"/>
              <a:t> </a:t>
            </a:r>
            <a:r>
              <a:rPr lang="tr-TR" sz="4500" dirty="0" err="1"/>
              <a:t>secretion</a:t>
            </a:r>
            <a:r>
              <a:rPr lang="tr-TR" sz="4500" dirty="0"/>
              <a:t> in </a:t>
            </a:r>
            <a:r>
              <a:rPr lang="tr-TR" sz="4500" dirty="0" err="1"/>
              <a:t>patients</a:t>
            </a:r>
            <a:r>
              <a:rPr lang="tr-TR" sz="4500" dirty="0"/>
              <a:t> </a:t>
            </a:r>
            <a:r>
              <a:rPr lang="tr-TR" sz="4500" dirty="0" err="1"/>
              <a:t>with</a:t>
            </a:r>
            <a:r>
              <a:rPr lang="tr-TR" sz="4500" dirty="0"/>
              <a:t> </a:t>
            </a:r>
            <a:r>
              <a:rPr lang="tr-TR" sz="4500" dirty="0" err="1"/>
              <a:t>Cushing’s</a:t>
            </a:r>
            <a:r>
              <a:rPr lang="tr-TR" sz="4500" dirty="0"/>
              <a:t> </a:t>
            </a:r>
            <a:r>
              <a:rPr lang="tr-TR" sz="4500" dirty="0" err="1"/>
              <a:t>syndrome</a:t>
            </a:r>
            <a:r>
              <a:rPr lang="tr-TR" sz="4500" dirty="0"/>
              <a:t> </a:t>
            </a:r>
            <a:r>
              <a:rPr lang="tr-TR" sz="4500" dirty="0" err="1"/>
              <a:t>due</a:t>
            </a:r>
            <a:r>
              <a:rPr lang="tr-TR" sz="4500" dirty="0"/>
              <a:t> </a:t>
            </a:r>
            <a:r>
              <a:rPr lang="tr-TR" sz="4500" dirty="0" err="1"/>
              <a:t>to</a:t>
            </a:r>
            <a:r>
              <a:rPr lang="tr-TR" sz="4500" dirty="0"/>
              <a:t> </a:t>
            </a:r>
            <a:r>
              <a:rPr lang="tr-TR" sz="4500" dirty="0" err="1"/>
              <a:t>adrenocortical</a:t>
            </a:r>
            <a:r>
              <a:rPr lang="tr-TR" sz="4500" dirty="0"/>
              <a:t> </a:t>
            </a:r>
            <a:r>
              <a:rPr lang="tr-TR" sz="4500" dirty="0" err="1"/>
              <a:t>cancer</a:t>
            </a:r>
            <a:r>
              <a:rPr lang="tr-TR" sz="4500" dirty="0"/>
              <a:t> </a:t>
            </a:r>
            <a:r>
              <a:rPr lang="tr-TR" sz="4500" dirty="0" err="1"/>
              <a:t>who</a:t>
            </a:r>
            <a:r>
              <a:rPr lang="tr-TR" sz="4500" dirty="0"/>
              <a:t> do not </a:t>
            </a:r>
            <a:r>
              <a:rPr lang="tr-TR" sz="4500" dirty="0" err="1"/>
              <a:t>respond</a:t>
            </a:r>
            <a:r>
              <a:rPr lang="tr-TR" sz="4500" dirty="0"/>
              <a:t> </a:t>
            </a:r>
            <a:r>
              <a:rPr lang="tr-TR" sz="4500" dirty="0" err="1"/>
              <a:t>to</a:t>
            </a:r>
            <a:r>
              <a:rPr lang="tr-TR" sz="4500" dirty="0"/>
              <a:t> </a:t>
            </a:r>
            <a:r>
              <a:rPr lang="tr-TR" sz="4500" dirty="0" err="1"/>
              <a:t>mitotane</a:t>
            </a:r>
            <a:endParaRPr lang="tr-TR" sz="4500" dirty="0"/>
          </a:p>
          <a:p>
            <a:pPr algn="just"/>
            <a:endParaRPr lang="tr-TR" dirty="0"/>
          </a:p>
        </p:txBody>
      </p:sp>
      <p:sp>
        <p:nvSpPr>
          <p:cNvPr id="4" name="Sağ Ok 3">
            <a:extLst>
              <a:ext uri="{FF2B5EF4-FFF2-40B4-BE49-F238E27FC236}">
                <a16:creationId xmlns="" xmlns:a16="http://schemas.microsoft.com/office/drawing/2014/main" id="{EF3E8B01-4BD8-D947-B163-A7CD900C528F}"/>
              </a:ext>
            </a:extLst>
          </p:cNvPr>
          <p:cNvSpPr/>
          <p:nvPr/>
        </p:nvSpPr>
        <p:spPr>
          <a:xfrm>
            <a:off x="9344470" y="4008638"/>
            <a:ext cx="261257" cy="1197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05989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1278</Words>
  <Application>Microsoft Office PowerPoint</Application>
  <PresentationFormat>Özel</PresentationFormat>
  <Paragraphs>135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MINERALOCORTICOIDS:                           (ALDOSTERONE, DEOXYCORTICOSTERONE, FLUDROCORTISONE) </vt:lpstr>
      <vt:lpstr>Aldosterone </vt:lpstr>
      <vt:lpstr>Aldosterone </vt:lpstr>
      <vt:lpstr>Aldosterone </vt:lpstr>
      <vt:lpstr>Slayt 5</vt:lpstr>
      <vt:lpstr>Slayt 6</vt:lpstr>
      <vt:lpstr>ADRENAL ANDROGENS </vt:lpstr>
      <vt:lpstr>ANTAGONISTS OF ADRENOCORTICAL AGENTS </vt:lpstr>
      <vt:lpstr>SYNTHESIS INHIBITORS &amp; GLUCOCORTICOID ANTAGONISTS: Aminoglutethimide </vt:lpstr>
      <vt:lpstr>Ketoconazole </vt:lpstr>
      <vt:lpstr>Etomidate </vt:lpstr>
      <vt:lpstr>Metyrapone  </vt:lpstr>
      <vt:lpstr>Metyrapone </vt:lpstr>
      <vt:lpstr>Metyrapone  </vt:lpstr>
      <vt:lpstr>Trilostane </vt:lpstr>
      <vt:lpstr>Abiraterone </vt:lpstr>
      <vt:lpstr>Mifepristone (RU-486)  </vt:lpstr>
      <vt:lpstr>Mifepristone (RU-486) </vt:lpstr>
      <vt:lpstr>Mifepristone (RU-486) </vt:lpstr>
      <vt:lpstr>Mitotane </vt:lpstr>
      <vt:lpstr>MINERALOCORTICOID ANTAGONISTS </vt:lpstr>
      <vt:lpstr>MINERALOCORTICOID ANTAGONISTS </vt:lpstr>
      <vt:lpstr>MINERALOCORTICOID ANTAGONISTS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 Elif Yeşilyurt</dc:creator>
  <cp:lastModifiedBy>ebru</cp:lastModifiedBy>
  <cp:revision>319</cp:revision>
  <dcterms:created xsi:type="dcterms:W3CDTF">2020-02-04T10:12:07Z</dcterms:created>
  <dcterms:modified xsi:type="dcterms:W3CDTF">2020-04-27T07:28:44Z</dcterms:modified>
</cp:coreProperties>
</file>