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4"/>
  </p:notesMasterIdLst>
  <p:handoutMasterIdLst>
    <p:handoutMasterId r:id="rId15"/>
  </p:handoutMasterIdLst>
  <p:sldIdLst>
    <p:sldId id="668" r:id="rId4"/>
    <p:sldId id="669" r:id="rId5"/>
    <p:sldId id="670" r:id="rId6"/>
    <p:sldId id="671" r:id="rId7"/>
    <p:sldId id="672" r:id="rId8"/>
    <p:sldId id="673" r:id="rId9"/>
    <p:sldId id="674" r:id="rId10"/>
    <p:sldId id="675" r:id="rId11"/>
    <p:sldId id="676" r:id="rId12"/>
    <p:sldId id="677"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06.03.2020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3/6/2020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3/6/2020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3/6/2020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3/6/2020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3/6/2020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3/6/2020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3/6/2020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277813"/>
            <a:ext cx="7772400" cy="1143000"/>
          </a:xfrm>
          <a:prstGeom prst="rect">
            <a:avLst/>
          </a:prstGeom>
        </p:spPr>
        <p:txBody>
          <a:bodyPr/>
          <a:lstStyle/>
          <a:p>
            <a:r>
              <a:rPr lang="tr-TR" smtClean="0"/>
              <a:t>Asıl başlık stili için tıklatın</a:t>
            </a:r>
            <a:endParaRPr lang="tr-TR"/>
          </a:p>
        </p:txBody>
      </p:sp>
      <p:sp>
        <p:nvSpPr>
          <p:cNvPr id="3" name="İçerik Yer Tutucusu 2"/>
          <p:cNvSpPr>
            <a:spLocks noGrp="1"/>
          </p:cNvSpPr>
          <p:nvPr>
            <p:ph idx="1"/>
          </p:nvPr>
        </p:nvSpPr>
        <p:spPr>
          <a:xfrm>
            <a:off x="914400" y="1600200"/>
            <a:ext cx="7772400" cy="4530725"/>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9"/>
          <p:cNvSpPr>
            <a:spLocks noGrp="1" noChangeArrowheads="1"/>
          </p:cNvSpPr>
          <p:nvPr>
            <p:ph type="dt" sz="half" idx="10"/>
          </p:nvPr>
        </p:nvSpPr>
        <p:spPr>
          <a:xfrm>
            <a:off x="914400" y="6251575"/>
            <a:ext cx="1981200" cy="457200"/>
          </a:xfrm>
          <a:prstGeom prst="rect">
            <a:avLst/>
          </a:prstGeom>
          <a:ln/>
        </p:spPr>
        <p:txBody>
          <a:bodyPr/>
          <a:lstStyle>
            <a:lvl1pPr>
              <a:defRPr/>
            </a:lvl1pPr>
          </a:lstStyle>
          <a:p>
            <a:pPr>
              <a:defRPr/>
            </a:pPr>
            <a:fld id="{0AC24EB3-F679-4419-B1CF-C709A3C32D90}" type="datetimeFigureOut">
              <a:rPr lang="tr-TR" altLang="tr-TR"/>
              <a:pPr>
                <a:defRPr/>
              </a:pPr>
              <a:t>06.03.2020</a:t>
            </a:fld>
            <a:endParaRPr lang="tr-TR" altLang="tr-TR"/>
          </a:p>
        </p:txBody>
      </p:sp>
      <p:sp>
        <p:nvSpPr>
          <p:cNvPr id="5" name="Rectangle 10"/>
          <p:cNvSpPr>
            <a:spLocks noGrp="1" noChangeArrowheads="1"/>
          </p:cNvSpPr>
          <p:nvPr>
            <p:ph type="ftr" sz="quarter" idx="11"/>
          </p:nvPr>
        </p:nvSpPr>
        <p:spPr>
          <a:xfrm>
            <a:off x="3352800" y="6248400"/>
            <a:ext cx="2971800" cy="457200"/>
          </a:xfrm>
          <a:prstGeom prst="rect">
            <a:avLst/>
          </a:prstGeom>
          <a:ln/>
        </p:spPr>
        <p:txBody>
          <a:bodyPr/>
          <a:lstStyle>
            <a:lvl1pPr>
              <a:defRPr/>
            </a:lvl1pPr>
          </a:lstStyle>
          <a:p>
            <a:pPr>
              <a:defRPr/>
            </a:pPr>
            <a:endParaRPr lang="tr-TR" altLang="tr-TR"/>
          </a:p>
        </p:txBody>
      </p:sp>
      <p:sp>
        <p:nvSpPr>
          <p:cNvPr id="6" name="Rectangle 11"/>
          <p:cNvSpPr>
            <a:spLocks noGrp="1" noChangeArrowheads="1"/>
          </p:cNvSpPr>
          <p:nvPr>
            <p:ph type="sldNum" sz="quarter" idx="12"/>
          </p:nvPr>
        </p:nvSpPr>
        <p:spPr>
          <a:xfrm>
            <a:off x="6781800" y="6248400"/>
            <a:ext cx="1905000" cy="457200"/>
          </a:xfrm>
          <a:prstGeom prst="rect">
            <a:avLst/>
          </a:prstGeom>
          <a:ln/>
        </p:spPr>
        <p:txBody>
          <a:bodyPr/>
          <a:lstStyle>
            <a:lvl1pPr>
              <a:defRPr/>
            </a:lvl1pPr>
          </a:lstStyle>
          <a:p>
            <a:pPr>
              <a:defRPr/>
            </a:pPr>
            <a:fld id="{ACFC6BC3-7F42-47C9-962B-97A175AB5B77}" type="slidenum">
              <a:rPr lang="tr-TR" altLang="tr-TR"/>
              <a:pPr>
                <a:defRPr/>
              </a:pPr>
              <a:t>‹#›</a:t>
            </a:fld>
            <a:endParaRPr lang="tr-TR" altLang="tr-TR"/>
          </a:p>
        </p:txBody>
      </p:sp>
    </p:spTree>
    <p:extLst>
      <p:ext uri="{BB962C8B-B14F-4D97-AF65-F5344CB8AC3E}">
        <p14:creationId xmlns:p14="http://schemas.microsoft.com/office/powerpoint/2010/main" val="11654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3/6/2020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3/6/2020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3/6/2020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3/6/2020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GGY464</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MENKUL KIYMETLEŞTİRME</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Dr. Hüseyin YURDAKUL</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lgn="ctr" eaLnBrk="1" hangingPunct="1"/>
            <a:r>
              <a:rPr lang="tr-TR" altLang="tr-TR" sz="2800" dirty="0" smtClean="0">
                <a:latin typeface="Times New Roman" panose="02020603050405020304" pitchFamily="18" charset="0"/>
                <a:cs typeface="Times New Roman" panose="02020603050405020304" pitchFamily="18" charset="0"/>
              </a:rPr>
              <a:t>Türkiye’de</a:t>
            </a:r>
            <a:r>
              <a:rPr lang="tr-TR" altLang="tr-TR" sz="2800" b="1" dirty="0" smtClean="0">
                <a:latin typeface="Times New Roman" panose="02020603050405020304" pitchFamily="18" charset="0"/>
                <a:cs typeface="Times New Roman" panose="02020603050405020304" pitchFamily="18" charset="0"/>
              </a:rPr>
              <a:t> </a:t>
            </a:r>
            <a:r>
              <a:rPr lang="tr-TR" altLang="tr-TR" sz="2800" dirty="0" smtClean="0">
                <a:latin typeface="Times New Roman" panose="02020603050405020304" pitchFamily="18" charset="0"/>
                <a:cs typeface="Times New Roman" panose="02020603050405020304" pitchFamily="18" charset="0"/>
              </a:rPr>
              <a:t>Menkul Kıymetleştirme</a:t>
            </a:r>
          </a:p>
        </p:txBody>
      </p:sp>
      <p:sp>
        <p:nvSpPr>
          <p:cNvPr id="38915" name="Rectangle 3"/>
          <p:cNvSpPr>
            <a:spLocks noGrp="1" noChangeArrowheads="1"/>
          </p:cNvSpPr>
          <p:nvPr>
            <p:ph type="body" idx="1"/>
          </p:nvPr>
        </p:nvSpPr>
        <p:spPr>
          <a:xfrm>
            <a:off x="811530" y="1291590"/>
            <a:ext cx="7772400" cy="4530725"/>
          </a:xfrm>
        </p:spPr>
        <p:txBody>
          <a:bodyPr/>
          <a:lstStyle/>
          <a:p>
            <a:pPr algn="just" eaLnBrk="1" hangingPunct="1">
              <a:lnSpc>
                <a:spcPct val="80000"/>
              </a:lnSpc>
            </a:pPr>
            <a:r>
              <a:rPr lang="tr-TR" altLang="tr-TR" sz="2000" dirty="0" smtClean="0">
                <a:latin typeface="Times New Roman" pitchFamily="18" charset="0"/>
              </a:rPr>
              <a:t>Bu oluşum Türkiye’deki ilk derece notu almış yurtiçi alacakların uluslar arası sermaye piyasalarında menkul kıymetleştirme işlemidir. Ödeme aktarmalı yapı şeklinde kurulmuştur. Yapının temelini Garanti Finansal Kiralama A.Ş. (GL)’</a:t>
            </a:r>
            <a:r>
              <a:rPr lang="tr-TR" altLang="tr-TR" sz="2000" dirty="0" err="1" smtClean="0">
                <a:latin typeface="Times New Roman" pitchFamily="18" charset="0"/>
              </a:rPr>
              <a:t>nin</a:t>
            </a:r>
            <a:r>
              <a:rPr lang="tr-TR" altLang="tr-TR" sz="2000" dirty="0" smtClean="0">
                <a:latin typeface="Times New Roman" pitchFamily="18" charset="0"/>
              </a:rPr>
              <a:t> Türkiye Cumhuriyeti’nde yerleşik kiracılarından oluşturduğu finansal kiralama alacakları havuzunu, kesin ve geri dönülemez biçimde International Finance Corporation (IFC)’ye devretmesi işlemidir.</a:t>
            </a:r>
          </a:p>
          <a:p>
            <a:pPr algn="just" eaLnBrk="1" hangingPunct="1">
              <a:lnSpc>
                <a:spcPct val="80000"/>
              </a:lnSpc>
            </a:pPr>
            <a:r>
              <a:rPr lang="tr-TR" altLang="tr-TR" sz="2000" dirty="0" smtClean="0">
                <a:latin typeface="Times New Roman" pitchFamily="18" charset="0"/>
              </a:rPr>
              <a:t>2005 yılında Akbank T.A.Ş. tarafından </a:t>
            </a:r>
            <a:r>
              <a:rPr lang="tr-TR" altLang="tr-TR" sz="2000" dirty="0" err="1" smtClean="0">
                <a:latin typeface="Times New Roman" pitchFamily="18" charset="0"/>
              </a:rPr>
              <a:t>Turkey’s</a:t>
            </a:r>
            <a:r>
              <a:rPr lang="tr-TR" altLang="tr-TR" sz="2000" dirty="0" smtClean="0">
                <a:latin typeface="Times New Roman" pitchFamily="18" charset="0"/>
              </a:rPr>
              <a:t> Akbank </a:t>
            </a:r>
            <a:r>
              <a:rPr lang="tr-TR" altLang="tr-TR" sz="2000" dirty="0" err="1" smtClean="0">
                <a:latin typeface="Times New Roman" pitchFamily="18" charset="0"/>
              </a:rPr>
              <a:t>Remittances</a:t>
            </a:r>
            <a:r>
              <a:rPr lang="tr-TR" altLang="tr-TR" sz="2000" dirty="0" smtClean="0">
                <a:latin typeface="Times New Roman" pitchFamily="18" charset="0"/>
              </a:rPr>
              <a:t> </a:t>
            </a:r>
            <a:r>
              <a:rPr lang="tr-TR" altLang="tr-TR" sz="2000" dirty="0" err="1" smtClean="0">
                <a:latin typeface="Times New Roman" pitchFamily="18" charset="0"/>
              </a:rPr>
              <a:t>Trust</a:t>
            </a:r>
            <a:r>
              <a:rPr lang="tr-TR" altLang="tr-TR" sz="2000" dirty="0" smtClean="0">
                <a:latin typeface="Times New Roman" pitchFamily="18" charset="0"/>
              </a:rPr>
              <a:t> </a:t>
            </a:r>
            <a:r>
              <a:rPr lang="tr-TR" altLang="tr-TR" sz="2000" dirty="0" err="1" smtClean="0">
                <a:latin typeface="Times New Roman" pitchFamily="18" charset="0"/>
              </a:rPr>
              <a:t>Securitization</a:t>
            </a:r>
            <a:r>
              <a:rPr lang="tr-TR" altLang="tr-TR" sz="2000" dirty="0" smtClean="0">
                <a:latin typeface="Times New Roman" pitchFamily="18" charset="0"/>
              </a:rPr>
              <a:t> (A.R.T.S) Ltd. Adlı özel amaçlı kurum kurularak 1,433 milyar USD tutarında hisse senetleri yaratılmıştır. Bu gelişmekte olan ülkelerde, aynı varlık sınıfına dayalı olarak oluşturulmuş olan en büyük menkul kıymetleştirme uygulaması olmuştur.</a:t>
            </a:r>
          </a:p>
          <a:p>
            <a:pPr algn="just" eaLnBrk="1" hangingPunct="1">
              <a:lnSpc>
                <a:spcPct val="80000"/>
              </a:lnSpc>
            </a:pPr>
            <a:endParaRPr lang="tr-TR" altLang="tr-TR" sz="2000" dirty="0" smtClean="0">
              <a:latin typeface="Times New Roman" pitchFamily="18" charset="0"/>
            </a:endParaRPr>
          </a:p>
        </p:txBody>
      </p:sp>
    </p:spTree>
    <p:extLst>
      <p:ext uri="{BB962C8B-B14F-4D97-AF65-F5344CB8AC3E}">
        <p14:creationId xmlns:p14="http://schemas.microsoft.com/office/powerpoint/2010/main" val="3829557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85800" y="148590"/>
            <a:ext cx="7772400" cy="1143000"/>
          </a:xfrm>
        </p:spPr>
        <p:txBody>
          <a:bodyPr/>
          <a:lstStyle/>
          <a:p>
            <a:pPr algn="ctr" eaLnBrk="1" hangingPunct="1"/>
            <a:r>
              <a:rPr lang="tr-TR" altLang="tr-TR" sz="2800" dirty="0" smtClean="0"/>
              <a:t>Türkiye’de Menkul Kıymetleştirme</a:t>
            </a:r>
          </a:p>
        </p:txBody>
      </p:sp>
      <p:sp>
        <p:nvSpPr>
          <p:cNvPr id="30723" name="Rectangle 3"/>
          <p:cNvSpPr>
            <a:spLocks noGrp="1" noChangeArrowheads="1"/>
          </p:cNvSpPr>
          <p:nvPr>
            <p:ph type="body" idx="1"/>
          </p:nvPr>
        </p:nvSpPr>
        <p:spPr>
          <a:xfrm>
            <a:off x="868680" y="1268730"/>
            <a:ext cx="7772400" cy="4530725"/>
          </a:xfrm>
        </p:spPr>
        <p:txBody>
          <a:bodyPr/>
          <a:lstStyle/>
          <a:p>
            <a:pPr algn="just" eaLnBrk="1" hangingPunct="1">
              <a:lnSpc>
                <a:spcPct val="80000"/>
              </a:lnSpc>
            </a:pPr>
            <a:r>
              <a:rPr lang="tr-TR" altLang="tr-TR" sz="2000" dirty="0" smtClean="0">
                <a:latin typeface="Times New Roman" pitchFamily="18" charset="0"/>
              </a:rPr>
              <a:t>Ekonomik anlamda 1980’lerden sonra başlatılan ekonominin yeniden yapılanma süreciyle birlikte, diğer bir finansal uygulamada olduğu gibi menkul kıymetleştirmede de adımlar atılmıştır.</a:t>
            </a:r>
          </a:p>
          <a:p>
            <a:pPr algn="just" eaLnBrk="1" hangingPunct="1">
              <a:lnSpc>
                <a:spcPct val="80000"/>
              </a:lnSpc>
            </a:pPr>
            <a:r>
              <a:rPr lang="tr-TR" altLang="tr-TR" sz="2000" dirty="0" smtClean="0">
                <a:latin typeface="Times New Roman" pitchFamily="18" charset="0"/>
              </a:rPr>
              <a:t>Sermaye Piyasası Kurulu (SPK) tarafından çıkarılan ve, 31.07.1992 tarihli T.C. Resmi </a:t>
            </a:r>
            <a:r>
              <a:rPr lang="tr-TR" altLang="tr-TR" sz="2000" dirty="0" err="1" smtClean="0">
                <a:latin typeface="Times New Roman" pitchFamily="18" charset="0"/>
              </a:rPr>
              <a:t>Gazete’de</a:t>
            </a:r>
            <a:r>
              <a:rPr lang="tr-TR" altLang="tr-TR" sz="2000" dirty="0" smtClean="0">
                <a:latin typeface="Times New Roman" pitchFamily="18" charset="0"/>
              </a:rPr>
              <a:t> yayımlanan, Sermaye Piyasası Kurulunun Seri III., No.14 “Varlığa Dayalı Menkul Kıymetlerin Kurul Kaydına Alınmasına ve Genel Finans Ortaklarının Kuruluş ve Faaliyet İlkelerine Dair Esaslar Tebliği” ile uygulamaya girmiştir.</a:t>
            </a:r>
          </a:p>
          <a:p>
            <a:pPr algn="just" eaLnBrk="1" hangingPunct="1">
              <a:lnSpc>
                <a:spcPct val="80000"/>
              </a:lnSpc>
            </a:pPr>
            <a:r>
              <a:rPr lang="tr-TR" altLang="tr-TR" sz="2000" dirty="0" smtClean="0">
                <a:latin typeface="Times New Roman" pitchFamily="18" charset="0"/>
              </a:rPr>
              <a:t>6362 Sayılı Kanun’da yer alan düzenlemelere uyum sağlanması ve benzer niteliğe sahip sermaye piyasası araçlarına ilişkin düzenlemelerin tek bir tebliğde birleştirilerek mevzuatın sadeleştirilmesi amacıyla;</a:t>
            </a:r>
          </a:p>
          <a:p>
            <a:pPr algn="just" eaLnBrk="1" hangingPunct="1">
              <a:lnSpc>
                <a:spcPct val="80000"/>
              </a:lnSpc>
            </a:pPr>
            <a:r>
              <a:rPr lang="tr-TR" altLang="tr-TR" sz="2000" dirty="0" smtClean="0">
                <a:latin typeface="Times New Roman" pitchFamily="18" charset="0"/>
              </a:rPr>
              <a:t>Seri:III,No:58.1 sayılı “Varlığa veya İpoteğe Dayalı Menkul Kıymetler Tebliği”,</a:t>
            </a:r>
          </a:p>
          <a:p>
            <a:pPr algn="just" eaLnBrk="1" hangingPunct="1">
              <a:lnSpc>
                <a:spcPct val="80000"/>
              </a:lnSpc>
            </a:pPr>
            <a:r>
              <a:rPr lang="tr-TR" altLang="tr-TR" sz="2000" dirty="0" smtClean="0">
                <a:latin typeface="Times New Roman" pitchFamily="18" charset="0"/>
              </a:rPr>
              <a:t>Seri: III, No: 59.1 sayılı “Teminatlı Menkul Kıymetler Tebliği” SPK tarafından yayımlanmıştır.</a:t>
            </a:r>
          </a:p>
          <a:p>
            <a:pPr algn="just" eaLnBrk="1" hangingPunct="1">
              <a:lnSpc>
                <a:spcPct val="80000"/>
              </a:lnSpc>
            </a:pPr>
            <a:endParaRPr lang="tr-TR" altLang="tr-TR" sz="2000" dirty="0" smtClean="0"/>
          </a:p>
        </p:txBody>
      </p:sp>
    </p:spTree>
    <p:extLst>
      <p:ext uri="{BB962C8B-B14F-4D97-AF65-F5344CB8AC3E}">
        <p14:creationId xmlns:p14="http://schemas.microsoft.com/office/powerpoint/2010/main" val="3832981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Başlık 1"/>
          <p:cNvSpPr>
            <a:spLocks noGrp="1"/>
          </p:cNvSpPr>
          <p:nvPr>
            <p:ph type="title"/>
          </p:nvPr>
        </p:nvSpPr>
        <p:spPr/>
        <p:txBody>
          <a:bodyPr/>
          <a:lstStyle/>
          <a:p>
            <a:r>
              <a:rPr lang="tr-TR" altLang="tr-TR" sz="2800" dirty="0" smtClean="0"/>
              <a:t>Türkiye’de Menkul Kıymetleştirme</a:t>
            </a:r>
          </a:p>
        </p:txBody>
      </p:sp>
      <p:sp>
        <p:nvSpPr>
          <p:cNvPr id="3" name="İçerik Yer Tutucusu 2"/>
          <p:cNvSpPr>
            <a:spLocks noGrp="1"/>
          </p:cNvSpPr>
          <p:nvPr>
            <p:ph idx="1"/>
          </p:nvPr>
        </p:nvSpPr>
        <p:spPr>
          <a:xfrm>
            <a:off x="857250" y="1371600"/>
            <a:ext cx="7772400" cy="4530725"/>
          </a:xfrm>
        </p:spPr>
        <p:txBody>
          <a:bodyPr/>
          <a:lstStyle/>
          <a:p>
            <a:pPr algn="just">
              <a:defRPr/>
            </a:pPr>
            <a:r>
              <a:rPr lang="tr-TR" sz="2000" dirty="0">
                <a:latin typeface="Times New Roman" panose="02020603050405020304" pitchFamily="18" charset="0"/>
                <a:cs typeface="Times New Roman" panose="02020603050405020304" pitchFamily="18" charset="0"/>
              </a:rPr>
              <a:t>Varlığa veya ipoteğe dayalı menkul kıymetlerin (VİDMK) teminatı olan varlıklar, fonlar tarafından devralınarak fon portföylerine dahil edilmekte ve bu varlıklara dayalı olarak menkul kıymet ihracı yapılmaktadır. Varlık ve konut finansmanı fonlarının tanımları Sermaye Piyasası Kanunu’nun 58. maddesinde; </a:t>
            </a:r>
            <a:endParaRPr lang="tr-TR" sz="2000" b="1" dirty="0">
              <a:latin typeface="Times New Roman" panose="02020603050405020304" pitchFamily="18" charset="0"/>
              <a:cs typeface="Times New Roman" panose="02020603050405020304" pitchFamily="18" charset="0"/>
            </a:endParaRPr>
          </a:p>
          <a:p>
            <a:pPr algn="just">
              <a:defRPr/>
            </a:pPr>
            <a:r>
              <a:rPr lang="tr-TR" sz="2000" i="1" dirty="0">
                <a:latin typeface="Times New Roman" panose="02020603050405020304" pitchFamily="18" charset="0"/>
                <a:cs typeface="Times New Roman" panose="02020603050405020304" pitchFamily="18" charset="0"/>
              </a:rPr>
              <a:t>“</a:t>
            </a:r>
            <a:r>
              <a:rPr lang="tr-TR" sz="2000" i="1" u="sng" dirty="0">
                <a:latin typeface="Times New Roman" panose="02020603050405020304" pitchFamily="18" charset="0"/>
                <a:cs typeface="Times New Roman" panose="02020603050405020304" pitchFamily="18" charset="0"/>
              </a:rPr>
              <a:t>Konut finansmanı fonu</a:t>
            </a:r>
            <a:r>
              <a:rPr lang="tr-TR" sz="2000" i="1" dirty="0">
                <a:latin typeface="Times New Roman" panose="02020603050405020304" pitchFamily="18" charset="0"/>
                <a:cs typeface="Times New Roman" panose="02020603050405020304" pitchFamily="18" charset="0"/>
              </a:rPr>
              <a:t>, ipoteğe dayalı menkul kıymetler karşılığında toplanan paralarla, ipoteğe dayalı menkul kıymet sahipleri hesabına; </a:t>
            </a:r>
            <a:r>
              <a:rPr lang="tr-TR" sz="2000" i="1" u="sng" dirty="0">
                <a:latin typeface="Times New Roman" panose="02020603050405020304" pitchFamily="18" charset="0"/>
                <a:cs typeface="Times New Roman" panose="02020603050405020304" pitchFamily="18" charset="0"/>
              </a:rPr>
              <a:t>varlık finansmanı fonu</a:t>
            </a:r>
            <a:r>
              <a:rPr lang="tr-TR" sz="2000" i="1" dirty="0">
                <a:latin typeface="Times New Roman" panose="02020603050405020304" pitchFamily="18" charset="0"/>
                <a:cs typeface="Times New Roman" panose="02020603050405020304" pitchFamily="18" charset="0"/>
              </a:rPr>
              <a:t>, varlığa dayalı menkul kıymetler karşılığında toplanan paralarla, varlığa dayalı menkul kıymet sahipleri hesabına inançlı mülkiyet esaslarına göre fon iç tüzüğü ile kurulan ve tüzel kişiliği olmayan mal varlığıdır.” </a:t>
            </a:r>
            <a:endParaRPr lang="tr-T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4883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Başlık 1"/>
          <p:cNvSpPr>
            <a:spLocks noGrp="1"/>
          </p:cNvSpPr>
          <p:nvPr>
            <p:ph type="title"/>
          </p:nvPr>
        </p:nvSpPr>
        <p:spPr/>
        <p:txBody>
          <a:bodyPr/>
          <a:lstStyle/>
          <a:p>
            <a:pPr algn="ctr"/>
            <a:r>
              <a:rPr lang="tr-TR" altLang="tr-TR" sz="2800" dirty="0" smtClean="0"/>
              <a:t>Türkiye’de Menkul Kıymetleştirme</a:t>
            </a:r>
          </a:p>
        </p:txBody>
      </p:sp>
      <p:sp>
        <p:nvSpPr>
          <p:cNvPr id="3" name="İçerik Yer Tutucusu 2"/>
          <p:cNvSpPr>
            <a:spLocks noGrp="1"/>
          </p:cNvSpPr>
          <p:nvPr>
            <p:ph idx="1"/>
          </p:nvPr>
        </p:nvSpPr>
        <p:spPr>
          <a:xfrm>
            <a:off x="880110" y="1428750"/>
            <a:ext cx="7772400" cy="4530725"/>
          </a:xfrm>
        </p:spPr>
        <p:txBody>
          <a:bodyPr/>
          <a:lstStyle/>
          <a:p>
            <a:pPr algn="just">
              <a:defRPr/>
            </a:pPr>
            <a:r>
              <a:rPr lang="tr-TR" sz="2000" dirty="0" smtClean="0">
                <a:latin typeface="Times New Roman" panose="02020603050405020304" pitchFamily="18" charset="0"/>
                <a:cs typeface="Times New Roman" panose="02020603050405020304" pitchFamily="18" charset="0"/>
              </a:rPr>
              <a:t>6362 Sayılı Kanun’da varlığa veya ipoteğe dayalı menkul kıymetler (VİDMK):</a:t>
            </a:r>
          </a:p>
          <a:p>
            <a:pPr algn="just">
              <a:defRPr/>
            </a:pPr>
            <a:r>
              <a:rPr lang="tr-TR" sz="2000" dirty="0" smtClean="0">
                <a:latin typeface="Times New Roman" panose="02020603050405020304" pitchFamily="18" charset="0"/>
                <a:cs typeface="Times New Roman" panose="02020603050405020304" pitchFamily="18" charset="0"/>
              </a:rPr>
              <a:t>“ilgili fonların veya ipotek finansmanı kuruluşlarının portföyündeki varlıklar karşılık gösterilerek ihraç edilen sermaye piyasası araçlarıdır” biçiminde tanımlanmıştır (6362-Md.58/1). Buna göre, varlığa dayalı menkul kıymet (VDMK) ihraçları Varlık Finansmanı Fonları (VFF) ve ipoteğe dayalı menkul kıymet (İDMK) ihraçları ise Konut Finansmanı Fonları (KFF) tarafından gerçekleştirilecektir. İpotek finansmanı kuruluşları tarafından yapılacak VDMK veya İDMK ihraçları için ise herhangi bir fon kurulması zorunluluğu bulunmamaktadır </a:t>
            </a:r>
          </a:p>
          <a:p>
            <a:pPr>
              <a:defRPr/>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3543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Başlık 1"/>
          <p:cNvSpPr>
            <a:spLocks noGrp="1"/>
          </p:cNvSpPr>
          <p:nvPr>
            <p:ph type="title"/>
          </p:nvPr>
        </p:nvSpPr>
        <p:spPr/>
        <p:txBody>
          <a:bodyPr/>
          <a:lstStyle/>
          <a:p>
            <a:r>
              <a:rPr lang="tr-TR" altLang="tr-TR" sz="2800" dirty="0" smtClean="0"/>
              <a:t>Türkiye’de Menkul Kıymetleştirme</a:t>
            </a:r>
          </a:p>
        </p:txBody>
      </p:sp>
      <p:sp>
        <p:nvSpPr>
          <p:cNvPr id="3" name="İçerik Yer Tutucusu 2"/>
          <p:cNvSpPr>
            <a:spLocks noGrp="1"/>
          </p:cNvSpPr>
          <p:nvPr>
            <p:ph idx="1"/>
          </p:nvPr>
        </p:nvSpPr>
        <p:spPr>
          <a:xfrm>
            <a:off x="822960" y="1371600"/>
            <a:ext cx="7772400" cy="4530725"/>
          </a:xfrm>
        </p:spPr>
        <p:txBody>
          <a:bodyPr/>
          <a:lstStyle/>
          <a:p>
            <a:pPr marL="0" indent="0" algn="just">
              <a:buFont typeface="Wingdings" pitchFamily="2" charset="2"/>
              <a:buNone/>
              <a:defRPr/>
            </a:pPr>
            <a:r>
              <a:rPr lang="tr-TR" sz="2000" dirty="0" smtClean="0">
                <a:latin typeface="Times New Roman" panose="02020603050405020304" pitchFamily="18" charset="0"/>
                <a:cs typeface="Times New Roman" panose="02020603050405020304" pitchFamily="18" charset="0"/>
              </a:rPr>
              <a:t>Fonlara ilişkin bazı esaslar;</a:t>
            </a:r>
          </a:p>
          <a:p>
            <a:pPr algn="just">
              <a:defRPr/>
            </a:pPr>
            <a:r>
              <a:rPr lang="tr-TR" sz="2000" dirty="0" smtClean="0">
                <a:latin typeface="Times New Roman" panose="02020603050405020304" pitchFamily="18" charset="0"/>
                <a:cs typeface="Times New Roman" panose="02020603050405020304" pitchFamily="18" charset="0"/>
              </a:rPr>
              <a:t>i.	Türkiye’de kurulması zorunludur,</a:t>
            </a:r>
          </a:p>
          <a:p>
            <a:pPr algn="just">
              <a:defRPr/>
            </a:pPr>
            <a:r>
              <a:rPr lang="tr-TR" sz="2000" dirty="0" smtClean="0">
                <a:latin typeface="Times New Roman" panose="02020603050405020304" pitchFamily="18" charset="0"/>
                <a:cs typeface="Times New Roman" panose="02020603050405020304" pitchFamily="18" charset="0"/>
              </a:rPr>
              <a:t>ii.	Süreli veya süresiz kurulabilir,</a:t>
            </a:r>
          </a:p>
          <a:p>
            <a:pPr algn="just">
              <a:defRPr/>
            </a:pPr>
            <a:r>
              <a:rPr lang="tr-TR" sz="2000" dirty="0" smtClean="0">
                <a:latin typeface="Times New Roman" panose="02020603050405020304" pitchFamily="18" charset="0"/>
                <a:cs typeface="Times New Roman" panose="02020603050405020304" pitchFamily="18" charset="0"/>
              </a:rPr>
              <a:t>iii.	Yatırımcılar nezdinde ayrıştırılabilecek şekilde isimlendirilmek koşuluyla, aynı kurucu tarafından birden fazla fon kurulabilir,</a:t>
            </a:r>
          </a:p>
          <a:p>
            <a:pPr algn="just">
              <a:defRPr/>
            </a:pPr>
            <a:r>
              <a:rPr lang="tr-TR" sz="2000" dirty="0" smtClean="0">
                <a:latin typeface="Times New Roman" panose="02020603050405020304" pitchFamily="18" charset="0"/>
                <a:cs typeface="Times New Roman" panose="02020603050405020304" pitchFamily="18" charset="0"/>
              </a:rPr>
              <a:t>iv.	VDMK veya İDMK ihracı dışında kurulamaz ve kullanılamazlar biçiminde ifade edilmiştir (Tebliğ-Md.4/2).</a:t>
            </a:r>
          </a:p>
          <a:p>
            <a:pPr algn="just">
              <a:defRPr/>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9880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Başlık 1"/>
          <p:cNvSpPr>
            <a:spLocks noGrp="1"/>
          </p:cNvSpPr>
          <p:nvPr>
            <p:ph type="title"/>
          </p:nvPr>
        </p:nvSpPr>
        <p:spPr/>
        <p:txBody>
          <a:bodyPr/>
          <a:lstStyle/>
          <a:p>
            <a:r>
              <a:rPr lang="tr-TR" altLang="tr-TR" sz="2800" dirty="0" smtClean="0"/>
              <a:t>Türkiye’de Menkul Kıymetleştirme</a:t>
            </a:r>
          </a:p>
        </p:txBody>
      </p:sp>
      <p:sp>
        <p:nvSpPr>
          <p:cNvPr id="3" name="İçerik Yer Tutucusu 2"/>
          <p:cNvSpPr>
            <a:spLocks noGrp="1"/>
          </p:cNvSpPr>
          <p:nvPr>
            <p:ph idx="1"/>
          </p:nvPr>
        </p:nvSpPr>
        <p:spPr>
          <a:xfrm>
            <a:off x="845820" y="1383030"/>
            <a:ext cx="7772400" cy="4530725"/>
          </a:xfrm>
        </p:spPr>
        <p:txBody>
          <a:bodyPr/>
          <a:lstStyle/>
          <a:p>
            <a:pPr>
              <a:defRPr/>
            </a:pPr>
            <a:r>
              <a:rPr lang="tr-TR" sz="2000" dirty="0" smtClean="0">
                <a:latin typeface="Times New Roman" panose="02020603050405020304" pitchFamily="18" charset="0"/>
                <a:cs typeface="Times New Roman" panose="02020603050405020304" pitchFamily="18" charset="0"/>
              </a:rPr>
              <a:t>Tebliğ’in 3. maddesine göre varlık veya konut finansmanı fonu kurucuları;</a:t>
            </a:r>
          </a:p>
          <a:p>
            <a:pPr>
              <a:defRPr/>
            </a:pPr>
            <a:r>
              <a:rPr lang="tr-TR" sz="2000" dirty="0" smtClean="0">
                <a:latin typeface="Times New Roman" panose="02020603050405020304" pitchFamily="18" charset="0"/>
                <a:cs typeface="Times New Roman" panose="02020603050405020304" pitchFamily="18" charset="0"/>
              </a:rPr>
              <a:t>i.	Finansal kiralama şirketleri,</a:t>
            </a:r>
          </a:p>
          <a:p>
            <a:pPr>
              <a:defRPr/>
            </a:pPr>
            <a:r>
              <a:rPr lang="tr-TR" sz="2000" dirty="0" smtClean="0">
                <a:latin typeface="Times New Roman" panose="02020603050405020304" pitchFamily="18" charset="0"/>
                <a:cs typeface="Times New Roman" panose="02020603050405020304" pitchFamily="18" charset="0"/>
              </a:rPr>
              <a:t>ii.	Finansman şirketleri,</a:t>
            </a:r>
          </a:p>
          <a:p>
            <a:pPr>
              <a:defRPr/>
            </a:pPr>
            <a:r>
              <a:rPr lang="tr-TR" sz="2000" dirty="0" smtClean="0">
                <a:latin typeface="Times New Roman" panose="02020603050405020304" pitchFamily="18" charset="0"/>
                <a:cs typeface="Times New Roman" panose="02020603050405020304" pitchFamily="18" charset="0"/>
              </a:rPr>
              <a:t>iii.	Bankalar,</a:t>
            </a:r>
          </a:p>
          <a:p>
            <a:pPr>
              <a:defRPr/>
            </a:pPr>
            <a:r>
              <a:rPr lang="tr-TR" sz="2000" dirty="0" smtClean="0">
                <a:latin typeface="Times New Roman" panose="02020603050405020304" pitchFamily="18" charset="0"/>
                <a:cs typeface="Times New Roman" panose="02020603050405020304" pitchFamily="18" charset="0"/>
              </a:rPr>
              <a:t>iv.	Geniş yetkili aracı kurumlar,</a:t>
            </a:r>
          </a:p>
          <a:p>
            <a:pPr>
              <a:defRPr/>
            </a:pPr>
            <a:r>
              <a:rPr lang="tr-TR" sz="2000" dirty="0" smtClean="0">
                <a:latin typeface="Times New Roman" panose="02020603050405020304" pitchFamily="18" charset="0"/>
                <a:cs typeface="Times New Roman" panose="02020603050405020304" pitchFamily="18" charset="0"/>
              </a:rPr>
              <a:t>v.	İpotek finansmanı kuruluşları</a:t>
            </a:r>
          </a:p>
          <a:p>
            <a:pPr>
              <a:defRPr/>
            </a:pPr>
            <a:r>
              <a:rPr lang="tr-TR" sz="2000" dirty="0" smtClean="0">
                <a:latin typeface="Times New Roman" panose="02020603050405020304" pitchFamily="18" charset="0"/>
                <a:cs typeface="Times New Roman" panose="02020603050405020304" pitchFamily="18" charset="0"/>
              </a:rPr>
              <a:t>olarak belirlenmiştir. Kurucunun finansal kiralama şirketi, finansman şirketi veya banka olması halinde BDDK’nın uygun görüşü alınmaktadır (Tebliğ-Md.8/2).</a:t>
            </a:r>
          </a:p>
          <a:p>
            <a:pPr>
              <a:defRPr/>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88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Başlık 1"/>
          <p:cNvSpPr>
            <a:spLocks noGrp="1"/>
          </p:cNvSpPr>
          <p:nvPr>
            <p:ph type="title"/>
          </p:nvPr>
        </p:nvSpPr>
        <p:spPr/>
        <p:txBody>
          <a:bodyPr/>
          <a:lstStyle/>
          <a:p>
            <a:r>
              <a:rPr lang="tr-TR" altLang="tr-TR" sz="2800" dirty="0" smtClean="0"/>
              <a:t>Türkiye’de Menkul Kıymetleştirme</a:t>
            </a:r>
          </a:p>
        </p:txBody>
      </p:sp>
      <p:sp>
        <p:nvSpPr>
          <p:cNvPr id="3" name="İçerik Yer Tutucusu 2"/>
          <p:cNvSpPr>
            <a:spLocks noGrp="1"/>
          </p:cNvSpPr>
          <p:nvPr>
            <p:ph idx="1"/>
          </p:nvPr>
        </p:nvSpPr>
        <p:spPr>
          <a:xfrm>
            <a:off x="822960" y="1268730"/>
            <a:ext cx="7772400" cy="4530725"/>
          </a:xfrm>
        </p:spPr>
        <p:txBody>
          <a:bodyPr/>
          <a:lstStyle/>
          <a:p>
            <a:pPr marL="0" indent="0" algn="just">
              <a:buFont typeface="Wingdings" pitchFamily="2" charset="2"/>
              <a:buNone/>
              <a:defRPr/>
            </a:pPr>
            <a:r>
              <a:rPr lang="tr-TR" sz="2000" dirty="0">
                <a:latin typeface="Times New Roman" panose="02020603050405020304" pitchFamily="18" charset="0"/>
                <a:cs typeface="Times New Roman" panose="02020603050405020304" pitchFamily="18" charset="0"/>
              </a:rPr>
              <a:t>Varlığa veya ipoteğe dayalı menkul kıymetler,</a:t>
            </a:r>
          </a:p>
          <a:p>
            <a:pPr algn="just">
              <a:defRPr/>
            </a:pPr>
            <a:r>
              <a:rPr lang="tr-TR" sz="2000" dirty="0">
                <a:latin typeface="Times New Roman" panose="02020603050405020304" pitchFamily="18" charset="0"/>
                <a:cs typeface="Times New Roman" panose="02020603050405020304" pitchFamily="18" charset="0"/>
              </a:rPr>
              <a:t>Halka arz edilerek veya</a:t>
            </a:r>
          </a:p>
          <a:p>
            <a:pPr algn="just">
              <a:defRPr/>
            </a:pPr>
            <a:r>
              <a:rPr lang="tr-TR" sz="2000" dirty="0">
                <a:latin typeface="Times New Roman" panose="02020603050405020304" pitchFamily="18" charset="0"/>
                <a:cs typeface="Times New Roman" panose="02020603050405020304" pitchFamily="18" charset="0"/>
              </a:rPr>
              <a:t>Nitelikli yatırımcılara satılmak üzere veya</a:t>
            </a:r>
          </a:p>
          <a:p>
            <a:pPr algn="just">
              <a:defRPr/>
            </a:pPr>
            <a:r>
              <a:rPr lang="tr-TR" sz="2000" dirty="0">
                <a:latin typeface="Times New Roman" panose="02020603050405020304" pitchFamily="18" charset="0"/>
                <a:cs typeface="Times New Roman" panose="02020603050405020304" pitchFamily="18" charset="0"/>
              </a:rPr>
              <a:t>Birim nominal değeri asgari 100.000 TL tutarında olmak kaydıyla tahsisli olarak</a:t>
            </a:r>
          </a:p>
          <a:p>
            <a:pPr algn="just">
              <a:defRPr/>
            </a:pPr>
            <a:r>
              <a:rPr lang="tr-TR" sz="2000" dirty="0">
                <a:latin typeface="Times New Roman" panose="02020603050405020304" pitchFamily="18" charset="0"/>
                <a:cs typeface="Times New Roman" panose="02020603050405020304" pitchFamily="18" charset="0"/>
              </a:rPr>
              <a:t>ihraç edilebilir (Tebliğ-Md.7/7</a:t>
            </a:r>
            <a:r>
              <a:rPr lang="tr-TR" sz="2000" dirty="0" smtClean="0">
                <a:latin typeface="Times New Roman" panose="02020603050405020304" pitchFamily="18" charset="0"/>
                <a:cs typeface="Times New Roman" panose="02020603050405020304" pitchFamily="18" charset="0"/>
              </a:rPr>
              <a:t>).</a:t>
            </a:r>
          </a:p>
          <a:p>
            <a:pPr marL="0" indent="0" algn="just">
              <a:buFont typeface="Wingdings" pitchFamily="2" charset="2"/>
              <a:buNone/>
              <a:defRPr/>
            </a:pPr>
            <a:r>
              <a:rPr lang="tr-TR" sz="2000" dirty="0" smtClean="0">
                <a:latin typeface="Times New Roman" panose="02020603050405020304" pitchFamily="18" charset="0"/>
                <a:cs typeface="Times New Roman" panose="02020603050405020304" pitchFamily="18" charset="0"/>
              </a:rPr>
              <a:t>Halka </a:t>
            </a:r>
            <a:r>
              <a:rPr lang="tr-TR" sz="2000" dirty="0">
                <a:latin typeface="Times New Roman" panose="02020603050405020304" pitchFamily="18" charset="0"/>
                <a:cs typeface="Times New Roman" panose="02020603050405020304" pitchFamily="18" charset="0"/>
              </a:rPr>
              <a:t>arz edilerek yapılacak VİDMK ihraçları için;</a:t>
            </a:r>
          </a:p>
          <a:p>
            <a:pPr algn="just">
              <a:defRPr/>
            </a:pPr>
            <a:r>
              <a:rPr lang="tr-TR" sz="2000" dirty="0">
                <a:latin typeface="Times New Roman" panose="02020603050405020304" pitchFamily="18" charset="0"/>
                <a:cs typeface="Times New Roman" panose="02020603050405020304" pitchFamily="18" charset="0"/>
              </a:rPr>
              <a:t>İhracın tek seferde yapması gerekmektedir,</a:t>
            </a:r>
          </a:p>
          <a:p>
            <a:pPr algn="just">
              <a:defRPr/>
            </a:pPr>
            <a:r>
              <a:rPr lang="tr-TR" sz="2000" dirty="0" err="1">
                <a:latin typeface="Times New Roman" panose="02020603050405020304" pitchFamily="18" charset="0"/>
                <a:cs typeface="Times New Roman" panose="02020603050405020304" pitchFamily="18" charset="0"/>
              </a:rPr>
              <a:t>VİDMK’nin</a:t>
            </a:r>
            <a:r>
              <a:rPr lang="tr-TR" sz="2000" dirty="0">
                <a:latin typeface="Times New Roman" panose="02020603050405020304" pitchFamily="18" charset="0"/>
                <a:cs typeface="Times New Roman" panose="02020603050405020304" pitchFamily="18" charset="0"/>
              </a:rPr>
              <a:t> borsada işlem görmesi zorunludur,</a:t>
            </a:r>
          </a:p>
          <a:p>
            <a:pPr algn="just">
              <a:defRPr/>
            </a:pPr>
            <a:r>
              <a:rPr lang="tr-TR" sz="2000" dirty="0">
                <a:latin typeface="Times New Roman" panose="02020603050405020304" pitchFamily="18" charset="0"/>
                <a:cs typeface="Times New Roman" panose="02020603050405020304" pitchFamily="18" charset="0"/>
              </a:rPr>
              <a:t>Her bir tertip ve varsa VİDMK dilimleri için derecelendirme kuruluşları tarafından kredi derecelendirilmesinin yapılması ve derecelendirme notunun SPK’nın düzenlemeleri çerçevesinde güncellenmesini gerektiren durumlarda düzenli olarak gözden geçirilmesi zorunludur (Tebliğ-Md.7 ve Md.9).</a:t>
            </a:r>
          </a:p>
          <a:p>
            <a:pPr algn="just">
              <a:defRPr/>
            </a:pP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2182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Başlık 1"/>
          <p:cNvSpPr>
            <a:spLocks noGrp="1"/>
          </p:cNvSpPr>
          <p:nvPr>
            <p:ph type="title"/>
          </p:nvPr>
        </p:nvSpPr>
        <p:spPr/>
        <p:txBody>
          <a:bodyPr/>
          <a:lstStyle/>
          <a:p>
            <a:r>
              <a:rPr lang="tr-TR" altLang="tr-TR" sz="2800" dirty="0" smtClean="0"/>
              <a:t>Türkiye’de Menkul Kıymetleştirme</a:t>
            </a:r>
          </a:p>
        </p:txBody>
      </p:sp>
      <p:sp>
        <p:nvSpPr>
          <p:cNvPr id="3" name="İçerik Yer Tutucusu 2"/>
          <p:cNvSpPr>
            <a:spLocks noGrp="1"/>
          </p:cNvSpPr>
          <p:nvPr>
            <p:ph idx="1"/>
          </p:nvPr>
        </p:nvSpPr>
        <p:spPr>
          <a:xfrm>
            <a:off x="811530" y="1394460"/>
            <a:ext cx="7772400" cy="4530725"/>
          </a:xfrm>
        </p:spPr>
        <p:txBody>
          <a:bodyPr/>
          <a:lstStyle/>
          <a:p>
            <a:pPr marL="0" indent="0">
              <a:buFont typeface="Wingdings" pitchFamily="2" charset="2"/>
              <a:buNone/>
              <a:defRPr/>
            </a:pPr>
            <a:r>
              <a:rPr lang="tr-TR" sz="2000" dirty="0">
                <a:latin typeface="Times New Roman" panose="02020603050405020304" pitchFamily="18" charset="0"/>
                <a:cs typeface="Times New Roman" panose="02020603050405020304" pitchFamily="18" charset="0"/>
              </a:rPr>
              <a:t>F</a:t>
            </a:r>
            <a:r>
              <a:rPr lang="tr-TR" sz="2000" dirty="0" smtClean="0">
                <a:latin typeface="Times New Roman" panose="02020603050405020304" pitchFamily="18" charset="0"/>
                <a:cs typeface="Times New Roman" panose="02020603050405020304" pitchFamily="18" charset="0"/>
              </a:rPr>
              <a:t>onun </a:t>
            </a:r>
            <a:r>
              <a:rPr lang="tr-TR" sz="2000" dirty="0">
                <a:latin typeface="Times New Roman" panose="02020603050405020304" pitchFamily="18" charset="0"/>
                <a:cs typeface="Times New Roman" panose="02020603050405020304" pitchFamily="18" charset="0"/>
              </a:rPr>
              <a:t>malvarlığının</a:t>
            </a:r>
            <a:endParaRPr lang="tr-TR" sz="2000" b="1" dirty="0">
              <a:latin typeface="Times New Roman" panose="02020603050405020304" pitchFamily="18" charset="0"/>
              <a:cs typeface="Times New Roman" panose="02020603050405020304" pitchFamily="18" charset="0"/>
            </a:endParaRPr>
          </a:p>
          <a:p>
            <a:pPr>
              <a:defRPr/>
            </a:pPr>
            <a:r>
              <a:rPr lang="tr-TR" sz="2000" dirty="0">
                <a:latin typeface="Times New Roman" panose="02020603050405020304" pitchFamily="18" charset="0"/>
                <a:cs typeface="Times New Roman" panose="02020603050405020304" pitchFamily="18" charset="0"/>
              </a:rPr>
              <a:t>Başka bir amaçla tasarruf edilemeyeceği,</a:t>
            </a:r>
            <a:endParaRPr lang="tr-TR" sz="2000" b="1" dirty="0">
              <a:latin typeface="Times New Roman" panose="02020603050405020304" pitchFamily="18" charset="0"/>
              <a:cs typeface="Times New Roman" panose="02020603050405020304" pitchFamily="18" charset="0"/>
            </a:endParaRPr>
          </a:p>
          <a:p>
            <a:pPr>
              <a:defRPr/>
            </a:pPr>
            <a:r>
              <a:rPr lang="tr-TR" sz="2000" dirty="0">
                <a:latin typeface="Times New Roman" panose="02020603050405020304" pitchFamily="18" charset="0"/>
                <a:cs typeface="Times New Roman" panose="02020603050405020304" pitchFamily="18" charset="0"/>
              </a:rPr>
              <a:t>Kamu alacaklarının tahsili amacı da dahil olmak üzere haczedilemeyeceği,</a:t>
            </a:r>
            <a:endParaRPr lang="tr-TR" sz="2000" b="1" dirty="0">
              <a:latin typeface="Times New Roman" panose="02020603050405020304" pitchFamily="18" charset="0"/>
              <a:cs typeface="Times New Roman" panose="02020603050405020304" pitchFamily="18" charset="0"/>
            </a:endParaRPr>
          </a:p>
          <a:p>
            <a:pPr>
              <a:defRPr/>
            </a:pPr>
            <a:r>
              <a:rPr lang="tr-TR" sz="2000" dirty="0">
                <a:latin typeface="Times New Roman" panose="02020603050405020304" pitchFamily="18" charset="0"/>
                <a:cs typeface="Times New Roman" panose="02020603050405020304" pitchFamily="18" charset="0"/>
              </a:rPr>
              <a:t>Üzerinde ihtiyati tedbir konulamayacağı, </a:t>
            </a:r>
            <a:endParaRPr lang="tr-TR" sz="2000" b="1" dirty="0">
              <a:latin typeface="Times New Roman" panose="02020603050405020304" pitchFamily="18" charset="0"/>
              <a:cs typeface="Times New Roman" panose="02020603050405020304" pitchFamily="18" charset="0"/>
            </a:endParaRPr>
          </a:p>
          <a:p>
            <a:pPr>
              <a:defRPr/>
            </a:pPr>
            <a:r>
              <a:rPr lang="tr-TR" sz="2000" dirty="0">
                <a:latin typeface="Times New Roman" panose="02020603050405020304" pitchFamily="18" charset="0"/>
                <a:cs typeface="Times New Roman" panose="02020603050405020304" pitchFamily="18" charset="0"/>
              </a:rPr>
              <a:t>İflas masasına dahil edilemeyeceği,</a:t>
            </a:r>
            <a:endParaRPr lang="tr-TR" sz="2000" b="1" dirty="0">
              <a:latin typeface="Times New Roman" panose="02020603050405020304" pitchFamily="18" charset="0"/>
              <a:cs typeface="Times New Roman" panose="02020603050405020304" pitchFamily="18" charset="0"/>
            </a:endParaRPr>
          </a:p>
          <a:p>
            <a:pPr>
              <a:defRPr/>
            </a:pPr>
            <a:r>
              <a:rPr lang="tr-TR" sz="2000" b="1" dirty="0">
                <a:latin typeface="Times New Roman" panose="02020603050405020304" pitchFamily="18" charset="0"/>
                <a:cs typeface="Times New Roman" panose="02020603050405020304" pitchFamily="18" charset="0"/>
              </a:rPr>
              <a:t>6362 Sayılı Kanun’da ve Tebliğ’de açıkça ifade edilmiştir (Tebliğ-Md.6). </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7204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algn="ctr" eaLnBrk="1" hangingPunct="1"/>
            <a:r>
              <a:rPr lang="tr-TR" altLang="tr-TR" sz="2800" dirty="0" smtClean="0"/>
              <a:t>Türkiye’de Menkul Kıymetleştirme</a:t>
            </a:r>
          </a:p>
        </p:txBody>
      </p:sp>
      <p:sp>
        <p:nvSpPr>
          <p:cNvPr id="37891" name="Rectangle 3"/>
          <p:cNvSpPr>
            <a:spLocks noGrp="1" noChangeArrowheads="1"/>
          </p:cNvSpPr>
          <p:nvPr>
            <p:ph type="body" idx="1"/>
          </p:nvPr>
        </p:nvSpPr>
        <p:spPr>
          <a:xfrm>
            <a:off x="868680" y="1383030"/>
            <a:ext cx="7772400" cy="4530725"/>
          </a:xfrm>
        </p:spPr>
        <p:txBody>
          <a:bodyPr/>
          <a:lstStyle/>
          <a:p>
            <a:pPr algn="just" eaLnBrk="1" hangingPunct="1">
              <a:lnSpc>
                <a:spcPct val="90000"/>
              </a:lnSpc>
            </a:pPr>
            <a:r>
              <a:rPr lang="tr-TR" altLang="tr-TR" sz="2000" dirty="0" smtClean="0">
                <a:latin typeface="Times New Roman" pitchFamily="18" charset="0"/>
              </a:rPr>
              <a:t>Mayıs 2005’te Garanti Bankası A.Ş. tarafından </a:t>
            </a:r>
            <a:r>
              <a:rPr lang="tr-TR" altLang="tr-TR" sz="2000" dirty="0" err="1" smtClean="0">
                <a:latin typeface="Times New Roman" pitchFamily="18" charset="0"/>
              </a:rPr>
              <a:t>Standad</a:t>
            </a:r>
            <a:r>
              <a:rPr lang="tr-TR" altLang="tr-TR" sz="2000" dirty="0" smtClean="0">
                <a:latin typeface="Times New Roman" pitchFamily="18" charset="0"/>
              </a:rPr>
              <a:t> &amp; </a:t>
            </a:r>
            <a:r>
              <a:rPr lang="tr-TR" altLang="tr-TR" sz="2000" dirty="0" err="1" smtClean="0">
                <a:latin typeface="Times New Roman" pitchFamily="18" charset="0"/>
              </a:rPr>
              <a:t>Poor’s</a:t>
            </a:r>
            <a:r>
              <a:rPr lang="tr-TR" altLang="tr-TR" sz="2000" dirty="0" smtClean="0">
                <a:latin typeface="Times New Roman" pitchFamily="18" charset="0"/>
              </a:rPr>
              <a:t> tarafından AAA dereceli 300 milyon USD tutarında, değişken faizli, 2005-A seri numaralı, 2013 vadeli hisse senetleri yaratılmıştır. Hisse senetlerinin satışı için </a:t>
            </a:r>
            <a:r>
              <a:rPr lang="tr-TR" altLang="tr-TR" sz="2000" dirty="0" err="1" smtClean="0">
                <a:latin typeface="Times New Roman" pitchFamily="18" charset="0"/>
              </a:rPr>
              <a:t>Turkey’s</a:t>
            </a:r>
            <a:r>
              <a:rPr lang="tr-TR" altLang="tr-TR" sz="2000" dirty="0" smtClean="0">
                <a:latin typeface="Times New Roman" pitchFamily="18" charset="0"/>
              </a:rPr>
              <a:t> Garanti </a:t>
            </a:r>
            <a:r>
              <a:rPr lang="tr-TR" altLang="tr-TR" sz="2000" dirty="0" err="1" smtClean="0">
                <a:latin typeface="Times New Roman" pitchFamily="18" charset="0"/>
              </a:rPr>
              <a:t>Diversified</a:t>
            </a:r>
            <a:r>
              <a:rPr lang="tr-TR" altLang="tr-TR" sz="2000" dirty="0" smtClean="0">
                <a:latin typeface="Times New Roman" pitchFamily="18" charset="0"/>
              </a:rPr>
              <a:t> </a:t>
            </a:r>
            <a:r>
              <a:rPr lang="tr-TR" altLang="tr-TR" sz="2000" dirty="0" err="1" smtClean="0">
                <a:latin typeface="Times New Roman" pitchFamily="18" charset="0"/>
              </a:rPr>
              <a:t>Payments</a:t>
            </a:r>
            <a:r>
              <a:rPr lang="tr-TR" altLang="tr-TR" sz="2000" dirty="0" smtClean="0">
                <a:latin typeface="Times New Roman" pitchFamily="18" charset="0"/>
              </a:rPr>
              <a:t> </a:t>
            </a:r>
            <a:r>
              <a:rPr lang="tr-TR" altLang="tr-TR" sz="2000" dirty="0" err="1" smtClean="0">
                <a:latin typeface="Times New Roman" pitchFamily="18" charset="0"/>
              </a:rPr>
              <a:t>Rights</a:t>
            </a:r>
            <a:r>
              <a:rPr lang="tr-TR" altLang="tr-TR" sz="2000" dirty="0" smtClean="0">
                <a:latin typeface="Times New Roman" pitchFamily="18" charset="0"/>
              </a:rPr>
              <a:t> Finance </a:t>
            </a:r>
            <a:r>
              <a:rPr lang="tr-TR" altLang="tr-TR" sz="2000" dirty="0" err="1" smtClean="0">
                <a:latin typeface="Times New Roman" pitchFamily="18" charset="0"/>
              </a:rPr>
              <a:t>Co</a:t>
            </a:r>
            <a:r>
              <a:rPr lang="tr-TR" altLang="tr-TR" sz="2000" dirty="0" smtClean="0">
                <a:latin typeface="Times New Roman" pitchFamily="18" charset="0"/>
              </a:rPr>
              <a:t>. adlı özel amaçlı kurum oluşturulmuş, Garanti Bankası A.Ş. tarafından güvence altına alınan varlıklar MBIA </a:t>
            </a:r>
            <a:r>
              <a:rPr lang="tr-TR" altLang="tr-TR" sz="2000" dirty="0" err="1" smtClean="0">
                <a:latin typeface="Times New Roman" pitchFamily="18" charset="0"/>
              </a:rPr>
              <a:t>Insurance</a:t>
            </a:r>
            <a:r>
              <a:rPr lang="tr-TR" altLang="tr-TR" sz="2000" dirty="0" smtClean="0">
                <a:latin typeface="Times New Roman" pitchFamily="18" charset="0"/>
              </a:rPr>
              <a:t> </a:t>
            </a:r>
            <a:r>
              <a:rPr lang="tr-TR" altLang="tr-TR" sz="2000" dirty="0" err="1" smtClean="0">
                <a:latin typeface="Times New Roman" pitchFamily="18" charset="0"/>
              </a:rPr>
              <a:t>Corp</a:t>
            </a:r>
            <a:r>
              <a:rPr lang="tr-TR" altLang="tr-TR" sz="2000" dirty="0" smtClean="0">
                <a:latin typeface="Times New Roman" pitchFamily="18" charset="0"/>
              </a:rPr>
              <a:t>. tarafından da sigortalanarak tam bir finansal güvenceye kavuşmuştur.</a:t>
            </a:r>
          </a:p>
        </p:txBody>
      </p:sp>
    </p:spTree>
    <p:extLst>
      <p:ext uri="{BB962C8B-B14F-4D97-AF65-F5344CB8AC3E}">
        <p14:creationId xmlns:p14="http://schemas.microsoft.com/office/powerpoint/2010/main" val="37039565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25691</TotalTime>
  <Words>675</Words>
  <Application>Microsoft Office PowerPoint</Application>
  <PresentationFormat>Ekran Gösterisi (4:3)</PresentationFormat>
  <Paragraphs>52</Paragraphs>
  <Slides>10</Slides>
  <Notes>0</Notes>
  <HiddenSlides>0</HiddenSlides>
  <MMClips>0</MMClips>
  <ScaleCrop>false</ScaleCrop>
  <HeadingPairs>
    <vt:vector size="4" baseType="variant">
      <vt:variant>
        <vt:lpstr>Tema</vt:lpstr>
      </vt:variant>
      <vt:variant>
        <vt:i4>3</vt:i4>
      </vt:variant>
      <vt:variant>
        <vt:lpstr>Slayt Başlıkları</vt:lpstr>
      </vt:variant>
      <vt:variant>
        <vt:i4>10</vt:i4>
      </vt:variant>
    </vt:vector>
  </HeadingPairs>
  <TitlesOfParts>
    <vt:vector size="13" baseType="lpstr">
      <vt:lpstr>ekonomi</vt:lpstr>
      <vt:lpstr>1_Rics</vt:lpstr>
      <vt:lpstr>h.t.</vt:lpstr>
      <vt:lpstr>PowerPoint Sunusu</vt:lpstr>
      <vt:lpstr>Türkiye’de Menkul Kıymetleştirme</vt:lpstr>
      <vt:lpstr>Türkiye’de Menkul Kıymetleştirme</vt:lpstr>
      <vt:lpstr>Türkiye’de Menkul Kıymetleştirme</vt:lpstr>
      <vt:lpstr>Türkiye’de Menkul Kıymetleştirme</vt:lpstr>
      <vt:lpstr>Türkiye’de Menkul Kıymetleştirme</vt:lpstr>
      <vt:lpstr>Türkiye’de Menkul Kıymetleştirme</vt:lpstr>
      <vt:lpstr>Türkiye’de Menkul Kıymetleştirme</vt:lpstr>
      <vt:lpstr>Türkiye’de Menkul Kıymetleştirme</vt:lpstr>
      <vt:lpstr>Türkiye’de Menkul Kıymetleştirme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945</cp:revision>
  <cp:lastPrinted>2016-10-24T07:53:35Z</cp:lastPrinted>
  <dcterms:created xsi:type="dcterms:W3CDTF">2016-09-18T09:35:24Z</dcterms:created>
  <dcterms:modified xsi:type="dcterms:W3CDTF">2020-03-06T07:21:21Z</dcterms:modified>
</cp:coreProperties>
</file>