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37BFBA6-EBB1-4CB4-9686-C27E0FD0D274}"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A519FA6-DDED-4C47-AFED-07950D28C0BE}" type="slidenum">
              <a:rPr lang="tr-TR" smtClean="0"/>
              <a:t>‹#›</a:t>
            </a:fld>
            <a:endParaRPr lang="tr-TR"/>
          </a:p>
        </p:txBody>
      </p:sp>
    </p:spTree>
    <p:extLst>
      <p:ext uri="{BB962C8B-B14F-4D97-AF65-F5344CB8AC3E}">
        <p14:creationId xmlns:p14="http://schemas.microsoft.com/office/powerpoint/2010/main" val="1554403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7BFBA6-EBB1-4CB4-9686-C27E0FD0D274}"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1488291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7BFBA6-EBB1-4CB4-9686-C27E0FD0D274}"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346435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7BFBA6-EBB1-4CB4-9686-C27E0FD0D274}"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3402551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137BFBA6-EBB1-4CB4-9686-C27E0FD0D274}"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A519FA6-DDED-4C47-AFED-07950D28C0BE}" type="slidenum">
              <a:rPr lang="tr-TR" smtClean="0"/>
              <a:t>‹#›</a:t>
            </a:fld>
            <a:endParaRPr lang="tr-TR"/>
          </a:p>
        </p:txBody>
      </p:sp>
    </p:spTree>
    <p:extLst>
      <p:ext uri="{BB962C8B-B14F-4D97-AF65-F5344CB8AC3E}">
        <p14:creationId xmlns:p14="http://schemas.microsoft.com/office/powerpoint/2010/main" val="304512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37BFBA6-EBB1-4CB4-9686-C27E0FD0D274}"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56048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37BFBA6-EBB1-4CB4-9686-C27E0FD0D274}"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270511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37BFBA6-EBB1-4CB4-9686-C27E0FD0D274}"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307845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7BFBA6-EBB1-4CB4-9686-C27E0FD0D274}"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361886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37BFBA6-EBB1-4CB4-9686-C27E0FD0D274}"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4183519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37BFBA6-EBB1-4CB4-9686-C27E0FD0D274}"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A519FA6-DDED-4C47-AFED-07950D28C0BE}" type="slidenum">
              <a:rPr lang="tr-TR" smtClean="0"/>
              <a:t>‹#›</a:t>
            </a:fld>
            <a:endParaRPr lang="tr-TR"/>
          </a:p>
        </p:txBody>
      </p:sp>
    </p:spTree>
    <p:extLst>
      <p:ext uri="{BB962C8B-B14F-4D97-AF65-F5344CB8AC3E}">
        <p14:creationId xmlns:p14="http://schemas.microsoft.com/office/powerpoint/2010/main" val="353593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37BFBA6-EBB1-4CB4-9686-C27E0FD0D274}"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A519FA6-DDED-4C47-AFED-07950D28C0BE}" type="slidenum">
              <a:rPr lang="tr-TR" smtClean="0"/>
              <a:t>‹#›</a:t>
            </a:fld>
            <a:endParaRPr lang="tr-TR"/>
          </a:p>
        </p:txBody>
      </p:sp>
    </p:spTree>
    <p:extLst>
      <p:ext uri="{BB962C8B-B14F-4D97-AF65-F5344CB8AC3E}">
        <p14:creationId xmlns:p14="http://schemas.microsoft.com/office/powerpoint/2010/main" val="2099527341"/>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SİNEMASI</a:t>
            </a:r>
            <a:br>
              <a:rPr lang="tr-TR" dirty="0" smtClean="0"/>
            </a:br>
            <a:r>
              <a:rPr lang="tr-TR" sz="5400" dirty="0" smtClean="0"/>
              <a:t>3. Hafta</a:t>
            </a:r>
            <a:endParaRPr lang="tr-TR" sz="5400" dirty="0"/>
          </a:p>
        </p:txBody>
      </p:sp>
    </p:spTree>
    <p:extLst>
      <p:ext uri="{BB962C8B-B14F-4D97-AF65-F5344CB8AC3E}">
        <p14:creationId xmlns:p14="http://schemas.microsoft.com/office/powerpoint/2010/main" val="4184643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Yeşilçam’ın kuruluşu</a:t>
            </a:r>
            <a:endParaRPr lang="tr-TR" dirty="0"/>
          </a:p>
        </p:txBody>
      </p:sp>
      <p:sp>
        <p:nvSpPr>
          <p:cNvPr id="3" name="İçerik Yer Tutucusu 2"/>
          <p:cNvSpPr>
            <a:spLocks noGrp="1"/>
          </p:cNvSpPr>
          <p:nvPr>
            <p:ph idx="1"/>
          </p:nvPr>
        </p:nvSpPr>
        <p:spPr/>
        <p:txBody>
          <a:bodyPr>
            <a:normAutofit lnSpcReduction="10000"/>
          </a:bodyPr>
          <a:lstStyle/>
          <a:p>
            <a:pPr algn="just"/>
            <a:r>
              <a:rPr lang="tr-TR" sz="2200" dirty="0" smtClean="0"/>
              <a:t>1950-1970 arası Sinemacılar Dönemi (</a:t>
            </a:r>
            <a:r>
              <a:rPr lang="tr-TR" sz="2200" dirty="0" err="1" smtClean="0"/>
              <a:t>Nijat</a:t>
            </a:r>
            <a:r>
              <a:rPr lang="tr-TR" sz="2200" dirty="0" smtClean="0"/>
              <a:t> </a:t>
            </a:r>
            <a:r>
              <a:rPr lang="tr-TR" sz="2200" dirty="0" err="1" smtClean="0"/>
              <a:t>Özön</a:t>
            </a:r>
            <a:r>
              <a:rPr lang="tr-TR" sz="2200" dirty="0" smtClean="0"/>
              <a:t>)</a:t>
            </a:r>
          </a:p>
          <a:p>
            <a:pPr algn="just"/>
            <a:r>
              <a:rPr lang="tr-TR" sz="2200" dirty="0" smtClean="0"/>
              <a:t>Belediye vergisindeki indirim, yeni sinema salonlarının açılması ve kırsal kesimlerde  elektriğin kullanılmaya başlanması film yapımcılığının karlı bir iş kolu haline gelmesine neden olur. </a:t>
            </a:r>
          </a:p>
          <a:p>
            <a:pPr algn="just"/>
            <a:r>
              <a:rPr lang="tr-TR" sz="2200" dirty="0" smtClean="0"/>
              <a:t>1950’lerde tüccarlar Yeşilçam’da ofisler açmaya başlar ve yıllık üretilen film sayısı 150’ye kadar ulaşır.</a:t>
            </a:r>
          </a:p>
          <a:p>
            <a:pPr algn="just"/>
            <a:r>
              <a:rPr lang="tr-TR" sz="2200" dirty="0" smtClean="0"/>
              <a:t>Yeşilçam’da sermaye birikiminin olmaması; yapımcının bölge işletmecilerine ve salon sahiplerine bağımlı olması halkın tercihlerinin filmin konusunu ve oyuncularını belirlemesiyle sonuçlanır.</a:t>
            </a:r>
          </a:p>
          <a:p>
            <a:pPr algn="just"/>
            <a:r>
              <a:rPr lang="tr-TR" sz="2200" dirty="0" smtClean="0"/>
              <a:t>Halkın beğenisini temel alan tüccar-yapımcılar ortaya çıkar.</a:t>
            </a:r>
          </a:p>
          <a:p>
            <a:pPr algn="just"/>
            <a:r>
              <a:rPr lang="tr-TR" sz="2200" dirty="0" smtClean="0"/>
              <a:t>Sinemacılar usta-çırak ilişkisiyle yetişir.</a:t>
            </a:r>
          </a:p>
        </p:txBody>
      </p:sp>
    </p:spTree>
    <p:extLst>
      <p:ext uri="{BB962C8B-B14F-4D97-AF65-F5344CB8AC3E}">
        <p14:creationId xmlns:p14="http://schemas.microsoft.com/office/powerpoint/2010/main" val="2871719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69848" y="2273416"/>
            <a:ext cx="10058400" cy="3898783"/>
          </a:xfrm>
        </p:spPr>
        <p:txBody>
          <a:bodyPr>
            <a:normAutofit lnSpcReduction="10000"/>
          </a:bodyPr>
          <a:lstStyle/>
          <a:p>
            <a:pPr algn="just"/>
            <a:r>
              <a:rPr lang="tr-TR" sz="2200" dirty="0" smtClean="0"/>
              <a:t>Dini duyguları sömüren filmler ortaya çıkar. </a:t>
            </a:r>
          </a:p>
          <a:p>
            <a:pPr algn="just"/>
            <a:r>
              <a:rPr lang="tr-TR" sz="2200" dirty="0" smtClean="0"/>
              <a:t>1952 yılında Türk Film Dostları Derneği kurulur.</a:t>
            </a:r>
          </a:p>
          <a:p>
            <a:pPr algn="just"/>
            <a:r>
              <a:rPr lang="tr-TR" sz="2200" dirty="0" smtClean="0"/>
              <a:t>Dernek sinemacılar ve basın </a:t>
            </a:r>
            <a:r>
              <a:rPr lang="tr-TR" sz="2200" dirty="0" smtClean="0"/>
              <a:t>arasındaki </a:t>
            </a:r>
            <a:r>
              <a:rPr lang="tr-TR" sz="2200" dirty="0" smtClean="0"/>
              <a:t>işbirliğinin geliştirilmesini hedefler.</a:t>
            </a:r>
          </a:p>
          <a:p>
            <a:pPr algn="just"/>
            <a:r>
              <a:rPr lang="tr-TR" sz="2200" dirty="0" smtClean="0"/>
              <a:t>Vatan ve Dünya gibi dergilerde sinema eleştirileri yayınlanmaya başlanır.</a:t>
            </a:r>
          </a:p>
          <a:p>
            <a:pPr algn="just"/>
            <a:r>
              <a:rPr lang="tr-TR" sz="2200" dirty="0" smtClean="0"/>
              <a:t>Sinema, Sinema-Tiyatro, Sinema 59, </a:t>
            </a:r>
            <a:r>
              <a:rPr lang="tr-TR" sz="2200" dirty="0" err="1" smtClean="0"/>
              <a:t>Sisa</a:t>
            </a:r>
            <a:r>
              <a:rPr lang="tr-TR" sz="2200" dirty="0" smtClean="0"/>
              <a:t> gibi film dergileri yayımlanır.</a:t>
            </a:r>
          </a:p>
          <a:p>
            <a:pPr algn="just"/>
            <a:r>
              <a:rPr lang="tr-TR" sz="2200" dirty="0"/>
              <a:t>Halit </a:t>
            </a:r>
            <a:r>
              <a:rPr lang="tr-TR" sz="2200" dirty="0" err="1"/>
              <a:t>Refiğ’in</a:t>
            </a:r>
            <a:r>
              <a:rPr lang="tr-TR" sz="2200" dirty="0"/>
              <a:t> evinde Kaliteye Prim Toplantıları düzenlenir ve filmlerin toplumsal işlevine yönelik tartışmalar yapılır. </a:t>
            </a:r>
            <a:endParaRPr lang="tr-TR" sz="2200" dirty="0" smtClean="0"/>
          </a:p>
          <a:p>
            <a:r>
              <a:rPr lang="tr-TR" sz="2200" dirty="0" smtClean="0"/>
              <a:t>Eleştirmen-yönetmen ve seyirci arasında önemli bağlar kurulur. </a:t>
            </a:r>
          </a:p>
          <a:p>
            <a:r>
              <a:rPr lang="tr-TR" dirty="0" smtClean="0"/>
              <a:t>Magazin dergileri Yeşilçam’ın kral ve kraliçelerini seçer (Ayhan Işık, Belgin Doruk)</a:t>
            </a:r>
          </a:p>
          <a:p>
            <a:endParaRPr lang="tr-TR" dirty="0"/>
          </a:p>
        </p:txBody>
      </p:sp>
    </p:spTree>
    <p:extLst>
      <p:ext uri="{BB962C8B-B14F-4D97-AF65-F5344CB8AC3E}">
        <p14:creationId xmlns:p14="http://schemas.microsoft.com/office/powerpoint/2010/main" val="2750160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2200" dirty="0" smtClean="0"/>
              <a:t>Lütfi Ömer Akad, Atıf Yılmaz, Memduh Ün ve Metin Erksan gibi sinemacılar döneminin önde gelen yönetmenleri arasında yer alır.</a:t>
            </a:r>
          </a:p>
          <a:p>
            <a:pPr marL="0" indent="0">
              <a:buNone/>
            </a:pPr>
            <a:r>
              <a:rPr lang="tr-TR" sz="2200" b="1" dirty="0" smtClean="0"/>
              <a:t>LÜTFİ ÖMER AKAD (1916-2011)</a:t>
            </a:r>
          </a:p>
          <a:p>
            <a:pPr algn="just"/>
            <a:r>
              <a:rPr lang="tr-TR" sz="2200" dirty="0" smtClean="0"/>
              <a:t>1916 yılında İstanbul’da doğar.</a:t>
            </a:r>
          </a:p>
          <a:p>
            <a:pPr algn="just"/>
            <a:r>
              <a:rPr lang="tr-TR" sz="2200" dirty="0" smtClean="0"/>
              <a:t>Galatasaray lisesini bitirdikten sonra Yüksek İktisat ve Ticaret Okulu’nda yüksek öğrenimini tamamlar.</a:t>
            </a:r>
          </a:p>
          <a:p>
            <a:pPr algn="just"/>
            <a:r>
              <a:rPr lang="tr-TR" sz="2200" dirty="0" smtClean="0"/>
              <a:t>Bir süre muhasebeci olarak çalışır. Sema, Lale ve Erman Film’de muhasebecilik yapar ve prodüksiyon amirliği görevini üstlenir.</a:t>
            </a:r>
          </a:p>
          <a:p>
            <a:pPr algn="just"/>
            <a:r>
              <a:rPr lang="tr-TR" sz="2200" dirty="0" smtClean="0"/>
              <a:t>Fransız şiirsel gerçekçiliğinden, Amerikan gangster filmlerinden ve kara filmden etkilenir.</a:t>
            </a:r>
          </a:p>
          <a:p>
            <a:endParaRPr lang="tr-TR" sz="2200" dirty="0" smtClean="0"/>
          </a:p>
        </p:txBody>
      </p:sp>
    </p:spTree>
    <p:extLst>
      <p:ext uri="{BB962C8B-B14F-4D97-AF65-F5344CB8AC3E}">
        <p14:creationId xmlns:p14="http://schemas.microsoft.com/office/powerpoint/2010/main" val="4265371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endParaRPr lang="tr-TR" dirty="0" smtClean="0"/>
          </a:p>
          <a:p>
            <a:pPr algn="just"/>
            <a:r>
              <a:rPr lang="tr-TR" dirty="0"/>
              <a:t>Erman Film’de çalışırken yarıda kalan Damga filminin birkaç sahnesinin çekimini üstlenir</a:t>
            </a:r>
            <a:r>
              <a:rPr lang="tr-TR" dirty="0" smtClean="0"/>
              <a:t>.</a:t>
            </a:r>
          </a:p>
          <a:p>
            <a:pPr algn="just"/>
            <a:r>
              <a:rPr lang="tr-TR" dirty="0" smtClean="0"/>
              <a:t>1949 </a:t>
            </a:r>
            <a:r>
              <a:rPr lang="tr-TR" dirty="0"/>
              <a:t>yılında Erman Film için çektiği Vurun Kahpeye (1949) filmiyle yönetmenliğe geçiş yapar. </a:t>
            </a:r>
          </a:p>
          <a:p>
            <a:pPr algn="just"/>
            <a:r>
              <a:rPr lang="tr-TR" dirty="0" smtClean="0"/>
              <a:t>Kurtuluş Savaşı’nı konu alan Vurun Kahpeye , Aliye öğretmenin öyküsünü anlatır. </a:t>
            </a:r>
          </a:p>
          <a:p>
            <a:pPr algn="just"/>
            <a:r>
              <a:rPr lang="tr-TR" dirty="0" smtClean="0"/>
              <a:t>1952 yılında Akad Erman Film’den ayrılır ve Kemal Film için çalışmaya başlar.</a:t>
            </a:r>
          </a:p>
          <a:p>
            <a:pPr algn="just"/>
            <a:r>
              <a:rPr lang="tr-TR" dirty="0" smtClean="0"/>
              <a:t>Kemal Film’de yönetmenliğini üstlendiği</a:t>
            </a:r>
            <a:r>
              <a:rPr lang="tr-TR" dirty="0"/>
              <a:t> </a:t>
            </a:r>
            <a:r>
              <a:rPr lang="tr-TR" dirty="0" smtClean="0"/>
              <a:t>Kanun Namına (1952)  filmiyle önemli bir başarıya imza atar.  Gerçek bir cinayet öyküsünden yola çıkılarak tasarlanan filmde, bir tornacı ustasının işlediği cinayetler sonrasında intihar etmesi anlatılır.</a:t>
            </a:r>
          </a:p>
          <a:p>
            <a:pPr algn="just"/>
            <a:r>
              <a:rPr lang="tr-TR" dirty="0" smtClean="0"/>
              <a:t>Film kameranın sokağa çıkışıyla  ve çevrenin olay örgüsüne dahil edilişiyle dikkat çeker.</a:t>
            </a:r>
          </a:p>
          <a:p>
            <a:endParaRPr lang="tr-TR" dirty="0" smtClean="0"/>
          </a:p>
        </p:txBody>
      </p:sp>
    </p:spTree>
    <p:extLst>
      <p:ext uri="{BB962C8B-B14F-4D97-AF65-F5344CB8AC3E}">
        <p14:creationId xmlns:p14="http://schemas.microsoft.com/office/powerpoint/2010/main" val="3864774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200" dirty="0" smtClean="0"/>
              <a:t>Bir süre gangster filmleri çeken yönetmen, daha sonra köycülük hareketinden etkilenir ve köy filmleri çekmeye başlar.</a:t>
            </a:r>
          </a:p>
          <a:p>
            <a:pPr algn="just"/>
            <a:r>
              <a:rPr lang="tr-TR" sz="2200" dirty="0" smtClean="0"/>
              <a:t>Edebiyat alanında Mahmut </a:t>
            </a:r>
            <a:r>
              <a:rPr lang="tr-TR" sz="2200" dirty="0" err="1" smtClean="0"/>
              <a:t>Makal’ın</a:t>
            </a:r>
            <a:r>
              <a:rPr lang="tr-TR" sz="2200" dirty="0" smtClean="0"/>
              <a:t> Bizim Köy romanıyla öne çıkan köycülük hareketi, köy hayatının nesnel bir dille betimlenmesine yaslanır.</a:t>
            </a:r>
          </a:p>
          <a:p>
            <a:pPr algn="just"/>
            <a:r>
              <a:rPr lang="tr-TR" sz="2200" dirty="0" smtClean="0"/>
              <a:t>Akad’ın Beyaz Mendil filmi, bu hareketin etkisini taşıyan bir film olarak dikkat çeker. Yaşar Kemal’in öyküsünden uyarlanan Beyaz Mendil’de birbirine düşman iki köyde yaşayan gençlerin kavuşma-kavuşamama öyküsü anlatılır.</a:t>
            </a:r>
          </a:p>
          <a:p>
            <a:pPr algn="just"/>
            <a:r>
              <a:rPr lang="tr-TR" sz="2200" dirty="0" smtClean="0"/>
              <a:t>Yönetmen 1959 yılında, senaryosu Atilla İlhan’a ait Yalnızlar Rıhtımı filmini çeker. Fransız şiirsel gerçekçiliğinin etkisini taşıyan filmde, Galata </a:t>
            </a:r>
            <a:r>
              <a:rPr lang="tr-TR" sz="2200" dirty="0" err="1" smtClean="0"/>
              <a:t>Rıhtımı’nda</a:t>
            </a:r>
            <a:r>
              <a:rPr lang="tr-TR" sz="2200" dirty="0" smtClean="0"/>
              <a:t> bar işleten Ali ve konsomatris Güner’in hikayesi anlatılır.</a:t>
            </a:r>
          </a:p>
          <a:p>
            <a:endParaRPr lang="tr-TR" dirty="0"/>
          </a:p>
        </p:txBody>
      </p:sp>
    </p:spTree>
    <p:extLst>
      <p:ext uri="{BB962C8B-B14F-4D97-AF65-F5344CB8AC3E}">
        <p14:creationId xmlns:p14="http://schemas.microsoft.com/office/powerpoint/2010/main" val="2781006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Akad’ın daha sonra gerçekleştirdiği filmler arasında Üç Tekerlekli Bisiklet, Hudutların Kanunu, Kızılırmak Karakoyun, Vesikalı </a:t>
            </a:r>
            <a:r>
              <a:rPr lang="tr-TR" dirty="0" err="1" smtClean="0"/>
              <a:t>Yarim</a:t>
            </a:r>
            <a:r>
              <a:rPr lang="tr-TR" dirty="0" smtClean="0"/>
              <a:t>, Göç üçlemesini oluşturan Gelin, Düğün ve Diyet gibi filmler dikkat çeker. </a:t>
            </a:r>
          </a:p>
          <a:p>
            <a:pPr algn="just"/>
            <a:r>
              <a:rPr lang="tr-TR" dirty="0" smtClean="0"/>
              <a:t>Hudutların Kanunu (1967): Kaçakçılık yapan Hıdır’ın (Yılmaz Güney) öyküsünü konu alır.</a:t>
            </a:r>
          </a:p>
          <a:p>
            <a:pPr algn="just"/>
            <a:r>
              <a:rPr lang="tr-TR" dirty="0" smtClean="0"/>
              <a:t>Kızılırmak Karakoyun (1967):  Çobanlık yapan Ali Haydar’ın (Yılmaz Güney) Oba Beyi’nin kızına duyduğu </a:t>
            </a:r>
            <a:r>
              <a:rPr lang="tr-TR" dirty="0" smtClean="0"/>
              <a:t>aşkı anlatır</a:t>
            </a:r>
            <a:r>
              <a:rPr lang="tr-TR" dirty="0" smtClean="0"/>
              <a:t>.</a:t>
            </a:r>
          </a:p>
          <a:p>
            <a:pPr algn="just"/>
            <a:r>
              <a:rPr lang="tr-TR" dirty="0" smtClean="0"/>
              <a:t>Vesikalı </a:t>
            </a:r>
            <a:r>
              <a:rPr lang="tr-TR" dirty="0" smtClean="0"/>
              <a:t>Yârim (1968): </a:t>
            </a:r>
            <a:r>
              <a:rPr lang="tr-TR" dirty="0" smtClean="0"/>
              <a:t>Sefa Önal’ın senaryosunu yazdığı filmde, manavlık yapan Halil’in Sabiha’ya duyduğu aşk anlatılır. </a:t>
            </a:r>
          </a:p>
          <a:p>
            <a:pPr algn="just"/>
            <a:r>
              <a:rPr lang="tr-TR" dirty="0" smtClean="0"/>
              <a:t>Gelin (1973): </a:t>
            </a:r>
            <a:r>
              <a:rPr lang="tr-TR" dirty="0" smtClean="0"/>
              <a:t>Yozgat’tan İstanbul’a göç eden ailenin para kazanma </a:t>
            </a:r>
            <a:r>
              <a:rPr lang="tr-TR" dirty="0" smtClean="0"/>
              <a:t>hırsını konu alır. </a:t>
            </a:r>
            <a:r>
              <a:rPr lang="tr-TR" dirty="0" smtClean="0"/>
              <a:t>Bir bakkal işleten babanın torunu Osman’ın tedavisi için gereken parayı  vermemesi çocuğun bayram sabahında ölümüyle sonuçlanır.</a:t>
            </a:r>
            <a:endParaRPr lang="tr-TR" dirty="0"/>
          </a:p>
        </p:txBody>
      </p:sp>
    </p:spTree>
    <p:extLst>
      <p:ext uri="{BB962C8B-B14F-4D97-AF65-F5344CB8AC3E}">
        <p14:creationId xmlns:p14="http://schemas.microsoft.com/office/powerpoint/2010/main" val="2591903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Düğün (1973): </a:t>
            </a:r>
            <a:r>
              <a:rPr lang="tr-TR" dirty="0" smtClean="0"/>
              <a:t>İstanbul’a göç eden Urfalı ailenin parçalanma öyküsü.</a:t>
            </a:r>
          </a:p>
          <a:p>
            <a:pPr algn="just"/>
            <a:r>
              <a:rPr lang="tr-TR" dirty="0" smtClean="0"/>
              <a:t>Diyet (1974): </a:t>
            </a:r>
            <a:r>
              <a:rPr lang="tr-TR" dirty="0" smtClean="0"/>
              <a:t>Fabrikada çalışan işçilerin mücadelesi anlatılır. Sendikaya karşı direnen ve sendikayı destekleyen işçiler karşı karşıya gelir.</a:t>
            </a:r>
          </a:p>
          <a:p>
            <a:pPr algn="just"/>
            <a:r>
              <a:rPr lang="tr-TR" b="1" dirty="0" smtClean="0"/>
              <a:t>MEMDUH ÜN:</a:t>
            </a:r>
          </a:p>
          <a:p>
            <a:pPr algn="just"/>
            <a:r>
              <a:rPr lang="tr-TR" dirty="0" smtClean="0"/>
              <a:t>1950’lerde film çekmeye başlayan bir diğer yönetmendir. </a:t>
            </a:r>
          </a:p>
          <a:p>
            <a:pPr algn="just"/>
            <a:r>
              <a:rPr lang="tr-TR" dirty="0" smtClean="0"/>
              <a:t>Melodram filmleriyle dikkat çeker.</a:t>
            </a:r>
          </a:p>
          <a:p>
            <a:pPr algn="just"/>
            <a:r>
              <a:rPr lang="tr-TR" dirty="0" smtClean="0"/>
              <a:t>Filmlerinde ihanete uğrayan genç kızları, annesi ve babası ölen çocukları, aşk nedeniyle işlenen </a:t>
            </a:r>
            <a:r>
              <a:rPr lang="tr-TR" dirty="0" smtClean="0"/>
              <a:t>cinayetleri. </a:t>
            </a:r>
            <a:r>
              <a:rPr lang="tr-TR" dirty="0" smtClean="0"/>
              <a:t>Ayşecik, Üç Arkadaş, Kırık Çanaklar bu dönemde çektiği filmler arasında yer alır. </a:t>
            </a:r>
          </a:p>
          <a:p>
            <a:pPr algn="just"/>
            <a:r>
              <a:rPr lang="tr-TR" dirty="0" smtClean="0"/>
              <a:t>Üç Arkadaş (1959) filmiyle öne çıkar. Gözleri görmeyen genç bir kızın tesadüfen tanıştığı, oldukça yoksul olan üç arkadaşın yardımıyla ameliyat olması anlatılır. Film insanlar arasındaki sevgi ve dayanışma ilişkisine yönelik övgüsüyle dikkat çeker.</a:t>
            </a:r>
          </a:p>
          <a:p>
            <a:pPr algn="just"/>
            <a:endParaRPr lang="tr-TR" dirty="0" smtClean="0"/>
          </a:p>
          <a:p>
            <a:endParaRPr lang="tr-TR" dirty="0"/>
          </a:p>
        </p:txBody>
      </p:sp>
    </p:spTree>
    <p:extLst>
      <p:ext uri="{BB962C8B-B14F-4D97-AF65-F5344CB8AC3E}">
        <p14:creationId xmlns:p14="http://schemas.microsoft.com/office/powerpoint/2010/main" val="3895183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dirty="0" smtClean="0"/>
              <a:t>KAYNAKLAR</a:t>
            </a:r>
            <a:endParaRPr lang="tr-TR" sz="4800" dirty="0"/>
          </a:p>
        </p:txBody>
      </p:sp>
      <p:sp>
        <p:nvSpPr>
          <p:cNvPr id="3" name="İçerik Yer Tutucusu 2"/>
          <p:cNvSpPr>
            <a:spLocks noGrp="1"/>
          </p:cNvSpPr>
          <p:nvPr>
            <p:ph idx="1"/>
          </p:nvPr>
        </p:nvSpPr>
        <p:spPr/>
        <p:txBody>
          <a:bodyPr/>
          <a:lstStyle/>
          <a:p>
            <a:r>
              <a:rPr lang="tr-TR" dirty="0"/>
              <a:t>Ayça, Engin (1996). “</a:t>
            </a:r>
            <a:r>
              <a:rPr lang="tr-TR" dirty="0" err="1"/>
              <a:t>Yeşilçama</a:t>
            </a:r>
            <a:r>
              <a:rPr lang="tr-TR" dirty="0"/>
              <a:t> Bakış.” </a:t>
            </a:r>
            <a:r>
              <a:rPr lang="tr-TR" i="1" dirty="0"/>
              <a:t>Türk Sineması Üzerine Düşünceler.</a:t>
            </a:r>
            <a:r>
              <a:rPr lang="tr-TR" dirty="0"/>
              <a:t> S. M. Dinçer (</a:t>
            </a:r>
            <a:r>
              <a:rPr lang="tr-TR" dirty="0" err="1"/>
              <a:t>Ed</a:t>
            </a:r>
            <a:r>
              <a:rPr lang="tr-TR" dirty="0"/>
              <a:t>). İstanbul: Doruk. 129-148.</a:t>
            </a:r>
          </a:p>
          <a:p>
            <a:r>
              <a:rPr lang="tr-TR" dirty="0" err="1"/>
              <a:t>Daldal</a:t>
            </a:r>
            <a:r>
              <a:rPr lang="tr-TR" dirty="0"/>
              <a:t>, Aslı (2003). Toplumsal Gerçekçiliğe Doğru: 1950’lerin Sinema Ortamı. </a:t>
            </a:r>
            <a:r>
              <a:rPr lang="tr-TR" i="1" dirty="0"/>
              <a:t>Yeni Film</a:t>
            </a:r>
            <a:r>
              <a:rPr lang="tr-TR" dirty="0"/>
              <a:t> 1: 43-51.</a:t>
            </a:r>
          </a:p>
          <a:p>
            <a:r>
              <a:rPr lang="tr-TR" dirty="0"/>
              <a:t>Esen, Şükran (2016). </a:t>
            </a:r>
            <a:r>
              <a:rPr lang="tr-TR" i="1" dirty="0"/>
              <a:t>Türk Sinemasının Kilometre Taşları (Dönemler ve Yönetmenler)</a:t>
            </a:r>
            <a:r>
              <a:rPr lang="tr-TR" dirty="0"/>
              <a:t>. İstanbul: Agora</a:t>
            </a:r>
            <a:r>
              <a:rPr lang="tr-TR" dirty="0" smtClean="0"/>
              <a:t>.</a:t>
            </a:r>
          </a:p>
          <a:p>
            <a:r>
              <a:rPr lang="tr-TR" dirty="0" smtClean="0"/>
              <a:t>Kayalı</a:t>
            </a:r>
            <a:r>
              <a:rPr lang="tr-TR" dirty="0"/>
              <a:t>, Kurtuluş (2006). “Sosyal Sorunlara Soğukkanlı Bir Yaklaşım Denemesi: Lütfi Ömer Akad.” </a:t>
            </a:r>
            <a:r>
              <a:rPr lang="tr-TR" i="1" dirty="0"/>
              <a:t>Yönetmenler Çerçevesinde Türk Sineması</a:t>
            </a:r>
            <a:r>
              <a:rPr lang="tr-TR" dirty="0"/>
              <a:t>. Ankara: Deniz Yayınları. 113-145</a:t>
            </a:r>
            <a:r>
              <a:rPr lang="tr-TR" dirty="0" smtClean="0"/>
              <a:t>.</a:t>
            </a:r>
          </a:p>
          <a:p>
            <a:r>
              <a:rPr lang="tr-TR" dirty="0" err="1"/>
              <a:t>Özön</a:t>
            </a:r>
            <a:r>
              <a:rPr lang="tr-TR" dirty="0"/>
              <a:t>, </a:t>
            </a:r>
            <a:r>
              <a:rPr lang="tr-TR" dirty="0" err="1"/>
              <a:t>Nijat</a:t>
            </a:r>
            <a:r>
              <a:rPr lang="tr-TR" dirty="0"/>
              <a:t> (2010). </a:t>
            </a:r>
            <a:r>
              <a:rPr lang="tr-TR" i="1" dirty="0"/>
              <a:t>Türk Sineması Tarihi: 1896-1960</a:t>
            </a:r>
            <a:r>
              <a:rPr lang="tr-TR" dirty="0"/>
              <a:t>. İstanbul: Doruk</a:t>
            </a:r>
          </a:p>
          <a:p>
            <a:pPr marL="0" indent="0">
              <a:buNone/>
            </a:pPr>
            <a:endParaRPr lang="tr-TR" dirty="0"/>
          </a:p>
          <a:p>
            <a:endParaRPr lang="tr-TR" dirty="0"/>
          </a:p>
          <a:p>
            <a:endParaRPr lang="tr-TR" dirty="0"/>
          </a:p>
        </p:txBody>
      </p:sp>
    </p:spTree>
    <p:extLst>
      <p:ext uri="{BB962C8B-B14F-4D97-AF65-F5344CB8AC3E}">
        <p14:creationId xmlns:p14="http://schemas.microsoft.com/office/powerpoint/2010/main" val="24222397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
  <TotalTime>221</TotalTime>
  <Words>803</Words>
  <Application>Microsoft Office PowerPoint</Application>
  <PresentationFormat>Geniş ekran</PresentationFormat>
  <Paragraphs>52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Rockwell</vt:lpstr>
      <vt:lpstr>Rockwell Condensed</vt:lpstr>
      <vt:lpstr>Wingdings</vt:lpstr>
      <vt:lpstr>Wood Type Yazı Tipi</vt:lpstr>
      <vt:lpstr>TÜRK SİNEMASI 3. Hafta</vt:lpstr>
      <vt:lpstr>Yeşilçam’ın kuruluşu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SİNEMASI</dc:title>
  <dc:creator>Asus</dc:creator>
  <cp:lastModifiedBy>Asus</cp:lastModifiedBy>
  <cp:revision>29</cp:revision>
  <dcterms:created xsi:type="dcterms:W3CDTF">2023-05-19T00:03:21Z</dcterms:created>
  <dcterms:modified xsi:type="dcterms:W3CDTF">2023-05-29T11:16:29Z</dcterms:modified>
</cp:coreProperties>
</file>