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71" r:id="rId8"/>
    <p:sldId id="263" r:id="rId9"/>
    <p:sldId id="264" r:id="rId10"/>
    <p:sldId id="265" r:id="rId11"/>
    <p:sldId id="274" r:id="rId12"/>
    <p:sldId id="267" r:id="rId13"/>
    <p:sldId id="269" r:id="rId14"/>
    <p:sldId id="272" r:id="rId15"/>
    <p:sldId id="273" r:id="rId16"/>
    <p:sldId id="283"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675566" y="500063"/>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a:spLocks noGrp="1"/>
          </p:cNvSpPr>
          <p:nvPr/>
        </p:nvSpPr>
        <p:spPr>
          <a:xfrm>
            <a:off x="295276" y="1367630"/>
            <a:ext cx="11734800" cy="54903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Hedef kitleye uygunluk ve öğrencilere kazanacakları yeterlik ve becerilerin bildirilmesi. </a:t>
            </a:r>
          </a:p>
          <a:p>
            <a:pPr algn="just"/>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Açık ve anlaşılır yönlendirmeler ve önceki bilgilerin tekrarı.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Gerektiğinde önceki bilgilerin işe koşulması ve içeriğin güncel ve doğru bilgileri içermesi.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064755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9088" y="1535498"/>
            <a:ext cx="11439525" cy="3448123"/>
          </a:xfrm>
          <a:prstGeom prst="rect">
            <a:avLst/>
          </a:prstGeom>
        </p:spPr>
        <p:txBody>
          <a:bodyPr wrap="square">
            <a:spAutoFit/>
          </a:bodyPr>
          <a:lstStyle/>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İçeriğe ve yaşa uygun sözcük kullanılması ve içeriğin uygun uzunlukta olması.</a:t>
            </a:r>
          </a:p>
          <a:p>
            <a:pPr lvl="0" algn="just">
              <a:lnSpc>
                <a:spcPct val="90000"/>
              </a:lnSpc>
              <a:spcBef>
                <a:spcPts val="1000"/>
              </a:spcBef>
              <a:defRPr/>
            </a:pPr>
            <a:r>
              <a:rPr lang="tr-TR" sz="2800" dirty="0">
                <a:ln w="0"/>
                <a:effectLst>
                  <a:outerShdw blurRad="38100" dist="19050" dir="2700000" algn="tl" rotWithShape="0">
                    <a:schemeClr val="dk1">
                      <a:alpha val="40000"/>
                    </a:schemeClr>
                  </a:outerShdw>
                </a:effectLst>
              </a:rPr>
              <a:t> </a:t>
            </a:r>
          </a:p>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 Gerçekçi ya da en azından olası örnek olaylara yer verilmesi, güdülenme ya da algılamaya yönelik uygun grafik, renk, ses vb. öğelerin kullanılması. </a:t>
            </a:r>
          </a:p>
          <a:p>
            <a:pPr lvl="0" algn="just">
              <a:lnSpc>
                <a:spcPct val="90000"/>
              </a:lnSpc>
              <a:spcBef>
                <a:spcPts val="1000"/>
              </a:spcBef>
              <a:defRPr/>
            </a:pPr>
            <a:endParaRPr lang="tr-TR" sz="2800" dirty="0">
              <a:ln w="0"/>
              <a:effectLst>
                <a:outerShdw blurRad="38100" dist="19050" dir="2700000" algn="tl" rotWithShape="0">
                  <a:schemeClr val="dk1">
                    <a:alpha val="40000"/>
                  </a:schemeClr>
                </a:outerShdw>
              </a:effectLst>
            </a:endParaRPr>
          </a:p>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 Etkinliklerin zorlayıcı ama çözümü sağlanabilir yapıda olması. </a:t>
            </a:r>
          </a:p>
          <a:p>
            <a:pPr lvl="0" algn="just">
              <a:lnSpc>
                <a:spcPct val="90000"/>
              </a:lnSpc>
              <a:spcBef>
                <a:spcPts val="1000"/>
              </a:spcBef>
              <a:defRPr/>
            </a:pPr>
            <a:endParaRPr lang="tr-TR" sz="2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26785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a:spLocks noGrp="1"/>
          </p:cNvSpPr>
          <p:nvPr/>
        </p:nvSpPr>
        <p:spPr>
          <a:xfrm>
            <a:off x="342899" y="967579"/>
            <a:ext cx="1156811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İçeriğin sunumunda öğrenci kontrolü ve yardı</a:t>
            </a:r>
            <a:r>
              <a:rPr kumimoji="0" lang="tr-TR" i="0" u="none" strike="noStrike" kern="1200" normalizeH="0" noProof="0" dirty="0">
                <a:ln w="0"/>
                <a:effectLst>
                  <a:outerShdw blurRad="38100" dist="19050" dir="2700000" algn="tl" rotWithShape="0">
                    <a:schemeClr val="dk1">
                      <a:alpha val="40000"/>
                    </a:schemeClr>
                  </a:outerShdw>
                </a:effectLst>
                <a:uLnTx/>
                <a:uFillTx/>
                <a:latin typeface="Calibri" panose="020F0502020204030204"/>
              </a:rPr>
              <a:t> </a:t>
            </a: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seçeneklerinin bulunması.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 Sayısız seçenekte (rastlantısal) alıştırma etkinlikleri.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Basitten karmaşığa ilerleyen alıştırmalar ve alıştırma</a:t>
            </a:r>
            <a:r>
              <a:rPr lang="tr-TR" dirty="0">
                <a:ln w="0"/>
                <a:effectLst>
                  <a:outerShdw blurRad="38100" dist="19050" dir="2700000" algn="tl" rotWithShape="0">
                    <a:schemeClr val="dk1">
                      <a:alpha val="40000"/>
                    </a:schemeClr>
                  </a:outerShdw>
                </a:effectLst>
                <a:latin typeface="Calibri" panose="020F0502020204030204"/>
              </a:rPr>
              <a:t>  </a:t>
            </a: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etkinliklerinin sayısının öğrenci düzeyine uygunluğu.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 Alıştırmaların güçlük düzeyine göre gruplandırılması.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ndParaRPr>
          </a:p>
        </p:txBody>
      </p:sp>
    </p:spTree>
    <p:extLst>
      <p:ext uri="{BB962C8B-B14F-4D97-AF65-F5344CB8AC3E}">
        <p14:creationId xmlns:p14="http://schemas.microsoft.com/office/powerpoint/2010/main" val="2137581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a:spLocks noGrp="1"/>
          </p:cNvSpPr>
          <p:nvPr/>
        </p:nvSpPr>
        <p:spPr>
          <a:xfrm>
            <a:off x="252412" y="828676"/>
            <a:ext cx="11649076" cy="43306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Takımlar halinde sorun çözmeye olanak tanınması ve olumlu geri bildirim.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Yanıtların hataların belirlenmesine yönelik değerlendirilmesi ve doğru/yanlış yanıtların belirlenip depolanması.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 Öğrencinin sorun çözme alışkanlıklarının kayıt edilebilmesi. </a:t>
            </a:r>
          </a:p>
        </p:txBody>
      </p:sp>
      <p:pic>
        <p:nvPicPr>
          <p:cNvPr id="3" name="Resim 2"/>
          <p:cNvPicPr>
            <a:picLocks noChangeAspect="1"/>
          </p:cNvPicPr>
          <p:nvPr/>
        </p:nvPicPr>
        <p:blipFill>
          <a:blip r:embed="rId2"/>
          <a:stretch>
            <a:fillRect/>
          </a:stretch>
        </p:blipFill>
        <p:spPr>
          <a:xfrm>
            <a:off x="528638" y="3128963"/>
            <a:ext cx="10461439" cy="3907942"/>
          </a:xfrm>
          <a:prstGeom prst="rect">
            <a:avLst/>
          </a:prstGeom>
        </p:spPr>
      </p:pic>
    </p:spTree>
    <p:extLst>
      <p:ext uri="{BB962C8B-B14F-4D97-AF65-F5344CB8AC3E}">
        <p14:creationId xmlns:p14="http://schemas.microsoft.com/office/powerpoint/2010/main" val="4050141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7176" y="889298"/>
            <a:ext cx="11587162" cy="1512209"/>
          </a:xfrm>
          <a:prstGeom prst="rect">
            <a:avLst/>
          </a:prstGeom>
        </p:spPr>
        <p:txBody>
          <a:bodyPr wrap="square">
            <a:spAutoFit/>
          </a:bodyPr>
          <a:lstStyle/>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Yanlış yanıtların tipik nedenlerinin belirlenmesi. </a:t>
            </a:r>
          </a:p>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 Öğrenci gelişimini belirleyen ve bildiren yapıların bulunması. </a:t>
            </a:r>
          </a:p>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 Geçerli/işlevsel ön ve son testler. </a:t>
            </a:r>
          </a:p>
        </p:txBody>
      </p:sp>
      <p:pic>
        <p:nvPicPr>
          <p:cNvPr id="3" name="Resim 2"/>
          <p:cNvPicPr>
            <a:picLocks noChangeAspect="1"/>
          </p:cNvPicPr>
          <p:nvPr/>
        </p:nvPicPr>
        <p:blipFill>
          <a:blip r:embed="rId2"/>
          <a:stretch>
            <a:fillRect/>
          </a:stretch>
        </p:blipFill>
        <p:spPr>
          <a:xfrm>
            <a:off x="480163" y="2843212"/>
            <a:ext cx="10803048" cy="4141499"/>
          </a:xfrm>
          <a:prstGeom prst="rect">
            <a:avLst/>
          </a:prstGeom>
        </p:spPr>
      </p:pic>
    </p:spTree>
    <p:extLst>
      <p:ext uri="{BB962C8B-B14F-4D97-AF65-F5344CB8AC3E}">
        <p14:creationId xmlns:p14="http://schemas.microsoft.com/office/powerpoint/2010/main" val="1230898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 y="706927"/>
            <a:ext cx="11687175" cy="2121606"/>
          </a:xfrm>
          <a:prstGeom prst="rect">
            <a:avLst/>
          </a:prstGeom>
        </p:spPr>
        <p:txBody>
          <a:bodyPr wrap="square">
            <a:spAutoFit/>
          </a:bodyPr>
          <a:lstStyle/>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Sorun çözümlerinde harcanan zamanın kaydedilebilmesi ve tüm etkinliklerin geneline yönelik değerlendirme yapılması. </a:t>
            </a:r>
          </a:p>
          <a:p>
            <a:pPr marL="228600" lvl="0" indent="-228600" algn="just">
              <a:lnSpc>
                <a:spcPct val="90000"/>
              </a:lnSpc>
              <a:spcBef>
                <a:spcPts val="1000"/>
              </a:spcBef>
              <a:buFont typeface="Arial" panose="020B0604020202020204" pitchFamily="34" charset="0"/>
              <a:buChar char="•"/>
              <a:defRPr/>
            </a:pPr>
            <a:r>
              <a:rPr lang="tr-TR" sz="2800" dirty="0">
                <a:ln w="0"/>
                <a:effectLst>
                  <a:outerShdw blurRad="38100" dist="19050" dir="2700000" algn="tl" rotWithShape="0">
                    <a:schemeClr val="dk1">
                      <a:alpha val="40000"/>
                    </a:schemeClr>
                  </a:outerShdw>
                </a:effectLst>
              </a:rPr>
              <a:t> Öğretiye öğrencilerin durumu hakkında rapor sağlayabilme ve gerektiğinde yardımcı materyallerin sağlanması biçiminde ifade edilebilir </a:t>
            </a:r>
          </a:p>
          <a:p>
            <a:pPr marL="228600" lvl="0" indent="-228600" algn="just">
              <a:lnSpc>
                <a:spcPct val="90000"/>
              </a:lnSpc>
              <a:spcBef>
                <a:spcPts val="1000"/>
              </a:spcBef>
              <a:buFont typeface="Arial" panose="020B0604020202020204" pitchFamily="34" charset="0"/>
              <a:buChar char="•"/>
              <a:defRPr/>
            </a:pPr>
            <a:endParaRPr lang="tr-TR" sz="1600" dirty="0">
              <a:ln w="0"/>
              <a:effectLst>
                <a:outerShdw blurRad="38100" dist="19050" dir="2700000" algn="tl" rotWithShape="0">
                  <a:schemeClr val="dk1">
                    <a:alpha val="40000"/>
                  </a:schemeClr>
                </a:outerShdw>
              </a:effectLst>
            </a:endParaRPr>
          </a:p>
        </p:txBody>
      </p:sp>
      <p:pic>
        <p:nvPicPr>
          <p:cNvPr id="3" name="Resim 2"/>
          <p:cNvPicPr>
            <a:picLocks noChangeAspect="1"/>
          </p:cNvPicPr>
          <p:nvPr/>
        </p:nvPicPr>
        <p:blipFill>
          <a:blip r:embed="rId2"/>
          <a:stretch>
            <a:fillRect/>
          </a:stretch>
        </p:blipFill>
        <p:spPr>
          <a:xfrm>
            <a:off x="-224734" y="3243263"/>
            <a:ext cx="11869941" cy="3872130"/>
          </a:xfrm>
          <a:prstGeom prst="rect">
            <a:avLst/>
          </a:prstGeom>
        </p:spPr>
      </p:pic>
    </p:spTree>
    <p:extLst>
      <p:ext uri="{BB962C8B-B14F-4D97-AF65-F5344CB8AC3E}">
        <p14:creationId xmlns:p14="http://schemas.microsoft.com/office/powerpoint/2010/main" val="1353801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353856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442913" y="285750"/>
            <a:ext cx="11329987" cy="542925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22225">
                <a:solidFill>
                  <a:schemeClr val="accent2"/>
                </a:solidFill>
                <a:prstDash val="solid"/>
              </a:ln>
              <a:solidFill>
                <a:schemeClr val="accent2">
                  <a:lumMod val="40000"/>
                  <a:lumOff val="60000"/>
                </a:schemeClr>
              </a:solidFill>
            </a:endParaRPr>
          </a:p>
        </p:txBody>
      </p:sp>
      <p:sp>
        <p:nvSpPr>
          <p:cNvPr id="3" name="Dikdörtgen 2"/>
          <p:cNvSpPr/>
          <p:nvPr/>
        </p:nvSpPr>
        <p:spPr>
          <a:xfrm>
            <a:off x="1142236" y="2024360"/>
            <a:ext cx="10078978" cy="2123658"/>
          </a:xfrm>
          <a:prstGeom prst="rect">
            <a:avLst/>
          </a:prstGeom>
          <a:noFill/>
        </p:spPr>
        <p:txBody>
          <a:bodyPr wrap="none" lIns="91440" tIns="45720" rIns="91440" bIns="45720">
            <a:spAutoFit/>
          </a:bodyPr>
          <a:lstStyle/>
          <a:p>
            <a:pPr algn="ctr"/>
            <a:r>
              <a:rPr lang="tr-TR" sz="6600" dirty="0">
                <a:ln w="0"/>
                <a:effectLst>
                  <a:outerShdw blurRad="38100" dist="19050" dir="2700000" algn="tl" rotWithShape="0">
                    <a:schemeClr val="dk1">
                      <a:alpha val="40000"/>
                    </a:schemeClr>
                  </a:outerShdw>
                </a:effectLst>
              </a:rPr>
              <a:t>Çocuklara Yönelik Bilgisayar </a:t>
            </a:r>
          </a:p>
          <a:p>
            <a:pPr algn="ctr"/>
            <a:r>
              <a:rPr lang="tr-TR" sz="6600" dirty="0">
                <a:ln w="0"/>
                <a:effectLst>
                  <a:outerShdw blurRad="38100" dist="19050" dir="2700000" algn="tl" rotWithShape="0">
                    <a:schemeClr val="dk1">
                      <a:alpha val="40000"/>
                    </a:schemeClr>
                  </a:outerShdw>
                </a:effectLst>
              </a:rPr>
              <a:t>Programları ve Özellikleri</a:t>
            </a: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a:spLocks noGrp="1"/>
          </p:cNvSpPr>
          <p:nvPr/>
        </p:nvSpPr>
        <p:spPr>
          <a:xfrm>
            <a:off x="266700" y="781843"/>
            <a:ext cx="1167765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Okul öncesi dönem çocukları için hazırlanan eğitim yazılımları çocuğun yaşına ya da okuduğu sınıfa göre ayrılır. Çocuğun yaş seviyesi onun öğrenme becerisi ile ilgilidir. Eğitim yazılımları, öğretim sürecinde bilgisayar kullanılarak, bilgisayar destekli öğretimi gerçekleştirmek amacıyla hazırlanmış olan gereçlerdir.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8788" y="2376487"/>
            <a:ext cx="8020050" cy="31623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88986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85751" y="902211"/>
            <a:ext cx="11415712" cy="1643527"/>
          </a:xfrm>
          <a:prstGeom prst="rect">
            <a:avLst/>
          </a:prstGeom>
        </p:spPr>
        <p:txBody>
          <a:bodyPr wrap="square">
            <a:spAutoFit/>
          </a:bodyPr>
          <a:lstStyle/>
          <a:p>
            <a:pPr lvl="0" algn="just">
              <a:lnSpc>
                <a:spcPct val="90000"/>
              </a:lnSpc>
              <a:spcBef>
                <a:spcPts val="1000"/>
              </a:spcBef>
              <a:defRPr/>
            </a:pPr>
            <a:r>
              <a:rPr lang="tr-TR" sz="2800" dirty="0">
                <a:ln w="0"/>
                <a:solidFill>
                  <a:prstClr val="black"/>
                </a:solidFill>
                <a:effectLst>
                  <a:outerShdw blurRad="38100" dist="19050" dir="2700000" algn="tl" rotWithShape="0">
                    <a:prstClr val="black">
                      <a:alpha val="40000"/>
                    </a:prstClr>
                  </a:outerShdw>
                </a:effectLst>
              </a:rPr>
              <a:t>Bu nedenle, eğitim yazılımları, mevcut öğretim sisteminin amaçlarına uygun bir şekilde belirlenmiş ders programları doğrultusunda, bilgisayarın yardımcı araç olarak kullanılmasını sağlar. Eğitim yazılımları için aynı zamanda “eğitici yazılım” ve “öğretim yazılımı” adları da kullanılır.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1" y="2571750"/>
            <a:ext cx="8053387" cy="338613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915371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a:spLocks noGrp="1"/>
          </p:cNvSpPr>
          <p:nvPr/>
        </p:nvSpPr>
        <p:spPr>
          <a:xfrm>
            <a:off x="338138" y="865795"/>
            <a:ext cx="11506200" cy="5154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514350" marR="0" lvl="0" indent="-514350" algn="just" defTabSz="914400" rtl="0" eaLnBrk="1" fontAlgn="auto" latinLnBrk="0" hangingPunct="1">
              <a:lnSpc>
                <a:spcPct val="90000"/>
              </a:lnSpc>
              <a:spcBef>
                <a:spcPts val="1000"/>
              </a:spcBef>
              <a:spcAft>
                <a:spcPts val="0"/>
              </a:spcAft>
              <a:buClrTx/>
              <a:buSzTx/>
              <a:buAutoNum type="arabicPeriod"/>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Yazılım dili kesinlikle Türkçe olmalıdır. </a:t>
            </a:r>
          </a:p>
          <a:p>
            <a:pPr marL="514350" marR="0" lvl="0" indent="-514350" algn="just" defTabSz="914400" rtl="0" eaLnBrk="1" fontAlgn="auto" latinLnBrk="0" hangingPunct="1">
              <a:lnSpc>
                <a:spcPct val="90000"/>
              </a:lnSpc>
              <a:spcBef>
                <a:spcPts val="1000"/>
              </a:spcBef>
              <a:spcAft>
                <a:spcPts val="0"/>
              </a:spcAft>
              <a:buClrTx/>
              <a:buSzTx/>
              <a:buAutoNum type="arabicPeriod"/>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2. Yazılımlar; ölçme değerlendirme, gelişim, okul öncesi eğitim alan uzmanlarının görüşleri alınarak tasarlanmış olmalıdır. </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3. Tasarım açısından kullanılan renkler, animasyonlar, objeler çocuğun ilgisini çekebilecek biçimde tasarlanmış olmalıdır. </a:t>
            </a:r>
          </a:p>
        </p:txBody>
      </p:sp>
    </p:spTree>
    <p:extLst>
      <p:ext uri="{BB962C8B-B14F-4D97-AF65-F5344CB8AC3E}">
        <p14:creationId xmlns:p14="http://schemas.microsoft.com/office/powerpoint/2010/main" val="3549479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a:spLocks noGrp="1"/>
          </p:cNvSpPr>
          <p:nvPr/>
        </p:nvSpPr>
        <p:spPr>
          <a:xfrm>
            <a:off x="309560" y="1610518"/>
            <a:ext cx="11620501"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tr-TR" dirty="0">
                <a:ln w="0"/>
                <a:effectLst>
                  <a:outerShdw blurRad="38100" dist="19050" dir="2700000" algn="tl" rotWithShape="0">
                    <a:schemeClr val="dk1">
                      <a:alpha val="40000"/>
                    </a:schemeClr>
                  </a:outerShdw>
                </a:effectLst>
              </a:rPr>
              <a:t>4. Yazılımda kullanılan objeler, animasyonlar çocuğun seviyesine uygun olmalıdır. </a:t>
            </a:r>
          </a:p>
          <a:p>
            <a:pPr marL="0" lvl="0" indent="0">
              <a:buNone/>
              <a:defRPr/>
            </a:pPr>
            <a:endParaRPr lang="tr-TR" sz="2000" dirty="0">
              <a:ln w="0"/>
              <a:effectLst>
                <a:outerShdw blurRad="38100" dist="19050" dir="2700000" algn="tl" rotWithShape="0">
                  <a:schemeClr val="dk1">
                    <a:alpha val="40000"/>
                  </a:schemeClr>
                </a:outerShdw>
              </a:effectLst>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5. Yazılımlar içerik olarak çocuğun seviyesine uygun olmalıdır. </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rPr>
              <a:t>6. Yazılımlar tasarım ve içerik olarak çocuğun ilgisini çeken, onu bilgisayar destekli eğitim ile etkileşime güdüleyen nitelikte olmalıdır.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466418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2" y="1067165"/>
            <a:ext cx="11530013" cy="3973395"/>
          </a:xfrm>
          <a:prstGeom prst="rect">
            <a:avLst/>
          </a:prstGeom>
        </p:spPr>
        <p:txBody>
          <a:bodyPr wrap="square">
            <a:spAutoFit/>
          </a:bodyPr>
          <a:lstStyle/>
          <a:p>
            <a:pPr lvl="0" algn="just">
              <a:lnSpc>
                <a:spcPct val="90000"/>
              </a:lnSpc>
              <a:spcBef>
                <a:spcPts val="1000"/>
              </a:spcBef>
              <a:defRPr/>
            </a:pPr>
            <a:r>
              <a:rPr lang="tr-TR" sz="2800" dirty="0">
                <a:ln w="0"/>
                <a:effectLst>
                  <a:outerShdw blurRad="38100" dist="19050" dir="2700000" algn="tl" rotWithShape="0">
                    <a:schemeClr val="dk1">
                      <a:alpha val="40000"/>
                    </a:schemeClr>
                  </a:outerShdw>
                </a:effectLst>
              </a:rPr>
              <a:t>7. Çocuğun Bilgisayar destekli eğitime olan ilgisini öğretmeyi amaçladığı bilgiye yönlendirebilmelidir. </a:t>
            </a:r>
          </a:p>
          <a:p>
            <a:pPr lvl="0" algn="just">
              <a:lnSpc>
                <a:spcPct val="90000"/>
              </a:lnSpc>
              <a:spcBef>
                <a:spcPts val="1000"/>
              </a:spcBef>
              <a:defRPr/>
            </a:pPr>
            <a:endParaRPr lang="tr-TR" sz="2800" dirty="0">
              <a:ln w="0"/>
              <a:effectLst>
                <a:outerShdw blurRad="38100" dist="19050" dir="2700000" algn="tl" rotWithShape="0">
                  <a:schemeClr val="dk1">
                    <a:alpha val="40000"/>
                  </a:schemeClr>
                </a:outerShdw>
              </a:effectLst>
            </a:endParaRPr>
          </a:p>
          <a:p>
            <a:pPr lvl="0" algn="just">
              <a:lnSpc>
                <a:spcPct val="90000"/>
              </a:lnSpc>
              <a:spcBef>
                <a:spcPts val="1000"/>
              </a:spcBef>
              <a:defRPr/>
            </a:pPr>
            <a:r>
              <a:rPr lang="tr-TR" sz="2800" dirty="0">
                <a:ln w="0"/>
                <a:effectLst>
                  <a:outerShdw blurRad="38100" dist="19050" dir="2700000" algn="tl" rotWithShape="0">
                    <a:schemeClr val="dk1">
                      <a:alpha val="40000"/>
                    </a:schemeClr>
                  </a:outerShdw>
                </a:effectLst>
              </a:rPr>
              <a:t>8. Yazılımda kullanılan yönergeler çocuğun okuma yazma bilmediği dikkate alınarak sözel olarak verilmelidir. </a:t>
            </a:r>
          </a:p>
          <a:p>
            <a:pPr lvl="0" algn="just">
              <a:lnSpc>
                <a:spcPct val="90000"/>
              </a:lnSpc>
              <a:spcBef>
                <a:spcPts val="1000"/>
              </a:spcBef>
              <a:defRPr/>
            </a:pPr>
            <a:endParaRPr lang="tr-TR" sz="2800" dirty="0">
              <a:ln w="0"/>
              <a:effectLst>
                <a:outerShdw blurRad="38100" dist="19050" dir="2700000" algn="tl" rotWithShape="0">
                  <a:schemeClr val="dk1">
                    <a:alpha val="40000"/>
                  </a:schemeClr>
                </a:outerShdw>
              </a:effectLst>
            </a:endParaRPr>
          </a:p>
          <a:p>
            <a:pPr lvl="0" algn="just"/>
            <a:r>
              <a:rPr lang="tr-TR" sz="2800" dirty="0">
                <a:ln w="0"/>
                <a:effectLst>
                  <a:outerShdw blurRad="38100" dist="19050" dir="2700000" algn="tl" rotWithShape="0">
                    <a:schemeClr val="dk1">
                      <a:alpha val="40000"/>
                    </a:schemeClr>
                  </a:outerShdw>
                </a:effectLst>
              </a:rPr>
              <a:t>9</a:t>
            </a:r>
            <a:r>
              <a:rPr lang="tr-TR" sz="4800" dirty="0">
                <a:ln w="0"/>
                <a:effectLst>
                  <a:outerShdw blurRad="38100" dist="19050" dir="2700000" algn="tl" rotWithShape="0">
                    <a:schemeClr val="dk1">
                      <a:alpha val="40000"/>
                    </a:schemeClr>
                  </a:outerShdw>
                </a:effectLst>
              </a:rPr>
              <a:t>. </a:t>
            </a:r>
            <a:r>
              <a:rPr lang="tr-TR" sz="2800" dirty="0">
                <a:ln w="0"/>
                <a:effectLst>
                  <a:outerShdw blurRad="38100" dist="19050" dir="2700000" algn="tl" rotWithShape="0">
                    <a:schemeClr val="dk1">
                      <a:alpha val="40000"/>
                    </a:schemeClr>
                  </a:outerShdw>
                </a:effectLst>
              </a:rPr>
              <a:t>Yazılımlar, çocuğun yetişkin yardımına ihtiyaç duymadan da kullanabileceği biçimde tasarlanmış olmalıdır. </a:t>
            </a:r>
          </a:p>
        </p:txBody>
      </p:sp>
    </p:spTree>
    <p:extLst>
      <p:ext uri="{BB962C8B-B14F-4D97-AF65-F5344CB8AC3E}">
        <p14:creationId xmlns:p14="http://schemas.microsoft.com/office/powerpoint/2010/main" val="3009194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5" y="771526"/>
            <a:ext cx="10872788" cy="42719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74499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257175" y="728663"/>
            <a:ext cx="11787187" cy="521493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400" dirty="0">
                <a:ln w="0"/>
                <a:solidFill>
                  <a:schemeClr val="tx1"/>
                </a:solidFill>
                <a:effectLst>
                  <a:outerShdw blurRad="38100" dist="19050" dir="2700000" algn="tl" rotWithShape="0">
                    <a:schemeClr val="dk1">
                      <a:alpha val="40000"/>
                    </a:schemeClr>
                  </a:outerShdw>
                </a:effectLst>
                <a:latin typeface="Calibri Light" panose="020F0302020204030204"/>
                <a:ea typeface="+mj-ea"/>
                <a:cs typeface="+mj-cs"/>
              </a:rPr>
              <a:t>Eğitim Yazılımı Türlerinin Geneline Yönelik Olarak </a:t>
            </a:r>
          </a:p>
          <a:p>
            <a:pPr algn="ctr"/>
            <a:r>
              <a:rPr lang="tr-TR" sz="5400" dirty="0">
                <a:ln w="0"/>
                <a:solidFill>
                  <a:schemeClr val="tx1"/>
                </a:solidFill>
                <a:effectLst>
                  <a:outerShdw blurRad="38100" dist="19050" dir="2700000" algn="tl" rotWithShape="0">
                    <a:schemeClr val="dk1">
                      <a:alpha val="40000"/>
                    </a:schemeClr>
                  </a:outerShdw>
                </a:effectLst>
                <a:latin typeface="Calibri Light" panose="020F0302020204030204"/>
                <a:ea typeface="+mj-ea"/>
                <a:cs typeface="+mj-cs"/>
              </a:rPr>
              <a:t>Bu Ölçütler Şöyle Sıralanabilir. </a:t>
            </a:r>
            <a:endParaRPr lang="tr-TR" sz="24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8202485"/>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TotalTime>
  <Words>542</Words>
  <Application>Microsoft Macintosh PowerPoint</Application>
  <PresentationFormat>Geniş ekran</PresentationFormat>
  <Paragraphs>56</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7</cp:revision>
  <dcterms:created xsi:type="dcterms:W3CDTF">2017-12-16T20:14:39Z</dcterms:created>
  <dcterms:modified xsi:type="dcterms:W3CDTF">2020-05-04T19:21:11Z</dcterms:modified>
</cp:coreProperties>
</file>