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71" r:id="rId8"/>
    <p:sldId id="263" r:id="rId9"/>
    <p:sldId id="264" r:id="rId10"/>
    <p:sldId id="265" r:id="rId11"/>
    <p:sldId id="274" r:id="rId12"/>
    <p:sldId id="267" r:id="rId13"/>
    <p:sldId id="269" r:id="rId14"/>
    <p:sldId id="272" r:id="rId15"/>
    <p:sldId id="273" r:id="rId16"/>
    <p:sldId id="283"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p:cViewPr varScale="1">
        <p:scale>
          <a:sx n="107" d="100"/>
          <a:sy n="107" d="100"/>
        </p:scale>
        <p:origin x="736"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5D57497A-A9F7-4768-BCEA-CE1FFDA345E7}"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D053145-8810-4D82-A224-6D4C0601623A}" type="slidenum">
              <a:rPr lang="tr-TR" smtClean="0"/>
              <a:t>‹#›</a:t>
            </a:fld>
            <a:endParaRPr lang="tr-TR"/>
          </a:p>
        </p:txBody>
      </p:sp>
    </p:spTree>
    <p:extLst>
      <p:ext uri="{BB962C8B-B14F-4D97-AF65-F5344CB8AC3E}">
        <p14:creationId xmlns:p14="http://schemas.microsoft.com/office/powerpoint/2010/main" val="658949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D57497A-A9F7-4768-BCEA-CE1FFDA345E7}"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D053145-8810-4D82-A224-6D4C0601623A}" type="slidenum">
              <a:rPr lang="tr-TR" smtClean="0"/>
              <a:t>‹#›</a:t>
            </a:fld>
            <a:endParaRPr lang="tr-TR"/>
          </a:p>
        </p:txBody>
      </p:sp>
    </p:spTree>
    <p:extLst>
      <p:ext uri="{BB962C8B-B14F-4D97-AF65-F5344CB8AC3E}">
        <p14:creationId xmlns:p14="http://schemas.microsoft.com/office/powerpoint/2010/main" val="277045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D57497A-A9F7-4768-BCEA-CE1FFDA345E7}"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D053145-8810-4D82-A224-6D4C0601623A}" type="slidenum">
              <a:rPr lang="tr-TR" smtClean="0"/>
              <a:t>‹#›</a:t>
            </a:fld>
            <a:endParaRPr lang="tr-TR"/>
          </a:p>
        </p:txBody>
      </p:sp>
    </p:spTree>
    <p:extLst>
      <p:ext uri="{BB962C8B-B14F-4D97-AF65-F5344CB8AC3E}">
        <p14:creationId xmlns:p14="http://schemas.microsoft.com/office/powerpoint/2010/main" val="52566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5D57497A-A9F7-4768-BCEA-CE1FFDA345E7}"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D053145-8810-4D82-A224-6D4C0601623A}" type="slidenum">
              <a:rPr lang="tr-TR" smtClean="0"/>
              <a:t>‹#›</a:t>
            </a:fld>
            <a:endParaRPr lang="tr-TR"/>
          </a:p>
        </p:txBody>
      </p:sp>
    </p:spTree>
    <p:extLst>
      <p:ext uri="{BB962C8B-B14F-4D97-AF65-F5344CB8AC3E}">
        <p14:creationId xmlns:p14="http://schemas.microsoft.com/office/powerpoint/2010/main" val="423084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5D57497A-A9F7-4768-BCEA-CE1FFDA345E7}" type="datetimeFigureOut">
              <a:rPr lang="tr-TR" smtClean="0"/>
              <a:t>4.05.2020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D053145-8810-4D82-A224-6D4C0601623A}" type="slidenum">
              <a:rPr lang="tr-TR" smtClean="0"/>
              <a:t>‹#›</a:t>
            </a:fld>
            <a:endParaRPr lang="tr-TR"/>
          </a:p>
        </p:txBody>
      </p:sp>
    </p:spTree>
    <p:extLst>
      <p:ext uri="{BB962C8B-B14F-4D97-AF65-F5344CB8AC3E}">
        <p14:creationId xmlns:p14="http://schemas.microsoft.com/office/powerpoint/2010/main" val="157174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5D57497A-A9F7-4768-BCEA-CE1FFDA345E7}" type="datetimeFigureOut">
              <a:rPr lang="tr-TR" smtClean="0"/>
              <a:t>4.05.2020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D053145-8810-4D82-A224-6D4C0601623A}" type="slidenum">
              <a:rPr lang="tr-TR" smtClean="0"/>
              <a:t>‹#›</a:t>
            </a:fld>
            <a:endParaRPr lang="tr-TR"/>
          </a:p>
        </p:txBody>
      </p:sp>
    </p:spTree>
    <p:extLst>
      <p:ext uri="{BB962C8B-B14F-4D97-AF65-F5344CB8AC3E}">
        <p14:creationId xmlns:p14="http://schemas.microsoft.com/office/powerpoint/2010/main" val="423703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5D57497A-A9F7-4768-BCEA-CE1FFDA345E7}" type="datetimeFigureOut">
              <a:rPr lang="tr-TR" smtClean="0"/>
              <a:t>4.05.2020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D053145-8810-4D82-A224-6D4C0601623A}" type="slidenum">
              <a:rPr lang="tr-TR" smtClean="0"/>
              <a:t>‹#›</a:t>
            </a:fld>
            <a:endParaRPr lang="tr-TR"/>
          </a:p>
        </p:txBody>
      </p:sp>
    </p:spTree>
    <p:extLst>
      <p:ext uri="{BB962C8B-B14F-4D97-AF65-F5344CB8AC3E}">
        <p14:creationId xmlns:p14="http://schemas.microsoft.com/office/powerpoint/2010/main" val="2796288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5D57497A-A9F7-4768-BCEA-CE1FFDA345E7}" type="datetimeFigureOut">
              <a:rPr lang="tr-TR" smtClean="0"/>
              <a:t>4.05.2020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D053145-8810-4D82-A224-6D4C0601623A}" type="slidenum">
              <a:rPr lang="tr-TR" smtClean="0"/>
              <a:t>‹#›</a:t>
            </a:fld>
            <a:endParaRPr lang="tr-TR"/>
          </a:p>
        </p:txBody>
      </p:sp>
    </p:spTree>
    <p:extLst>
      <p:ext uri="{BB962C8B-B14F-4D97-AF65-F5344CB8AC3E}">
        <p14:creationId xmlns:p14="http://schemas.microsoft.com/office/powerpoint/2010/main" val="3448955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D57497A-A9F7-4768-BCEA-CE1FFDA345E7}" type="datetimeFigureOut">
              <a:rPr lang="tr-TR" smtClean="0"/>
              <a:t>4.05.2020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D053145-8810-4D82-A224-6D4C0601623A}" type="slidenum">
              <a:rPr lang="tr-TR" smtClean="0"/>
              <a:t>‹#›</a:t>
            </a:fld>
            <a:endParaRPr lang="tr-TR"/>
          </a:p>
        </p:txBody>
      </p:sp>
    </p:spTree>
    <p:extLst>
      <p:ext uri="{BB962C8B-B14F-4D97-AF65-F5344CB8AC3E}">
        <p14:creationId xmlns:p14="http://schemas.microsoft.com/office/powerpoint/2010/main" val="4224020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5D57497A-A9F7-4768-BCEA-CE1FFDA345E7}" type="datetimeFigureOut">
              <a:rPr lang="tr-TR" smtClean="0"/>
              <a:t>4.05.2020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D053145-8810-4D82-A224-6D4C0601623A}" type="slidenum">
              <a:rPr lang="tr-TR" smtClean="0"/>
              <a:t>‹#›</a:t>
            </a:fld>
            <a:endParaRPr lang="tr-TR"/>
          </a:p>
        </p:txBody>
      </p:sp>
    </p:spTree>
    <p:extLst>
      <p:ext uri="{BB962C8B-B14F-4D97-AF65-F5344CB8AC3E}">
        <p14:creationId xmlns:p14="http://schemas.microsoft.com/office/powerpoint/2010/main" val="895728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5D57497A-A9F7-4768-BCEA-CE1FFDA345E7}" type="datetimeFigureOut">
              <a:rPr lang="tr-TR" smtClean="0"/>
              <a:t>4.05.2020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D053145-8810-4D82-A224-6D4C0601623A}" type="slidenum">
              <a:rPr lang="tr-TR" smtClean="0"/>
              <a:t>‹#›</a:t>
            </a:fld>
            <a:endParaRPr lang="tr-TR"/>
          </a:p>
        </p:txBody>
      </p:sp>
    </p:spTree>
    <p:extLst>
      <p:ext uri="{BB962C8B-B14F-4D97-AF65-F5344CB8AC3E}">
        <p14:creationId xmlns:p14="http://schemas.microsoft.com/office/powerpoint/2010/main" val="1953047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57497A-A9F7-4768-BCEA-CE1FFDA345E7}" type="datetimeFigureOut">
              <a:rPr lang="tr-TR" smtClean="0"/>
              <a:t>4.05.2020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053145-8810-4D82-A224-6D4C0601623A}" type="slidenum">
              <a:rPr lang="tr-TR" smtClean="0"/>
              <a:t>‹#›</a:t>
            </a:fld>
            <a:endParaRPr lang="tr-TR"/>
          </a:p>
        </p:txBody>
      </p:sp>
    </p:spTree>
    <p:extLst>
      <p:ext uri="{BB962C8B-B14F-4D97-AF65-F5344CB8AC3E}">
        <p14:creationId xmlns:p14="http://schemas.microsoft.com/office/powerpoint/2010/main" val="1329694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675566" y="500063"/>
            <a:ext cx="13000208" cy="4927301"/>
            <a:chOff x="-515315" y="0"/>
            <a:chExt cx="13000208" cy="4927301"/>
          </a:xfrm>
        </p:grpSpPr>
        <p:pic>
          <p:nvPicPr>
            <p:cNvPr id="3" name="Resim 2"/>
            <p:cNvPicPr>
              <a:picLocks noChangeAspect="1"/>
            </p:cNvPicPr>
            <p:nvPr/>
          </p:nvPicPr>
          <p:blipFill>
            <a:blip r:embed="rId2" cstate="print">
              <a:extLst>
                <a:ext uri="{BEBA8EAE-BF5A-486C-A8C5-ECC9F3942E4B}">
                  <a14:imgProps xmlns:a14="http://schemas.microsoft.com/office/drawing/2010/main">
                    <a14:imgLayer r:embed="rId3">
                      <a14:imgEffect>
                        <a14:backgroundRemoval t="0" b="99494" l="20563" r="79975">
                          <a14:foregroundMark x1="33306" y1="10918" x2="33306" y2="10918"/>
                          <a14:foregroundMark x1="33306" y1="10918" x2="33306" y2="10918"/>
                          <a14:foregroundMark x1="38726" y1="13666" x2="38726" y2="13666"/>
                          <a14:foregroundMark x1="38726" y1="13666" x2="38726" y2="13666"/>
                          <a14:foregroundMark x1="38726" y1="13666" x2="38726" y2="13666"/>
                          <a14:foregroundMark x1="38726" y1="5423" x2="38726" y2="5423"/>
                          <a14:foregroundMark x1="67646" y1="9544" x2="67646" y2="9544"/>
                          <a14:foregroundMark x1="66570" y1="13160" x2="66570" y2="13160"/>
                          <a14:foregroundMark x1="73066" y1="28633" x2="73066" y2="28633"/>
                          <a14:foregroundMark x1="74514" y1="45481" x2="74514" y2="45481"/>
                          <a14:foregroundMark x1="69466" y1="73174" x2="69466" y2="73174"/>
                          <a14:foregroundMark x1="68018" y1="80477" x2="68018" y2="80477"/>
                          <a14:foregroundMark x1="51014" y1="90022" x2="51014" y2="90022"/>
                          <a14:foregroundMark x1="30037" y1="74548" x2="30037" y2="74548"/>
                          <a14:foregroundMark x1="32189" y1="23210" x2="32189" y2="23210"/>
                          <a14:foregroundMark x1="29293" y1="33189" x2="29293" y2="33189"/>
                          <a14:foregroundMark x1="27141" y1="42733" x2="27141" y2="42733"/>
                          <a14:foregroundMark x1="26769" y1="44541" x2="26769" y2="44541"/>
                          <a14:foregroundMark x1="25693" y1="39118" x2="25693" y2="39118"/>
                          <a14:foregroundMark x1="26769" y1="50036" x2="26769" y2="50036"/>
                          <a14:foregroundMark x1="24948" y1="50036" x2="24948" y2="50036"/>
                          <a14:foregroundMark x1="27844" y1="53651" x2="27844" y2="53651"/>
                          <a14:foregroundMark x1="27844" y1="60014" x2="27844" y2="60014"/>
                          <a14:foregroundMark x1="29293" y1="64064" x2="29293" y2="64064"/>
                          <a14:foregroundMark x1="29665" y1="66811" x2="29665" y2="66811"/>
                          <a14:foregroundMark x1="32189" y1="77296" x2="32189" y2="77296"/>
                          <a14:foregroundMark x1="39801" y1="83225" x2="39801" y2="83225"/>
                          <a14:foregroundMark x1="42325" y1="89588" x2="42325" y2="89588"/>
                          <a14:foregroundMark x1="42325" y1="89588" x2="42325" y2="89588"/>
                          <a14:foregroundMark x1="48118" y1="90022" x2="48118" y2="90022"/>
                          <a14:foregroundMark x1="54986" y1="90889" x2="54986" y2="90889"/>
                          <a14:foregroundMark x1="61523" y1="87274" x2="61523" y2="87274"/>
                          <a14:foregroundMark x1="72362" y1="60882" x2="72362" y2="60882"/>
                          <a14:foregroundMark x1="75631" y1="61822" x2="75631" y2="61822"/>
                          <a14:foregroundMark x1="74514" y1="53218" x2="74514" y2="53218"/>
                          <a14:foregroundMark x1="72735" y1="36804" x2="72735" y2="36804"/>
                          <a14:foregroundMark x1="71618" y1="29573" x2="71618" y2="29573"/>
                          <a14:foregroundMark x1="55358" y1="9978" x2="55358" y2="9978"/>
                          <a14:foregroundMark x1="52462" y1="6797" x2="52462" y2="6797"/>
                          <a14:foregroundMark x1="48118" y1="8171" x2="48118" y2="8171"/>
                          <a14:foregroundMark x1="43070" y1="10484" x2="43070" y2="10484"/>
                          <a14:foregroundMark x1="37609" y1="17715" x2="37609" y2="17715"/>
                          <a14:foregroundMark x1="36161" y1="18655" x2="36161" y2="18655"/>
                          <a14:foregroundMark x1="60778" y1="13160" x2="60778" y2="13160"/>
                          <a14:foregroundMark x1="64750" y1="19089" x2="64750" y2="19089"/>
                          <a14:foregroundMark x1="68763" y1="24078" x2="68763" y2="24078"/>
                          <a14:foregroundMark x1="41249" y1="13160" x2="41249" y2="13160"/>
                          <a14:foregroundMark x1="41249" y1="5929" x2="41249" y2="5929"/>
                          <a14:foregroundMark x1="73438" y1="66377" x2="73438" y2="66377"/>
                          <a14:foregroundMark x1="69839" y1="70427" x2="69839" y2="70427"/>
                          <a14:foregroundMark x1="36533" y1="82285" x2="36533" y2="82285"/>
                          <a14:foregroundMark x1="31485" y1="18655" x2="31485" y2="18655"/>
                          <a14:foregroundMark x1="47042" y1="3181" x2="47042" y2="3181"/>
                          <a14:foregroundMark x1="47042" y1="3615" x2="47042" y2="3615"/>
                          <a14:foregroundMark x1="47042" y1="3615" x2="47042" y2="3615"/>
                          <a14:foregroundMark x1="55358" y1="7737" x2="55358" y2="7737"/>
                          <a14:foregroundMark x1="70542" y1="64570" x2="70542" y2="64570"/>
                          <a14:foregroundMark x1="65867" y1="78670" x2="65867" y2="78670"/>
                          <a14:foregroundMark x1="65867" y1="78670" x2="65867" y2="78670"/>
                          <a14:foregroundMark x1="64750" y1="80911" x2="64750" y2="80911"/>
                          <a14:foregroundMark x1="64046" y1="84093" x2="64046" y2="84093"/>
                          <a14:foregroundMark x1="62598" y1="92263" x2="62598" y2="92263"/>
                          <a14:foregroundMark x1="61150" y1="94577" x2="61150" y2="94577"/>
                          <a14:foregroundMark x1="52089" y1="96819" x2="52089" y2="96819"/>
                          <a14:foregroundMark x1="43070" y1="92769" x2="43070" y2="92769"/>
                          <a14:foregroundMark x1="58254" y1="13160" x2="58254" y2="13160"/>
                          <a14:foregroundMark x1="56434" y1="23210" x2="56434" y2="23210"/>
                          <a14:foregroundMark x1="49566" y1="40926" x2="49566" y2="40926"/>
                          <a14:foregroundMark x1="42325" y1="80477" x2="42325" y2="80477"/>
                          <a14:foregroundMark x1="32933" y1="74114" x2="32933" y2="74114"/>
                          <a14:foregroundMark x1="73811" y1="38178" x2="73811" y2="38178"/>
                          <a14:foregroundMark x1="73811" y1="44107" x2="73811" y2="44107"/>
                          <a14:foregroundMark x1="73811" y1="39118" x2="73811" y2="39118"/>
                          <a14:foregroundMark x1="69839" y1="19089" x2="69839" y2="19089"/>
                          <a14:foregroundMark x1="60074" y1="7303" x2="60074" y2="7303"/>
                          <a14:foregroundMark x1="26396" y1="27260" x2="26396" y2="27260"/>
                          <a14:foregroundMark x1="44849" y1="14100" x2="44849" y2="14100"/>
                          <a14:foregroundMark x1="48862" y1="11352" x2="48862" y2="11352"/>
                          <a14:foregroundMark x1="46669" y1="11786" x2="46669" y2="11786"/>
                          <a14:foregroundMark x1="46669" y1="11786" x2="46669" y2="11786"/>
                          <a14:foregroundMark x1="64750" y1="87274" x2="64750" y2="87274"/>
                          <a14:foregroundMark x1="66570" y1="82285" x2="66570" y2="82285"/>
                          <a14:foregroundMark x1="71990" y1="72307" x2="71990" y2="72307"/>
                          <a14:foregroundMark x1="59702" y1="84093" x2="59702" y2="84093"/>
                          <a14:foregroundMark x1="59702" y1="84093" x2="59702" y2="84093"/>
                          <a14:foregroundMark x1="35085" y1="79103" x2="35085" y2="79103"/>
                          <a14:foregroundMark x1="32933" y1="82719" x2="32933" y2="82719"/>
                          <a14:foregroundMark x1="26769" y1="66377" x2="26769" y2="66377"/>
                          <a14:foregroundMark x1="24948" y1="57701" x2="24948" y2="57701"/>
                          <a14:foregroundMark x1="26065" y1="39552" x2="26065" y2="39552"/>
                          <a14:foregroundMark x1="30037" y1="29573" x2="30037" y2="29573"/>
                          <a14:foregroundMark x1="36533" y1="13666" x2="36533" y2="13666"/>
                          <a14:foregroundMark x1="29293" y1="73608" x2="29293" y2="73608"/>
                          <a14:foregroundMark x1="26769" y1="69125" x2="26769" y2="69125"/>
                          <a14:foregroundMark x1="27513" y1="74982" x2="27513" y2="74982"/>
                          <a14:foregroundMark x1="36905" y1="87274" x2="36905" y2="87274"/>
                          <a14:foregroundMark x1="45594" y1="86406" x2="45594" y2="86406"/>
                          <a14:foregroundMark x1="49938" y1="94071" x2="49938" y2="94071"/>
                          <a14:foregroundMark x1="59330" y1="87274" x2="59330" y2="87274"/>
                          <a14:foregroundMark x1="54613" y1="4989" x2="54613" y2="4989"/>
                          <a14:foregroundMark x1="53537" y1="13160" x2="53537" y2="13160"/>
                          <a14:foregroundMark x1="30741" y1="22704" x2="30741" y2="22704"/>
                          <a14:foregroundMark x1="27141" y1="33189" x2="27141" y2="33189"/>
                          <a14:foregroundMark x1="27844" y1="37744" x2="27844" y2="37744"/>
                          <a14:foregroundMark x1="23873" y1="48662" x2="23873" y2="48662"/>
                          <a14:foregroundMark x1="24948" y1="58641" x2="24948" y2="58641"/>
                          <a14:foregroundMark x1="24948" y1="58641" x2="24948" y2="58641"/>
                          <a14:foregroundMark x1="27513" y1="47289" x2="27513" y2="47289"/>
                          <a14:foregroundMark x1="27513" y1="47289" x2="27513" y2="47289"/>
                          <a14:foregroundMark x1="28217" y1="24512" x2="28217" y2="24512"/>
                          <a14:foregroundMark x1="63674" y1="14100" x2="63674" y2="14100"/>
                          <a14:foregroundMark x1="68391" y1="21837" x2="68391" y2="21837"/>
                          <a14:foregroundMark x1="70914" y1="25018" x2="70914" y2="25018"/>
                          <a14:foregroundMark x1="73811" y1="32249" x2="73811" y2="32249"/>
                          <a14:foregroundMark x1="73811" y1="51844" x2="73811" y2="51844"/>
                          <a14:foregroundMark x1="76334" y1="59074" x2="76334" y2="59074"/>
                          <a14:foregroundMark x1="75962" y1="50470" x2="75962" y2="50470"/>
                          <a14:foregroundMark x1="67646" y1="30947" x2="67646" y2="30947"/>
                          <a14:foregroundMark x1="71287" y1="35430" x2="71287" y2="35430"/>
                        </a14:backgroundRemoval>
                      </a14:imgEffect>
                    </a14:imgLayer>
                  </a14:imgProps>
                </a:ext>
                <a:ext uri="{28A0092B-C50C-407E-A947-70E740481C1C}">
                  <a14:useLocalDpi xmlns:a14="http://schemas.microsoft.com/office/drawing/2010/main" val="0"/>
                </a:ext>
              </a:extLst>
            </a:blip>
            <a:stretch>
              <a:fillRect/>
            </a:stretch>
          </p:blipFill>
          <p:spPr>
            <a:xfrm>
              <a:off x="-515315" y="126657"/>
              <a:ext cx="3557400" cy="1980000"/>
            </a:xfrm>
            <a:prstGeom prst="rect">
              <a:avLst/>
            </a:prstGeom>
          </p:spPr>
        </p:pic>
        <p:pic>
          <p:nvPicPr>
            <p:cNvPr id="4" name="Resim 3"/>
            <p:cNvPicPr>
              <a:picLocks noChangeAspect="1"/>
            </p:cNvPicPr>
            <p:nvPr/>
          </p:nvPicPr>
          <p:blipFill>
            <a:blip r:embed="rId4" cstate="print">
              <a:extLst>
                <a:ext uri="{BEBA8EAE-BF5A-486C-A8C5-ECC9F3942E4B}">
                  <a14:imgProps xmlns:a14="http://schemas.microsoft.com/office/drawing/2010/main">
                    <a14:imgLayer r:embed="rId5">
                      <a14:imgEffect>
                        <a14:backgroundRemoval t="3352" b="94972" l="1897" r="94851"/>
                      </a14:imgEffect>
                    </a14:imgLayer>
                  </a14:imgProps>
                </a:ext>
                <a:ext uri="{28A0092B-C50C-407E-A947-70E740481C1C}">
                  <a14:useLocalDpi xmlns:a14="http://schemas.microsoft.com/office/drawing/2010/main" val="0"/>
                </a:ext>
              </a:extLst>
            </a:blip>
            <a:stretch>
              <a:fillRect/>
            </a:stretch>
          </p:blipFill>
          <p:spPr>
            <a:xfrm>
              <a:off x="10093613" y="0"/>
              <a:ext cx="2391280" cy="2232000"/>
            </a:xfrm>
            <a:prstGeom prst="rect">
              <a:avLst/>
            </a:prstGeom>
          </p:spPr>
        </p:pic>
        <p:sp>
          <p:nvSpPr>
            <p:cNvPr id="5" name="Akış Çizelgesi: Delikli Teyp 4"/>
            <p:cNvSpPr/>
            <p:nvPr/>
          </p:nvSpPr>
          <p:spPr>
            <a:xfrm>
              <a:off x="2352580" y="0"/>
              <a:ext cx="7729538" cy="2895599"/>
            </a:xfrm>
            <a:prstGeom prst="flowChartPunchedTape">
              <a:avLst/>
            </a:prstGeom>
            <a:solidFill>
              <a:srgbClr val="B2B2B2">
                <a:lumMod val="60000"/>
                <a:lumOff val="40000"/>
              </a:srgbClr>
            </a:solidFill>
            <a:ln w="12700" cap="flat" cmpd="sng" algn="ctr">
              <a:solidFill>
                <a:srgbClr val="DDDDDD">
                  <a:shade val="50000"/>
                </a:srgbClr>
              </a:solidFill>
              <a:prstDash val="solid"/>
              <a:miter lim="800000"/>
            </a:ln>
            <a:effectLst/>
          </p:spPr>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1" i="0" u="none" strike="noStrike" kern="1200" cap="none" spc="0" normalizeH="0" baseline="0" noProof="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Calibri" panose="020F0502020204030204"/>
                <a:ea typeface="+mn-ea"/>
                <a:cs typeface="+mn-cs"/>
              </a:endParaRPr>
            </a:p>
          </p:txBody>
        </p:sp>
        <p:sp>
          <p:nvSpPr>
            <p:cNvPr id="6" name="Dikdörtgen 5"/>
            <p:cNvSpPr/>
            <p:nvPr/>
          </p:nvSpPr>
          <p:spPr>
            <a:xfrm>
              <a:off x="2459750" y="600459"/>
              <a:ext cx="7515199" cy="1754326"/>
            </a:xfrm>
            <a:prstGeom prst="rect">
              <a:avLst/>
            </a:prstGeom>
            <a:noFill/>
          </p:spPr>
          <p:txBody>
            <a:bodyPr wrap="none" lIns="91440" tIns="45720" rIns="91440" bIns="4572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Jokerman" panose="04090605060D06020702" pitchFamily="82" charset="0"/>
                  <a:ea typeface="+mn-ea"/>
                  <a:cs typeface="+mn-cs"/>
                </a:rPr>
                <a:t>Çocukluk Döneminde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Jokerman" panose="04090605060D06020702" pitchFamily="82" charset="0"/>
                  <a:ea typeface="+mn-ea"/>
                  <a:cs typeface="+mn-cs"/>
                </a:rPr>
                <a:t>Bilgisayar</a:t>
              </a:r>
            </a:p>
          </p:txBody>
        </p:sp>
        <p:sp>
          <p:nvSpPr>
            <p:cNvPr id="7" name="Dikdörtgen 6"/>
            <p:cNvSpPr/>
            <p:nvPr/>
          </p:nvSpPr>
          <p:spPr>
            <a:xfrm>
              <a:off x="1865130" y="3172975"/>
              <a:ext cx="8461739" cy="1754326"/>
            </a:xfrm>
            <a:prstGeom prst="rect">
              <a:avLst/>
            </a:prstGeom>
            <a:noFill/>
          </p:spPr>
          <p:txBody>
            <a:bodyPr wrap="none" lIns="91440" tIns="45720" rIns="91440" bIns="4572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Arial Rounded MT Bold" panose="020F0704030504030204" pitchFamily="34" charset="0"/>
                  <a:ea typeface="+mn-ea"/>
                  <a:cs typeface="+mn-cs"/>
                </a:rPr>
                <a:t>Sağlık </a:t>
              </a:r>
              <a:r>
                <a:rPr kumimoji="0" lang="tr-TR" sz="5400" b="1" i="0" u="none" strike="noStrike" kern="1200" cap="none" spc="0" normalizeH="0" baseline="0" noProof="0" dirty="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Arial Rounded MT Bold" panose="020F0704030504030204" pitchFamily="34" charset="0"/>
                  <a:ea typeface="+mn-ea"/>
                  <a:cs typeface="+mn-cs"/>
                </a:rPr>
                <a:t>Bilimleri Fakültesi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1" i="0" u="none" strike="noStrike" kern="1200" cap="none" spc="0" normalizeH="0" baseline="0" noProof="0" dirty="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Arial Rounded MT Bold" panose="020F0704030504030204" pitchFamily="34" charset="0"/>
                  <a:ea typeface="+mn-ea"/>
                  <a:cs typeface="+mn-cs"/>
                </a:rPr>
                <a:t>Çocuk Gelişimi Bölümü</a:t>
              </a:r>
              <a:endParaRPr kumimoji="0" lang="tr-TR" sz="5400" b="1" i="0" u="none" strike="noStrike" kern="1200" cap="none" spc="0" normalizeH="0" baseline="0" noProof="0" dirty="0">
                <a:ln w="12700">
                  <a:solidFill>
                    <a:srgbClr val="000000">
                      <a:lumMod val="50000"/>
                    </a:srgbClr>
                  </a:solidFill>
                  <a:prstDash val="solid"/>
                </a:ln>
                <a:pattFill prst="narHorz">
                  <a:fgClr>
                    <a:srgbClr val="000000"/>
                  </a:fgClr>
                  <a:bgClr>
                    <a:srgbClr val="000000">
                      <a:lumMod val="40000"/>
                      <a:lumOff val="60000"/>
                    </a:srgbClr>
                  </a:bgClr>
                </a:pattFill>
                <a:effectLst>
                  <a:innerShdw blurRad="177800">
                    <a:srgbClr val="000000">
                      <a:lumMod val="50000"/>
                    </a:srgbClr>
                  </a:innerShdw>
                </a:effectLst>
                <a:uLnTx/>
                <a:uFillTx/>
                <a:latin typeface="Calibri" panose="020F0502020204030204"/>
                <a:ea typeface="+mn-ea"/>
                <a:cs typeface="+mn-cs"/>
              </a:endParaRPr>
            </a:p>
          </p:txBody>
        </p:sp>
      </p:grpSp>
    </p:spTree>
    <p:extLst>
      <p:ext uri="{BB962C8B-B14F-4D97-AF65-F5344CB8AC3E}">
        <p14:creationId xmlns:p14="http://schemas.microsoft.com/office/powerpoint/2010/main" val="1929071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p:cNvSpPr>
            <a:spLocks noGrp="1"/>
          </p:cNvSpPr>
          <p:nvPr/>
        </p:nvSpPr>
        <p:spPr>
          <a:xfrm>
            <a:off x="295276" y="1367630"/>
            <a:ext cx="11734800" cy="54903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kumimoji="0" lang="tr-TR"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Hedef kitleye uygunluk ve öğrencilere kazanacakları yeterlik ve becerilerin bildirilmesi. </a:t>
            </a:r>
          </a:p>
          <a:p>
            <a:pPr algn="just"/>
            <a:endParaRPr kumimoji="0" lang="tr-TR"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Açık ve anlaşılır yönlendirmeler ve önceki bilgilerin tekrarı.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Gerektiğinde önceki bilgilerin işe koşulması ve içeriğin güncel ve doğru bilgileri içermesi.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064755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19088" y="1535498"/>
            <a:ext cx="11439525" cy="3448123"/>
          </a:xfrm>
          <a:prstGeom prst="rect">
            <a:avLst/>
          </a:prstGeom>
        </p:spPr>
        <p:txBody>
          <a:bodyPr wrap="square">
            <a:spAutoFit/>
          </a:bodyPr>
          <a:lstStyle/>
          <a:p>
            <a:pPr marL="228600" lvl="0" indent="-228600" algn="just">
              <a:lnSpc>
                <a:spcPct val="90000"/>
              </a:lnSpc>
              <a:spcBef>
                <a:spcPts val="1000"/>
              </a:spcBef>
              <a:buFont typeface="Arial" panose="020B0604020202020204" pitchFamily="34" charset="0"/>
              <a:buChar char="•"/>
              <a:defRPr/>
            </a:pPr>
            <a:r>
              <a:rPr lang="tr-TR" sz="2800" dirty="0">
                <a:ln w="0"/>
                <a:effectLst>
                  <a:outerShdw blurRad="38100" dist="19050" dir="2700000" algn="tl" rotWithShape="0">
                    <a:schemeClr val="dk1">
                      <a:alpha val="40000"/>
                    </a:schemeClr>
                  </a:outerShdw>
                </a:effectLst>
              </a:rPr>
              <a:t>İçeriğe ve yaşa uygun sözcük kullanılması ve içeriğin uygun uzunlukta olması.</a:t>
            </a:r>
          </a:p>
          <a:p>
            <a:pPr lvl="0" algn="just">
              <a:lnSpc>
                <a:spcPct val="90000"/>
              </a:lnSpc>
              <a:spcBef>
                <a:spcPts val="1000"/>
              </a:spcBef>
              <a:defRPr/>
            </a:pPr>
            <a:r>
              <a:rPr lang="tr-TR" sz="2800" dirty="0">
                <a:ln w="0"/>
                <a:effectLst>
                  <a:outerShdw blurRad="38100" dist="19050" dir="2700000" algn="tl" rotWithShape="0">
                    <a:schemeClr val="dk1">
                      <a:alpha val="40000"/>
                    </a:schemeClr>
                  </a:outerShdw>
                </a:effectLst>
              </a:rPr>
              <a:t> </a:t>
            </a:r>
          </a:p>
          <a:p>
            <a:pPr marL="228600" lvl="0" indent="-228600" algn="just">
              <a:lnSpc>
                <a:spcPct val="90000"/>
              </a:lnSpc>
              <a:spcBef>
                <a:spcPts val="1000"/>
              </a:spcBef>
              <a:buFont typeface="Arial" panose="020B0604020202020204" pitchFamily="34" charset="0"/>
              <a:buChar char="•"/>
              <a:defRPr/>
            </a:pPr>
            <a:r>
              <a:rPr lang="tr-TR" sz="2800" dirty="0">
                <a:ln w="0"/>
                <a:effectLst>
                  <a:outerShdw blurRad="38100" dist="19050" dir="2700000" algn="tl" rotWithShape="0">
                    <a:schemeClr val="dk1">
                      <a:alpha val="40000"/>
                    </a:schemeClr>
                  </a:outerShdw>
                </a:effectLst>
              </a:rPr>
              <a:t> Gerçekçi ya da en azından olası örnek olaylara yer verilmesi, güdülenme ya da algılamaya yönelik uygun grafik, renk, ses vb. öğelerin kullanılması. </a:t>
            </a:r>
          </a:p>
          <a:p>
            <a:pPr lvl="0" algn="just">
              <a:lnSpc>
                <a:spcPct val="90000"/>
              </a:lnSpc>
              <a:spcBef>
                <a:spcPts val="1000"/>
              </a:spcBef>
              <a:defRPr/>
            </a:pPr>
            <a:endParaRPr lang="tr-TR" sz="2800" dirty="0">
              <a:ln w="0"/>
              <a:effectLst>
                <a:outerShdw blurRad="38100" dist="19050" dir="2700000" algn="tl" rotWithShape="0">
                  <a:schemeClr val="dk1">
                    <a:alpha val="40000"/>
                  </a:schemeClr>
                </a:outerShdw>
              </a:effectLst>
            </a:endParaRPr>
          </a:p>
          <a:p>
            <a:pPr marL="228600" lvl="0" indent="-228600" algn="just">
              <a:lnSpc>
                <a:spcPct val="90000"/>
              </a:lnSpc>
              <a:spcBef>
                <a:spcPts val="1000"/>
              </a:spcBef>
              <a:buFont typeface="Arial" panose="020B0604020202020204" pitchFamily="34" charset="0"/>
              <a:buChar char="•"/>
              <a:defRPr/>
            </a:pPr>
            <a:r>
              <a:rPr lang="tr-TR" sz="2800" dirty="0">
                <a:ln w="0"/>
                <a:effectLst>
                  <a:outerShdw blurRad="38100" dist="19050" dir="2700000" algn="tl" rotWithShape="0">
                    <a:schemeClr val="dk1">
                      <a:alpha val="40000"/>
                    </a:schemeClr>
                  </a:outerShdw>
                </a:effectLst>
              </a:rPr>
              <a:t> Etkinliklerin zorlayıcı ama çözümü sağlanabilir yapıda olması. </a:t>
            </a:r>
          </a:p>
          <a:p>
            <a:pPr lvl="0" algn="just">
              <a:lnSpc>
                <a:spcPct val="90000"/>
              </a:lnSpc>
              <a:spcBef>
                <a:spcPts val="1000"/>
              </a:spcBef>
              <a:defRPr/>
            </a:pPr>
            <a:endParaRPr lang="tr-TR" sz="28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26785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p:cNvSpPr>
            <a:spLocks noGrp="1"/>
          </p:cNvSpPr>
          <p:nvPr/>
        </p:nvSpPr>
        <p:spPr>
          <a:xfrm>
            <a:off x="342899" y="967579"/>
            <a:ext cx="1156811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rPr>
              <a:t>İçeriğin sunumunda öğrenci kontrolü ve yardı</a:t>
            </a:r>
            <a:r>
              <a:rPr kumimoji="0" lang="tr-TR" i="0" u="none" strike="noStrike" kern="1200" normalizeH="0" noProof="0" dirty="0">
                <a:ln w="0"/>
                <a:effectLst>
                  <a:outerShdw blurRad="38100" dist="19050" dir="2700000" algn="tl" rotWithShape="0">
                    <a:schemeClr val="dk1">
                      <a:alpha val="40000"/>
                    </a:schemeClr>
                  </a:outerShdw>
                </a:effectLst>
                <a:uLnTx/>
                <a:uFillTx/>
                <a:latin typeface="Calibri" panose="020F0502020204030204"/>
              </a:rPr>
              <a:t> </a:t>
            </a:r>
            <a:r>
              <a:rPr kumimoji="0" lang="tr-TR"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rPr>
              <a:t>seçeneklerinin bulunması.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rPr>
              <a:t> Sayısız seçenekte (rastlantısal) alıştırma etkinlikleri.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rPr>
              <a:t>Basitten karmaşığa ilerleyen alıştırmalar ve alıştırma</a:t>
            </a:r>
            <a:r>
              <a:rPr lang="tr-TR" dirty="0">
                <a:ln w="0"/>
                <a:effectLst>
                  <a:outerShdw blurRad="38100" dist="19050" dir="2700000" algn="tl" rotWithShape="0">
                    <a:schemeClr val="dk1">
                      <a:alpha val="40000"/>
                    </a:schemeClr>
                  </a:outerShdw>
                </a:effectLst>
                <a:latin typeface="Calibri" panose="020F0502020204030204"/>
              </a:rPr>
              <a:t>  </a:t>
            </a:r>
            <a:r>
              <a:rPr kumimoji="0" lang="tr-TR"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rPr>
              <a:t>etkinliklerinin sayısının öğrenci düzeyine uygunluğu.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rPr>
              <a:t> Alıştırmaların güçlük düzeyine göre gruplandırılması.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ndParaRPr>
          </a:p>
        </p:txBody>
      </p:sp>
    </p:spTree>
    <p:extLst>
      <p:ext uri="{BB962C8B-B14F-4D97-AF65-F5344CB8AC3E}">
        <p14:creationId xmlns:p14="http://schemas.microsoft.com/office/powerpoint/2010/main" val="2137581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p:cNvSpPr>
            <a:spLocks noGrp="1"/>
          </p:cNvSpPr>
          <p:nvPr/>
        </p:nvSpPr>
        <p:spPr>
          <a:xfrm>
            <a:off x="252412" y="828676"/>
            <a:ext cx="11649076" cy="43306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kumimoji="0" lang="tr-TR"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Takımlar halinde sorun çözmeye olanak tanınması ve olumlu geri bildirim.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Yanıtların hataların belirlenmesine yönelik değerlendirilmesi ve doğru/yanlış yanıtların belirlenip depolanması.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tr-TR"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 Öğrencinin sorun çözme alışkanlıklarının kayıt edilebilmesi. </a:t>
            </a:r>
          </a:p>
        </p:txBody>
      </p:sp>
      <p:pic>
        <p:nvPicPr>
          <p:cNvPr id="3" name="Resim 2"/>
          <p:cNvPicPr>
            <a:picLocks noChangeAspect="1"/>
          </p:cNvPicPr>
          <p:nvPr/>
        </p:nvPicPr>
        <p:blipFill>
          <a:blip r:embed="rId2"/>
          <a:stretch>
            <a:fillRect/>
          </a:stretch>
        </p:blipFill>
        <p:spPr>
          <a:xfrm>
            <a:off x="528638" y="3128963"/>
            <a:ext cx="10461439" cy="3907942"/>
          </a:xfrm>
          <a:prstGeom prst="rect">
            <a:avLst/>
          </a:prstGeom>
        </p:spPr>
      </p:pic>
    </p:spTree>
    <p:extLst>
      <p:ext uri="{BB962C8B-B14F-4D97-AF65-F5344CB8AC3E}">
        <p14:creationId xmlns:p14="http://schemas.microsoft.com/office/powerpoint/2010/main" val="4050141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7176" y="889298"/>
            <a:ext cx="11587162" cy="1512209"/>
          </a:xfrm>
          <a:prstGeom prst="rect">
            <a:avLst/>
          </a:prstGeom>
        </p:spPr>
        <p:txBody>
          <a:bodyPr wrap="square">
            <a:spAutoFit/>
          </a:bodyPr>
          <a:lstStyle/>
          <a:p>
            <a:pPr marL="228600" lvl="0" indent="-228600" algn="just">
              <a:lnSpc>
                <a:spcPct val="90000"/>
              </a:lnSpc>
              <a:spcBef>
                <a:spcPts val="1000"/>
              </a:spcBef>
              <a:buFont typeface="Arial" panose="020B0604020202020204" pitchFamily="34" charset="0"/>
              <a:buChar char="•"/>
              <a:defRPr/>
            </a:pPr>
            <a:r>
              <a:rPr lang="tr-TR" sz="2800" dirty="0">
                <a:ln w="0"/>
                <a:effectLst>
                  <a:outerShdw blurRad="38100" dist="19050" dir="2700000" algn="tl" rotWithShape="0">
                    <a:schemeClr val="dk1">
                      <a:alpha val="40000"/>
                    </a:schemeClr>
                  </a:outerShdw>
                </a:effectLst>
              </a:rPr>
              <a:t>Yanlış yanıtların tipik nedenlerinin belirlenmesi. </a:t>
            </a:r>
          </a:p>
          <a:p>
            <a:pPr marL="228600" lvl="0" indent="-228600" algn="just">
              <a:lnSpc>
                <a:spcPct val="90000"/>
              </a:lnSpc>
              <a:spcBef>
                <a:spcPts val="1000"/>
              </a:spcBef>
              <a:buFont typeface="Arial" panose="020B0604020202020204" pitchFamily="34" charset="0"/>
              <a:buChar char="•"/>
              <a:defRPr/>
            </a:pPr>
            <a:r>
              <a:rPr lang="tr-TR" sz="2800" dirty="0">
                <a:ln w="0"/>
                <a:effectLst>
                  <a:outerShdw blurRad="38100" dist="19050" dir="2700000" algn="tl" rotWithShape="0">
                    <a:schemeClr val="dk1">
                      <a:alpha val="40000"/>
                    </a:schemeClr>
                  </a:outerShdw>
                </a:effectLst>
              </a:rPr>
              <a:t> Öğrenci gelişimini belirleyen ve bildiren yapıların bulunması. </a:t>
            </a:r>
          </a:p>
          <a:p>
            <a:pPr marL="228600" lvl="0" indent="-228600" algn="just">
              <a:lnSpc>
                <a:spcPct val="90000"/>
              </a:lnSpc>
              <a:spcBef>
                <a:spcPts val="1000"/>
              </a:spcBef>
              <a:buFont typeface="Arial" panose="020B0604020202020204" pitchFamily="34" charset="0"/>
              <a:buChar char="•"/>
              <a:defRPr/>
            </a:pPr>
            <a:r>
              <a:rPr lang="tr-TR" sz="2800" dirty="0">
                <a:ln w="0"/>
                <a:effectLst>
                  <a:outerShdw blurRad="38100" dist="19050" dir="2700000" algn="tl" rotWithShape="0">
                    <a:schemeClr val="dk1">
                      <a:alpha val="40000"/>
                    </a:schemeClr>
                  </a:outerShdw>
                </a:effectLst>
              </a:rPr>
              <a:t> Geçerli/işlevsel ön ve son testler. </a:t>
            </a:r>
          </a:p>
        </p:txBody>
      </p:sp>
      <p:pic>
        <p:nvPicPr>
          <p:cNvPr id="3" name="Resim 2"/>
          <p:cNvPicPr>
            <a:picLocks noChangeAspect="1"/>
          </p:cNvPicPr>
          <p:nvPr/>
        </p:nvPicPr>
        <p:blipFill>
          <a:blip r:embed="rId2"/>
          <a:stretch>
            <a:fillRect/>
          </a:stretch>
        </p:blipFill>
        <p:spPr>
          <a:xfrm>
            <a:off x="480163" y="2843212"/>
            <a:ext cx="10803048" cy="4141499"/>
          </a:xfrm>
          <a:prstGeom prst="rect">
            <a:avLst/>
          </a:prstGeom>
        </p:spPr>
      </p:pic>
    </p:spTree>
    <p:extLst>
      <p:ext uri="{BB962C8B-B14F-4D97-AF65-F5344CB8AC3E}">
        <p14:creationId xmlns:p14="http://schemas.microsoft.com/office/powerpoint/2010/main" val="1230898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8600" y="706927"/>
            <a:ext cx="11687175" cy="2121606"/>
          </a:xfrm>
          <a:prstGeom prst="rect">
            <a:avLst/>
          </a:prstGeom>
        </p:spPr>
        <p:txBody>
          <a:bodyPr wrap="square">
            <a:spAutoFit/>
          </a:bodyPr>
          <a:lstStyle/>
          <a:p>
            <a:pPr marL="228600" lvl="0" indent="-228600" algn="just">
              <a:lnSpc>
                <a:spcPct val="90000"/>
              </a:lnSpc>
              <a:spcBef>
                <a:spcPts val="1000"/>
              </a:spcBef>
              <a:buFont typeface="Arial" panose="020B0604020202020204" pitchFamily="34" charset="0"/>
              <a:buChar char="•"/>
              <a:defRPr/>
            </a:pPr>
            <a:r>
              <a:rPr lang="tr-TR" sz="2800" dirty="0">
                <a:ln w="0"/>
                <a:effectLst>
                  <a:outerShdw blurRad="38100" dist="19050" dir="2700000" algn="tl" rotWithShape="0">
                    <a:schemeClr val="dk1">
                      <a:alpha val="40000"/>
                    </a:schemeClr>
                  </a:outerShdw>
                </a:effectLst>
              </a:rPr>
              <a:t>Sorun çözümlerinde harcanan zamanın kaydedilebilmesi ve tüm etkinliklerin geneline yönelik değerlendirme yapılması. </a:t>
            </a:r>
          </a:p>
          <a:p>
            <a:pPr marL="228600" lvl="0" indent="-228600" algn="just">
              <a:lnSpc>
                <a:spcPct val="90000"/>
              </a:lnSpc>
              <a:spcBef>
                <a:spcPts val="1000"/>
              </a:spcBef>
              <a:buFont typeface="Arial" panose="020B0604020202020204" pitchFamily="34" charset="0"/>
              <a:buChar char="•"/>
              <a:defRPr/>
            </a:pPr>
            <a:r>
              <a:rPr lang="tr-TR" sz="2800" dirty="0">
                <a:ln w="0"/>
                <a:effectLst>
                  <a:outerShdw blurRad="38100" dist="19050" dir="2700000" algn="tl" rotWithShape="0">
                    <a:schemeClr val="dk1">
                      <a:alpha val="40000"/>
                    </a:schemeClr>
                  </a:outerShdw>
                </a:effectLst>
              </a:rPr>
              <a:t> Öğretiye öğrencilerin durumu hakkında rapor sağlayabilme ve gerektiğinde yardımcı materyallerin sağlanması biçiminde ifade edilebilir </a:t>
            </a:r>
          </a:p>
          <a:p>
            <a:pPr marL="228600" lvl="0" indent="-228600" algn="just">
              <a:lnSpc>
                <a:spcPct val="90000"/>
              </a:lnSpc>
              <a:spcBef>
                <a:spcPts val="1000"/>
              </a:spcBef>
              <a:buFont typeface="Arial" panose="020B0604020202020204" pitchFamily="34" charset="0"/>
              <a:buChar char="•"/>
              <a:defRPr/>
            </a:pPr>
            <a:endParaRPr lang="tr-TR" sz="1600" dirty="0">
              <a:ln w="0"/>
              <a:effectLst>
                <a:outerShdw blurRad="38100" dist="19050" dir="2700000" algn="tl" rotWithShape="0">
                  <a:schemeClr val="dk1">
                    <a:alpha val="40000"/>
                  </a:schemeClr>
                </a:outerShdw>
              </a:effectLst>
            </a:endParaRPr>
          </a:p>
        </p:txBody>
      </p:sp>
      <p:pic>
        <p:nvPicPr>
          <p:cNvPr id="3" name="Resim 2"/>
          <p:cNvPicPr>
            <a:picLocks noChangeAspect="1"/>
          </p:cNvPicPr>
          <p:nvPr/>
        </p:nvPicPr>
        <p:blipFill>
          <a:blip r:embed="rId2"/>
          <a:stretch>
            <a:fillRect/>
          </a:stretch>
        </p:blipFill>
        <p:spPr>
          <a:xfrm>
            <a:off x="-224734" y="3243263"/>
            <a:ext cx="11869941" cy="3872130"/>
          </a:xfrm>
          <a:prstGeom prst="rect">
            <a:avLst/>
          </a:prstGeom>
        </p:spPr>
      </p:pic>
    </p:spTree>
    <p:extLst>
      <p:ext uri="{BB962C8B-B14F-4D97-AF65-F5344CB8AC3E}">
        <p14:creationId xmlns:p14="http://schemas.microsoft.com/office/powerpoint/2010/main" val="1353801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09343C7-44FD-5448-AF2F-40E77E41BF23}"/>
              </a:ext>
            </a:extLst>
          </p:cNvPr>
          <p:cNvSpPr>
            <a:spLocks noGrp="1"/>
          </p:cNvSpPr>
          <p:nvPr>
            <p:ph type="title"/>
          </p:nvPr>
        </p:nvSpPr>
        <p:spPr/>
        <p:txBody>
          <a:bodyPr/>
          <a:lstStyle/>
          <a:p>
            <a:r>
              <a:rPr lang="tr-TR" dirty="0"/>
              <a:t>Kaynakça</a:t>
            </a:r>
          </a:p>
        </p:txBody>
      </p:sp>
      <p:graphicFrame>
        <p:nvGraphicFramePr>
          <p:cNvPr id="3" name="Tablo 2">
            <a:extLst>
              <a:ext uri="{FF2B5EF4-FFF2-40B4-BE49-F238E27FC236}">
                <a16:creationId xmlns:a16="http://schemas.microsoft.com/office/drawing/2014/main" id="{FB4FB1F3-A46C-8A49-BC30-AB2AB069AF6F}"/>
              </a:ext>
            </a:extLst>
          </p:cNvPr>
          <p:cNvGraphicFramePr>
            <a:graphicFrameLocks noGrp="1"/>
          </p:cNvGraphicFramePr>
          <p:nvPr/>
        </p:nvGraphicFramePr>
        <p:xfrm>
          <a:off x="838200" y="3315494"/>
          <a:ext cx="10515600" cy="1371600"/>
        </p:xfrm>
        <a:graphic>
          <a:graphicData uri="http://schemas.openxmlformats.org/drawingml/2006/table">
            <a:tbl>
              <a:tblPr/>
              <a:tblGrid>
                <a:gridCol w="10515600">
                  <a:extLst>
                    <a:ext uri="{9D8B030D-6E8A-4147-A177-3AD203B41FA5}">
                      <a16:colId xmlns:a16="http://schemas.microsoft.com/office/drawing/2014/main" val="4121504148"/>
                    </a:ext>
                  </a:extLst>
                </a:gridCol>
              </a:tblGrid>
              <a:tr h="0">
                <a:tc>
                  <a:txBody>
                    <a:bodyPr/>
                    <a:lstStyle/>
                    <a:p>
                      <a:r>
                        <a:rPr lang="tr-TR">
                          <a:effectLst/>
                        </a:rPr>
                        <a:t>Bütün Ayhan, A. ve Aral, N. 2009. Erken Çocukluk Döneminde Bilgisayar. Erken Çocukluk Gelişimi ve Eğitim (Edit.Y.Fazlıoğlu), 419-435. Kriter Yayınları, İstanbul. </a:t>
                      </a:r>
                    </a:p>
                  </a:txBody>
                  <a:tcPr marL="0" marR="0" marT="0" marB="0" anchor="ctr">
                    <a:lnL>
                      <a:noFill/>
                    </a:lnL>
                    <a:lnR>
                      <a:noFill/>
                    </a:lnR>
                    <a:lnT>
                      <a:noFill/>
                    </a:lnT>
                    <a:lnB>
                      <a:noFill/>
                    </a:lnB>
                  </a:tcPr>
                </a:tc>
                <a:extLst>
                  <a:ext uri="{0D108BD9-81ED-4DB2-BD59-A6C34878D82A}">
                    <a16:rowId xmlns:a16="http://schemas.microsoft.com/office/drawing/2014/main" val="3152956569"/>
                  </a:ext>
                </a:extLst>
              </a:tr>
              <a:tr h="0">
                <a:tc>
                  <a:txBody>
                    <a:bodyPr/>
                    <a:lstStyle/>
                    <a:p>
                      <a:r>
                        <a:rPr lang="tr-TR">
                          <a:effectLst/>
                        </a:rPr>
                        <a:t>Healy, J. M. 1999. Bağlantı Doğru mu? Boyner Holding Yayınları, İstanbul. </a:t>
                      </a:r>
                    </a:p>
                  </a:txBody>
                  <a:tcPr marL="0" marR="0" marT="0" marB="0" anchor="ctr">
                    <a:lnL>
                      <a:noFill/>
                    </a:lnL>
                    <a:lnR>
                      <a:noFill/>
                    </a:lnR>
                    <a:lnT>
                      <a:noFill/>
                    </a:lnT>
                    <a:lnB>
                      <a:noFill/>
                    </a:lnB>
                  </a:tcPr>
                </a:tc>
                <a:extLst>
                  <a:ext uri="{0D108BD9-81ED-4DB2-BD59-A6C34878D82A}">
                    <a16:rowId xmlns:a16="http://schemas.microsoft.com/office/drawing/2014/main" val="1124611437"/>
                  </a:ext>
                </a:extLst>
              </a:tr>
              <a:tr h="0">
                <a:tc>
                  <a:txBody>
                    <a:bodyPr/>
                    <a:lstStyle/>
                    <a:p>
                      <a:r>
                        <a:rPr lang="tr-TR">
                          <a:effectLst/>
                        </a:rPr>
                        <a:t>Arı, M. ve Bayhan, P. 1999. Okulöncesi Dönemde Bilgisayar Destekli Eğitim. Epsilon Yayınevi, İstanbul. </a:t>
                      </a:r>
                    </a:p>
                  </a:txBody>
                  <a:tcPr marL="0" marR="0" marT="0" marB="0" anchor="ctr">
                    <a:lnL>
                      <a:noFill/>
                    </a:lnL>
                    <a:lnR>
                      <a:noFill/>
                    </a:lnR>
                    <a:lnT>
                      <a:noFill/>
                    </a:lnT>
                    <a:lnB>
                      <a:noFill/>
                    </a:lnB>
                  </a:tcPr>
                </a:tc>
                <a:extLst>
                  <a:ext uri="{0D108BD9-81ED-4DB2-BD59-A6C34878D82A}">
                    <a16:rowId xmlns:a16="http://schemas.microsoft.com/office/drawing/2014/main" val="4089487000"/>
                  </a:ext>
                </a:extLst>
              </a:tr>
              <a:tr h="0">
                <a:tc>
                  <a:txBody>
                    <a:bodyPr/>
                    <a:lstStyle/>
                    <a:p>
                      <a:r>
                        <a:rPr lang="tr-TR" dirty="0">
                          <a:effectLst/>
                        </a:rPr>
                        <a:t>Odabaşı, H. F.2002. İnternet ve Çocuk. Kapital Medya Hizmetleri A.Ş., İstanbul. </a:t>
                      </a:r>
                    </a:p>
                  </a:txBody>
                  <a:tcPr marL="0" marR="0" marT="0" marB="0" anchor="ctr">
                    <a:lnL>
                      <a:noFill/>
                    </a:lnL>
                    <a:lnR>
                      <a:noFill/>
                    </a:lnR>
                    <a:lnT>
                      <a:noFill/>
                    </a:lnT>
                    <a:lnB>
                      <a:noFill/>
                    </a:lnB>
                  </a:tcPr>
                </a:tc>
                <a:extLst>
                  <a:ext uri="{0D108BD9-81ED-4DB2-BD59-A6C34878D82A}">
                    <a16:rowId xmlns:a16="http://schemas.microsoft.com/office/drawing/2014/main" val="2587791291"/>
                  </a:ext>
                </a:extLst>
              </a:tr>
            </a:tbl>
          </a:graphicData>
        </a:graphic>
      </p:graphicFrame>
    </p:spTree>
    <p:extLst>
      <p:ext uri="{BB962C8B-B14F-4D97-AF65-F5344CB8AC3E}">
        <p14:creationId xmlns:p14="http://schemas.microsoft.com/office/powerpoint/2010/main" val="353856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ut Belirtme Çizgisi 1"/>
          <p:cNvSpPr/>
          <p:nvPr/>
        </p:nvSpPr>
        <p:spPr>
          <a:xfrm>
            <a:off x="442913" y="285750"/>
            <a:ext cx="11329987" cy="542925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a:ln w="22225">
                <a:solidFill>
                  <a:schemeClr val="accent2"/>
                </a:solidFill>
                <a:prstDash val="solid"/>
              </a:ln>
              <a:solidFill>
                <a:schemeClr val="accent2">
                  <a:lumMod val="40000"/>
                  <a:lumOff val="60000"/>
                </a:schemeClr>
              </a:solidFill>
            </a:endParaRPr>
          </a:p>
        </p:txBody>
      </p:sp>
      <p:sp>
        <p:nvSpPr>
          <p:cNvPr id="3" name="Dikdörtgen 2"/>
          <p:cNvSpPr/>
          <p:nvPr/>
        </p:nvSpPr>
        <p:spPr>
          <a:xfrm>
            <a:off x="1142236" y="2024360"/>
            <a:ext cx="10078978" cy="2123658"/>
          </a:xfrm>
          <a:prstGeom prst="rect">
            <a:avLst/>
          </a:prstGeom>
          <a:noFill/>
        </p:spPr>
        <p:txBody>
          <a:bodyPr wrap="none" lIns="91440" tIns="45720" rIns="91440" bIns="45720">
            <a:spAutoFit/>
          </a:bodyPr>
          <a:lstStyle/>
          <a:p>
            <a:pPr algn="ctr"/>
            <a:r>
              <a:rPr lang="tr-TR" sz="6600" dirty="0">
                <a:ln w="0"/>
                <a:effectLst>
                  <a:outerShdw blurRad="38100" dist="19050" dir="2700000" algn="tl" rotWithShape="0">
                    <a:schemeClr val="dk1">
                      <a:alpha val="40000"/>
                    </a:schemeClr>
                  </a:outerShdw>
                </a:effectLst>
              </a:rPr>
              <a:t>Çocuklara Yönelik Bilgisayar </a:t>
            </a:r>
          </a:p>
          <a:p>
            <a:pPr algn="ctr"/>
            <a:r>
              <a:rPr lang="tr-TR" sz="6600" dirty="0">
                <a:ln w="0"/>
                <a:effectLst>
                  <a:outerShdw blurRad="38100" dist="19050" dir="2700000" algn="tl" rotWithShape="0">
                    <a:schemeClr val="dk1">
                      <a:alpha val="40000"/>
                    </a:schemeClr>
                  </a:outerShdw>
                </a:effectLst>
              </a:rPr>
              <a:t>Programları ve Özellikleri</a:t>
            </a:r>
          </a:p>
        </p:txBody>
      </p:sp>
    </p:spTree>
    <p:extLst>
      <p:ext uri="{BB962C8B-B14F-4D97-AF65-F5344CB8AC3E}">
        <p14:creationId xmlns:p14="http://schemas.microsoft.com/office/powerpoint/2010/main" val="1438869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p:cNvSpPr>
            <a:spLocks noGrp="1"/>
          </p:cNvSpPr>
          <p:nvPr/>
        </p:nvSpPr>
        <p:spPr>
          <a:xfrm>
            <a:off x="266700" y="781843"/>
            <a:ext cx="1167765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None/>
              <a:tabLst/>
              <a:defRPr/>
            </a:pPr>
            <a:r>
              <a:rPr kumimoji="0" lang="tr-TR"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Okul öncesi dönem çocukları için hazırlanan eğitim yazılımları çocuğun yaşına ya da okuduğu sınıfa göre ayrılır. Çocuğun yaş seviyesi onun öğrenme becerisi ile ilgilidir. Eğitim yazılımları, öğretim sürecinde bilgisayar kullanılarak, bilgisayar destekli öğretimi gerçekleştirmek amacıyla hazırlanmış olan gereçlerdir. </a:t>
            </a: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8788" y="2376487"/>
            <a:ext cx="8020050" cy="31623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888986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85751" y="902211"/>
            <a:ext cx="11415712" cy="1643527"/>
          </a:xfrm>
          <a:prstGeom prst="rect">
            <a:avLst/>
          </a:prstGeom>
        </p:spPr>
        <p:txBody>
          <a:bodyPr wrap="square">
            <a:spAutoFit/>
          </a:bodyPr>
          <a:lstStyle/>
          <a:p>
            <a:pPr lvl="0" algn="just">
              <a:lnSpc>
                <a:spcPct val="90000"/>
              </a:lnSpc>
              <a:spcBef>
                <a:spcPts val="1000"/>
              </a:spcBef>
              <a:defRPr/>
            </a:pPr>
            <a:r>
              <a:rPr lang="tr-TR" sz="2800" dirty="0">
                <a:ln w="0"/>
                <a:solidFill>
                  <a:prstClr val="black"/>
                </a:solidFill>
                <a:effectLst>
                  <a:outerShdw blurRad="38100" dist="19050" dir="2700000" algn="tl" rotWithShape="0">
                    <a:prstClr val="black">
                      <a:alpha val="40000"/>
                    </a:prstClr>
                  </a:outerShdw>
                </a:effectLst>
              </a:rPr>
              <a:t>Bu nedenle, eğitim yazılımları, mevcut öğretim sisteminin amaçlarına uygun bir şekilde belirlenmiş ders programları doğrultusunda, bilgisayarın yardımcı araç olarak kullanılmasını sağlar. Eğitim yazılımları için aynı zamanda “eğitici yazılım” ve “öğretim yazılımı” adları da kullanılır.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1" y="2571750"/>
            <a:ext cx="8053387" cy="338613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915371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p:cNvSpPr>
            <a:spLocks noGrp="1"/>
          </p:cNvSpPr>
          <p:nvPr/>
        </p:nvSpPr>
        <p:spPr>
          <a:xfrm>
            <a:off x="338138" y="865795"/>
            <a:ext cx="11506200" cy="51549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endParaRPr>
          </a:p>
          <a:p>
            <a:pPr marL="514350" marR="0" lvl="0" indent="-514350" algn="just" defTabSz="914400" rtl="0" eaLnBrk="1" fontAlgn="auto" latinLnBrk="0" hangingPunct="1">
              <a:lnSpc>
                <a:spcPct val="90000"/>
              </a:lnSpc>
              <a:spcBef>
                <a:spcPts val="1000"/>
              </a:spcBef>
              <a:spcAft>
                <a:spcPts val="0"/>
              </a:spcAft>
              <a:buClrTx/>
              <a:buSzTx/>
              <a:buAutoNum type="arabicPeriod"/>
              <a:tabLst/>
              <a:defRPr/>
            </a:pPr>
            <a:r>
              <a:rPr kumimoji="0" lang="tr-TR"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Yazılım dili kesinlikle Türkçe olmalıdır. </a:t>
            </a:r>
          </a:p>
          <a:p>
            <a:pPr marL="514350" marR="0" lvl="0" indent="-514350" algn="just" defTabSz="914400" rtl="0" eaLnBrk="1" fontAlgn="auto" latinLnBrk="0" hangingPunct="1">
              <a:lnSpc>
                <a:spcPct val="90000"/>
              </a:lnSpc>
              <a:spcBef>
                <a:spcPts val="1000"/>
              </a:spcBef>
              <a:spcAft>
                <a:spcPts val="0"/>
              </a:spcAft>
              <a:buClrTx/>
              <a:buSzTx/>
              <a:buAutoNum type="arabicPeriod"/>
              <a:tabLst/>
              <a:defRPr/>
            </a:pPr>
            <a:endParaRPr kumimoji="0" lang="tr-TR"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endParaRPr>
          </a:p>
          <a:p>
            <a:pPr marL="0" marR="0" lvl="0" indent="0" algn="just" defTabSz="914400" rtl="0" eaLnBrk="1" fontAlgn="auto" latinLnBrk="0" hangingPunct="1">
              <a:lnSpc>
                <a:spcPct val="90000"/>
              </a:lnSpc>
              <a:spcBef>
                <a:spcPts val="1000"/>
              </a:spcBef>
              <a:spcAft>
                <a:spcPts val="0"/>
              </a:spcAft>
              <a:buClrTx/>
              <a:buSzTx/>
              <a:buNone/>
              <a:tabLst/>
              <a:defRPr/>
            </a:pPr>
            <a:r>
              <a:rPr kumimoji="0" lang="tr-TR"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2. Yazılımlar; ölçme değerlendirme, gelişim, okul öncesi eğitim alan uzmanlarının görüşleri alınarak tasarlanmış olmalıdır. </a:t>
            </a:r>
          </a:p>
          <a:p>
            <a:pPr marL="0" marR="0" lvl="0" indent="0" algn="just" defTabSz="914400" rtl="0" eaLnBrk="1" fontAlgn="auto" latinLnBrk="0" hangingPunct="1">
              <a:lnSpc>
                <a:spcPct val="90000"/>
              </a:lnSpc>
              <a:spcBef>
                <a:spcPts val="1000"/>
              </a:spcBef>
              <a:spcAft>
                <a:spcPts val="0"/>
              </a:spcAft>
              <a:buClrTx/>
              <a:buSzTx/>
              <a:buNone/>
              <a:tabLst/>
              <a:defRPr/>
            </a:pPr>
            <a:endParaRPr kumimoji="0" lang="tr-TR"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endParaRPr>
          </a:p>
          <a:p>
            <a:pPr marL="0" marR="0" lvl="0" indent="0" algn="just" defTabSz="914400" rtl="0" eaLnBrk="1" fontAlgn="auto" latinLnBrk="0" hangingPunct="1">
              <a:lnSpc>
                <a:spcPct val="90000"/>
              </a:lnSpc>
              <a:spcBef>
                <a:spcPts val="1000"/>
              </a:spcBef>
              <a:spcAft>
                <a:spcPts val="0"/>
              </a:spcAft>
              <a:buClrTx/>
              <a:buSzTx/>
              <a:buNone/>
              <a:tabLst/>
              <a:defRPr/>
            </a:pPr>
            <a:r>
              <a:rPr kumimoji="0" lang="tr-TR"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3. Tasarım açısından kullanılan renkler, animasyonlar, objeler çocuğun ilgisini çekebilecek biçimde tasarlanmış olmalıdır. </a:t>
            </a:r>
          </a:p>
        </p:txBody>
      </p:sp>
    </p:spTree>
    <p:extLst>
      <p:ext uri="{BB962C8B-B14F-4D97-AF65-F5344CB8AC3E}">
        <p14:creationId xmlns:p14="http://schemas.microsoft.com/office/powerpoint/2010/main" val="3549479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p:cNvSpPr>
            <a:spLocks noGrp="1"/>
          </p:cNvSpPr>
          <p:nvPr/>
        </p:nvSpPr>
        <p:spPr>
          <a:xfrm>
            <a:off x="309560" y="1610518"/>
            <a:ext cx="11620501"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tr-TR" dirty="0">
                <a:ln w="0"/>
                <a:effectLst>
                  <a:outerShdw blurRad="38100" dist="19050" dir="2700000" algn="tl" rotWithShape="0">
                    <a:schemeClr val="dk1">
                      <a:alpha val="40000"/>
                    </a:schemeClr>
                  </a:outerShdw>
                </a:effectLst>
              </a:rPr>
              <a:t>4. Yazılımda kullanılan objeler, animasyonlar çocuğun seviyesine uygun olmalıdır. </a:t>
            </a:r>
          </a:p>
          <a:p>
            <a:pPr marL="0" lvl="0" indent="0">
              <a:buNone/>
              <a:defRPr/>
            </a:pPr>
            <a:endParaRPr lang="tr-TR" sz="2000" dirty="0">
              <a:ln w="0"/>
              <a:effectLst>
                <a:outerShdw blurRad="38100" dist="19050" dir="2700000" algn="tl" rotWithShape="0">
                  <a:schemeClr val="dk1">
                    <a:alpha val="40000"/>
                  </a:schemeClr>
                </a:outerShdw>
              </a:effectLst>
              <a:latin typeface="Calibri" panose="020F0502020204030204"/>
            </a:endParaRPr>
          </a:p>
          <a:p>
            <a:pPr marL="0" marR="0" lvl="0" indent="0" algn="just" defTabSz="914400" rtl="0" eaLnBrk="1" fontAlgn="auto" latinLnBrk="0" hangingPunct="1">
              <a:lnSpc>
                <a:spcPct val="90000"/>
              </a:lnSpc>
              <a:spcBef>
                <a:spcPts val="1000"/>
              </a:spcBef>
              <a:spcAft>
                <a:spcPts val="0"/>
              </a:spcAft>
              <a:buClrTx/>
              <a:buSzTx/>
              <a:buNone/>
              <a:tabLst/>
              <a:defRPr/>
            </a:pPr>
            <a:r>
              <a:rPr kumimoji="0" lang="tr-TR"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rPr>
              <a:t>5. Yazılımlar içerik olarak çocuğun seviyesine uygun olmalıdır. </a:t>
            </a:r>
          </a:p>
          <a:p>
            <a:pPr marL="0" marR="0" lvl="0" indent="0" algn="just" defTabSz="914400" rtl="0" eaLnBrk="1" fontAlgn="auto" latinLnBrk="0" hangingPunct="1">
              <a:lnSpc>
                <a:spcPct val="90000"/>
              </a:lnSpc>
              <a:spcBef>
                <a:spcPts val="1000"/>
              </a:spcBef>
              <a:spcAft>
                <a:spcPts val="0"/>
              </a:spcAft>
              <a:buClrTx/>
              <a:buSzTx/>
              <a:buNone/>
              <a:tabLst/>
              <a:defRPr/>
            </a:pPr>
            <a:endParaRPr kumimoji="0" lang="tr-TR"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ndParaRPr>
          </a:p>
          <a:p>
            <a:pPr marL="0" marR="0" lvl="0" indent="0" algn="just" defTabSz="914400" rtl="0" eaLnBrk="1" fontAlgn="auto" latinLnBrk="0" hangingPunct="1">
              <a:lnSpc>
                <a:spcPct val="90000"/>
              </a:lnSpc>
              <a:spcBef>
                <a:spcPts val="1000"/>
              </a:spcBef>
              <a:spcAft>
                <a:spcPts val="0"/>
              </a:spcAft>
              <a:buClrTx/>
              <a:buSzTx/>
              <a:buNone/>
              <a:tabLst/>
              <a:defRPr/>
            </a:pPr>
            <a:r>
              <a:rPr kumimoji="0" lang="tr-TR"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rPr>
              <a:t>6. Yazılımlar tasarım ve içerik olarak çocuğun ilgisini çeken, onu bilgisayar destekli eğitim ile etkileşime güdüleyen nitelikte olmalıdır. </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tr-TR" i="0" u="none" strike="noStrike" kern="120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466418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8612" y="1067165"/>
            <a:ext cx="11530013" cy="3973395"/>
          </a:xfrm>
          <a:prstGeom prst="rect">
            <a:avLst/>
          </a:prstGeom>
        </p:spPr>
        <p:txBody>
          <a:bodyPr wrap="square">
            <a:spAutoFit/>
          </a:bodyPr>
          <a:lstStyle/>
          <a:p>
            <a:pPr lvl="0" algn="just">
              <a:lnSpc>
                <a:spcPct val="90000"/>
              </a:lnSpc>
              <a:spcBef>
                <a:spcPts val="1000"/>
              </a:spcBef>
              <a:defRPr/>
            </a:pPr>
            <a:r>
              <a:rPr lang="tr-TR" sz="2800" dirty="0">
                <a:ln w="0"/>
                <a:effectLst>
                  <a:outerShdw blurRad="38100" dist="19050" dir="2700000" algn="tl" rotWithShape="0">
                    <a:schemeClr val="dk1">
                      <a:alpha val="40000"/>
                    </a:schemeClr>
                  </a:outerShdw>
                </a:effectLst>
              </a:rPr>
              <a:t>7. Çocuğun Bilgisayar destekli eğitime olan ilgisini öğretmeyi amaçladığı bilgiye yönlendirebilmelidir. </a:t>
            </a:r>
          </a:p>
          <a:p>
            <a:pPr lvl="0" algn="just">
              <a:lnSpc>
                <a:spcPct val="90000"/>
              </a:lnSpc>
              <a:spcBef>
                <a:spcPts val="1000"/>
              </a:spcBef>
              <a:defRPr/>
            </a:pPr>
            <a:endParaRPr lang="tr-TR" sz="2800" dirty="0">
              <a:ln w="0"/>
              <a:effectLst>
                <a:outerShdw blurRad="38100" dist="19050" dir="2700000" algn="tl" rotWithShape="0">
                  <a:schemeClr val="dk1">
                    <a:alpha val="40000"/>
                  </a:schemeClr>
                </a:outerShdw>
              </a:effectLst>
            </a:endParaRPr>
          </a:p>
          <a:p>
            <a:pPr lvl="0" algn="just">
              <a:lnSpc>
                <a:spcPct val="90000"/>
              </a:lnSpc>
              <a:spcBef>
                <a:spcPts val="1000"/>
              </a:spcBef>
              <a:defRPr/>
            </a:pPr>
            <a:r>
              <a:rPr lang="tr-TR" sz="2800" dirty="0">
                <a:ln w="0"/>
                <a:effectLst>
                  <a:outerShdw blurRad="38100" dist="19050" dir="2700000" algn="tl" rotWithShape="0">
                    <a:schemeClr val="dk1">
                      <a:alpha val="40000"/>
                    </a:schemeClr>
                  </a:outerShdw>
                </a:effectLst>
              </a:rPr>
              <a:t>8. Yazılımda kullanılan yönergeler çocuğun okuma yazma bilmediği dikkate alınarak sözel olarak verilmelidir. </a:t>
            </a:r>
          </a:p>
          <a:p>
            <a:pPr lvl="0" algn="just">
              <a:lnSpc>
                <a:spcPct val="90000"/>
              </a:lnSpc>
              <a:spcBef>
                <a:spcPts val="1000"/>
              </a:spcBef>
              <a:defRPr/>
            </a:pPr>
            <a:endParaRPr lang="tr-TR" sz="2800" dirty="0">
              <a:ln w="0"/>
              <a:effectLst>
                <a:outerShdw blurRad="38100" dist="19050" dir="2700000" algn="tl" rotWithShape="0">
                  <a:schemeClr val="dk1">
                    <a:alpha val="40000"/>
                  </a:schemeClr>
                </a:outerShdw>
              </a:effectLst>
            </a:endParaRPr>
          </a:p>
          <a:p>
            <a:pPr lvl="0" algn="just"/>
            <a:r>
              <a:rPr lang="tr-TR" sz="2800" dirty="0">
                <a:ln w="0"/>
                <a:effectLst>
                  <a:outerShdw blurRad="38100" dist="19050" dir="2700000" algn="tl" rotWithShape="0">
                    <a:schemeClr val="dk1">
                      <a:alpha val="40000"/>
                    </a:schemeClr>
                  </a:outerShdw>
                </a:effectLst>
              </a:rPr>
              <a:t>9</a:t>
            </a:r>
            <a:r>
              <a:rPr lang="tr-TR" sz="4800" dirty="0">
                <a:ln w="0"/>
                <a:effectLst>
                  <a:outerShdw blurRad="38100" dist="19050" dir="2700000" algn="tl" rotWithShape="0">
                    <a:schemeClr val="dk1">
                      <a:alpha val="40000"/>
                    </a:schemeClr>
                  </a:outerShdw>
                </a:effectLst>
              </a:rPr>
              <a:t>. </a:t>
            </a:r>
            <a:r>
              <a:rPr lang="tr-TR" sz="2800" dirty="0">
                <a:ln w="0"/>
                <a:effectLst>
                  <a:outerShdw blurRad="38100" dist="19050" dir="2700000" algn="tl" rotWithShape="0">
                    <a:schemeClr val="dk1">
                      <a:alpha val="40000"/>
                    </a:schemeClr>
                  </a:outerShdw>
                </a:effectLst>
              </a:rPr>
              <a:t>Yazılımlar, çocuğun yetişkin yardımına ihtiyaç duymadan da kullanabileceği biçimde tasarlanmış olmalıdır. </a:t>
            </a:r>
          </a:p>
        </p:txBody>
      </p:sp>
    </p:spTree>
    <p:extLst>
      <p:ext uri="{BB962C8B-B14F-4D97-AF65-F5344CB8AC3E}">
        <p14:creationId xmlns:p14="http://schemas.microsoft.com/office/powerpoint/2010/main" val="3009194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 y="771526"/>
            <a:ext cx="10872788" cy="42719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674499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ulut Belirtme Çizgisi 1"/>
          <p:cNvSpPr/>
          <p:nvPr/>
        </p:nvSpPr>
        <p:spPr>
          <a:xfrm>
            <a:off x="257175" y="728663"/>
            <a:ext cx="11787187" cy="521493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dirty="0">
                <a:ln w="0"/>
                <a:solidFill>
                  <a:schemeClr val="tx1"/>
                </a:solidFill>
                <a:effectLst>
                  <a:outerShdw blurRad="38100" dist="19050" dir="2700000" algn="tl" rotWithShape="0">
                    <a:schemeClr val="dk1">
                      <a:alpha val="40000"/>
                    </a:schemeClr>
                  </a:outerShdw>
                </a:effectLst>
                <a:latin typeface="Calibri Light" panose="020F0302020204030204"/>
                <a:ea typeface="+mj-ea"/>
                <a:cs typeface="+mj-cs"/>
              </a:rPr>
              <a:t>Eğitim Yazılımı Türlerinin Geneline Yönelik Olarak </a:t>
            </a:r>
          </a:p>
          <a:p>
            <a:pPr algn="ctr"/>
            <a:r>
              <a:rPr lang="tr-TR" sz="5400" dirty="0">
                <a:ln w="0"/>
                <a:solidFill>
                  <a:schemeClr val="tx1"/>
                </a:solidFill>
                <a:effectLst>
                  <a:outerShdw blurRad="38100" dist="19050" dir="2700000" algn="tl" rotWithShape="0">
                    <a:schemeClr val="dk1">
                      <a:alpha val="40000"/>
                    </a:schemeClr>
                  </a:outerShdw>
                </a:effectLst>
                <a:latin typeface="Calibri Light" panose="020F0302020204030204"/>
                <a:ea typeface="+mj-ea"/>
                <a:cs typeface="+mj-cs"/>
              </a:rPr>
              <a:t>Bu Ölçütler Şöyle Sıralanabilir. </a:t>
            </a:r>
            <a:endParaRPr lang="tr-TR" sz="24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18202485"/>
      </p:ext>
    </p:extLst>
  </p:cSld>
  <p:clrMapOvr>
    <a:masterClrMapping/>
  </p:clrMapOvr>
</p:sld>
</file>

<file path=ppt/theme/theme1.xml><?xml version="1.0" encoding="utf-8"?>
<a:theme xmlns:a="http://schemas.openxmlformats.org/drawingml/2006/main" name="Office Teması">
  <a:themeElements>
    <a:clrScheme name="Özel 6">
      <a:dk1>
        <a:sysClr val="windowText" lastClr="000000"/>
      </a:dk1>
      <a:lt1>
        <a:sysClr val="window" lastClr="FFFFFF"/>
      </a:lt1>
      <a:dk2>
        <a:srgbClr val="000000"/>
      </a:dk2>
      <a:lt2>
        <a:srgbClr val="F8F8F8"/>
      </a:lt2>
      <a:accent1>
        <a:srgbClr val="DDDDDD"/>
      </a:accent1>
      <a:accent2>
        <a:srgbClr val="000000"/>
      </a:accent2>
      <a:accent3>
        <a:srgbClr val="000000"/>
      </a:accent3>
      <a:accent4>
        <a:srgbClr val="000000"/>
      </a:accent4>
      <a:accent5>
        <a:srgbClr val="000000"/>
      </a:accent5>
      <a:accent6>
        <a:srgbClr val="000000"/>
      </a:accent6>
      <a:hlink>
        <a:srgbClr val="000000"/>
      </a:hlink>
      <a:folHlink>
        <a:srgbClr val="91919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TotalTime>
  <Words>542</Words>
  <Application>Microsoft Macintosh PowerPoint</Application>
  <PresentationFormat>Geniş ekran</PresentationFormat>
  <Paragraphs>56</Paragraphs>
  <Slides>16</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16</vt:i4>
      </vt:variant>
    </vt:vector>
  </HeadingPairs>
  <TitlesOfParts>
    <vt:vector size="22" baseType="lpstr">
      <vt:lpstr>Arial</vt:lpstr>
      <vt:lpstr>Arial Rounded MT Bold</vt:lpstr>
      <vt:lpstr>Calibri</vt:lpstr>
      <vt:lpstr>Calibri Light</vt:lpstr>
      <vt:lpstr>Jokerman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SeFa ÜnaL</dc:creator>
  <cp:lastModifiedBy>Taşkın TAŞTEPE</cp:lastModifiedBy>
  <cp:revision>7</cp:revision>
  <dcterms:created xsi:type="dcterms:W3CDTF">2017-12-16T20:14:39Z</dcterms:created>
  <dcterms:modified xsi:type="dcterms:W3CDTF">2020-05-04T19:21:11Z</dcterms:modified>
</cp:coreProperties>
</file>