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9" r:id="rId3"/>
    <p:sldId id="257" r:id="rId4"/>
    <p:sldId id="260" r:id="rId5"/>
    <p:sldId id="261" r:id="rId6"/>
    <p:sldId id="263" r:id="rId7"/>
    <p:sldId id="264" r:id="rId8"/>
    <p:sldId id="266" r:id="rId9"/>
    <p:sldId id="265" r:id="rId10"/>
    <p:sldId id="267" r:id="rId11"/>
    <p:sldId id="25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42A7F1-BD42-4171-A39E-4629F23B6795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E3DE0C-4485-4944-9FFD-93C6F28F6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41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/>
              <a:t>BPs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unique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firm</a:t>
            </a:r>
            <a:r>
              <a:rPr lang="tr-TR" dirty="0"/>
              <a:t>.</a:t>
            </a:r>
            <a:r>
              <a:rPr lang="tr-TR" baseline="0" dirty="0"/>
              <a:t> </a:t>
            </a:r>
            <a:r>
              <a:rPr lang="tr-TR" baseline="0" dirty="0" err="1"/>
              <a:t>It</a:t>
            </a:r>
            <a:r>
              <a:rPr lang="tr-TR" baseline="0" dirty="0"/>
              <a:t> is </a:t>
            </a:r>
            <a:r>
              <a:rPr lang="tr-TR" baseline="0" dirty="0" err="1"/>
              <a:t>their</a:t>
            </a:r>
            <a:r>
              <a:rPr lang="tr-TR" baseline="0" dirty="0"/>
              <a:t> </a:t>
            </a:r>
            <a:r>
              <a:rPr lang="tr-TR" baseline="0" dirty="0" err="1"/>
              <a:t>own</a:t>
            </a:r>
            <a:r>
              <a:rPr lang="tr-TR" baseline="0" dirty="0"/>
              <a:t> </a:t>
            </a:r>
            <a:r>
              <a:rPr lang="tr-TR" baseline="0" dirty="0" err="1"/>
              <a:t>way</a:t>
            </a:r>
            <a:r>
              <a:rPr lang="tr-TR" baseline="0" dirty="0"/>
              <a:t> </a:t>
            </a:r>
            <a:r>
              <a:rPr lang="tr-TR" baseline="0" dirty="0" err="1"/>
              <a:t>to</a:t>
            </a:r>
            <a:r>
              <a:rPr lang="tr-TR" baseline="0" dirty="0"/>
              <a:t> </a:t>
            </a:r>
            <a:r>
              <a:rPr lang="tr-TR" baseline="0" dirty="0" err="1"/>
              <a:t>complete</a:t>
            </a:r>
            <a:r>
              <a:rPr lang="tr-TR" baseline="0" dirty="0"/>
              <a:t> a </a:t>
            </a:r>
            <a:r>
              <a:rPr lang="tr-TR" baseline="0" dirty="0" err="1"/>
              <a:t>job</a:t>
            </a:r>
            <a:r>
              <a:rPr lang="tr-TR" baseline="0" dirty="0"/>
              <a:t>.</a:t>
            </a:r>
          </a:p>
          <a:p>
            <a:r>
              <a:rPr lang="tr-TR" baseline="0" dirty="0"/>
              <a:t>BPS </a:t>
            </a:r>
            <a:r>
              <a:rPr lang="tr-TR" baseline="0" dirty="0" err="1"/>
              <a:t>are</a:t>
            </a:r>
            <a:r>
              <a:rPr lang="tr-TR" baseline="0" dirty="0"/>
              <a:t> </a:t>
            </a:r>
            <a:r>
              <a:rPr lang="tr-TR" baseline="0" dirty="0" err="1"/>
              <a:t>supported</a:t>
            </a:r>
            <a:r>
              <a:rPr lang="tr-TR" baseline="0" dirty="0"/>
              <a:t> </a:t>
            </a:r>
            <a:r>
              <a:rPr lang="tr-TR" baseline="0" dirty="0" err="1"/>
              <a:t>by</a:t>
            </a:r>
            <a:r>
              <a:rPr lang="tr-TR" baseline="0" dirty="0"/>
              <a:t> </a:t>
            </a:r>
            <a:r>
              <a:rPr lang="tr-TR" baseline="0" dirty="0" err="1"/>
              <a:t>flows</a:t>
            </a:r>
            <a:r>
              <a:rPr lang="tr-TR" baseline="0" dirty="0"/>
              <a:t> of </a:t>
            </a:r>
            <a:r>
              <a:rPr lang="tr-TR" baseline="0" dirty="0" err="1"/>
              <a:t>material</a:t>
            </a:r>
            <a:r>
              <a:rPr lang="tr-TR" baseline="0" dirty="0"/>
              <a:t>, </a:t>
            </a:r>
            <a:r>
              <a:rPr lang="tr-TR" baseline="0" dirty="0" err="1"/>
              <a:t>information</a:t>
            </a:r>
            <a:r>
              <a:rPr lang="tr-TR" baseline="0" dirty="0"/>
              <a:t> </a:t>
            </a:r>
            <a:r>
              <a:rPr lang="tr-TR" baseline="0" dirty="0" err="1"/>
              <a:t>and</a:t>
            </a:r>
            <a:r>
              <a:rPr lang="tr-TR" baseline="0" dirty="0"/>
              <a:t> </a:t>
            </a:r>
            <a:r>
              <a:rPr lang="tr-TR" baseline="0" dirty="0" err="1"/>
              <a:t>knowledge</a:t>
            </a:r>
            <a:r>
              <a:rPr lang="tr-TR" baseline="0" dirty="0"/>
              <a:t>.</a:t>
            </a:r>
          </a:p>
          <a:p>
            <a:r>
              <a:rPr lang="tr-TR" baseline="0" dirty="0" err="1"/>
              <a:t>All</a:t>
            </a:r>
            <a:r>
              <a:rPr lang="tr-TR" baseline="0" dirty="0"/>
              <a:t> </a:t>
            </a:r>
            <a:r>
              <a:rPr lang="tr-TR" baseline="0" dirty="0" err="1"/>
              <a:t>the</a:t>
            </a:r>
            <a:r>
              <a:rPr lang="tr-TR" baseline="0" dirty="0"/>
              <a:t> </a:t>
            </a:r>
            <a:r>
              <a:rPr lang="tr-TR" baseline="0" dirty="0" err="1"/>
              <a:t>BPs</a:t>
            </a:r>
            <a:r>
              <a:rPr lang="tr-TR" baseline="0" dirty="0"/>
              <a:t> inside </a:t>
            </a:r>
            <a:r>
              <a:rPr lang="tr-TR" baseline="0" dirty="0" err="1"/>
              <a:t>the</a:t>
            </a:r>
            <a:r>
              <a:rPr lang="tr-TR" baseline="0" dirty="0"/>
              <a:t> </a:t>
            </a:r>
            <a:r>
              <a:rPr lang="tr-TR" baseline="0" dirty="0" err="1"/>
              <a:t>organization</a:t>
            </a:r>
            <a:r>
              <a:rPr lang="tr-TR" baseline="0" dirty="0"/>
              <a:t> </a:t>
            </a:r>
            <a:r>
              <a:rPr lang="tr-TR" baseline="0" dirty="0" err="1"/>
              <a:t>work</a:t>
            </a:r>
            <a:r>
              <a:rPr lang="tr-TR" baseline="0" dirty="0"/>
              <a:t> </a:t>
            </a:r>
            <a:r>
              <a:rPr lang="tr-TR" baseline="0" dirty="0" err="1"/>
              <a:t>together</a:t>
            </a:r>
            <a:r>
              <a:rPr lang="tr-TR" baseline="0" dirty="0"/>
              <a:t> </a:t>
            </a:r>
            <a:r>
              <a:rPr lang="tr-TR" baseline="0" dirty="0" err="1"/>
              <a:t>to</a:t>
            </a:r>
            <a:r>
              <a:rPr lang="tr-TR" baseline="0" dirty="0"/>
              <a:t> </a:t>
            </a:r>
            <a:r>
              <a:rPr lang="tr-TR" baseline="0" dirty="0" err="1"/>
              <a:t>achieve</a:t>
            </a:r>
            <a:r>
              <a:rPr lang="tr-TR" baseline="0" dirty="0"/>
              <a:t> </a:t>
            </a:r>
            <a:r>
              <a:rPr lang="tr-TR" baseline="0" dirty="0" err="1"/>
              <a:t>its</a:t>
            </a:r>
            <a:r>
              <a:rPr lang="tr-TR" baseline="0" dirty="0"/>
              <a:t> </a:t>
            </a:r>
            <a:r>
              <a:rPr lang="tr-TR" baseline="0" dirty="0" err="1"/>
              <a:t>goal</a:t>
            </a:r>
            <a:r>
              <a:rPr lang="tr-TR" baseline="0" dirty="0"/>
              <a:t>.</a:t>
            </a:r>
          </a:p>
          <a:p>
            <a:r>
              <a:rPr lang="tr-TR" baseline="0" dirty="0" err="1"/>
              <a:t>It</a:t>
            </a:r>
            <a:r>
              <a:rPr lang="tr-TR" baseline="0" dirty="0"/>
              <a:t> is </a:t>
            </a:r>
            <a:r>
              <a:rPr lang="tr-TR" baseline="0" dirty="0" err="1"/>
              <a:t>possible</a:t>
            </a:r>
            <a:r>
              <a:rPr lang="tr-TR" baseline="0" dirty="0"/>
              <a:t> </a:t>
            </a:r>
            <a:r>
              <a:rPr lang="tr-TR" baseline="0" dirty="0" err="1"/>
              <a:t>to</a:t>
            </a:r>
            <a:r>
              <a:rPr lang="tr-TR" baseline="0" dirty="0"/>
              <a:t> </a:t>
            </a:r>
            <a:r>
              <a:rPr lang="tr-TR" baseline="0" dirty="0" err="1"/>
              <a:t>see</a:t>
            </a:r>
            <a:r>
              <a:rPr lang="tr-TR" baseline="0" dirty="0"/>
              <a:t> </a:t>
            </a:r>
            <a:r>
              <a:rPr lang="tr-TR" baseline="0" dirty="0" err="1"/>
              <a:t>the</a:t>
            </a:r>
            <a:r>
              <a:rPr lang="tr-TR" baseline="0" dirty="0"/>
              <a:t> </a:t>
            </a:r>
            <a:r>
              <a:rPr lang="tr-TR" baseline="0" dirty="0" err="1"/>
              <a:t>firm</a:t>
            </a:r>
            <a:r>
              <a:rPr lang="tr-TR" baseline="0" dirty="0"/>
              <a:t> as a </a:t>
            </a:r>
            <a:r>
              <a:rPr lang="tr-TR" baseline="0" dirty="0" err="1"/>
              <a:t>collection</a:t>
            </a:r>
            <a:r>
              <a:rPr lang="tr-TR" baseline="0" dirty="0"/>
              <a:t> of </a:t>
            </a:r>
            <a:r>
              <a:rPr lang="tr-TR" baseline="0" dirty="0" err="1"/>
              <a:t>BPs</a:t>
            </a:r>
            <a:r>
              <a:rPr lang="tr-TR" baseline="0" dirty="0"/>
              <a:t>, </a:t>
            </a:r>
            <a:r>
              <a:rPr lang="tr-TR" baseline="0" dirty="0" err="1"/>
              <a:t>so</a:t>
            </a:r>
            <a:r>
              <a:rPr lang="tr-TR" baseline="0" dirty="0"/>
              <a:t> </a:t>
            </a:r>
            <a:r>
              <a:rPr lang="tr-TR" baseline="0" dirty="0" err="1"/>
              <a:t>the</a:t>
            </a:r>
            <a:r>
              <a:rPr lang="tr-TR" baseline="0" dirty="0"/>
              <a:t> </a:t>
            </a:r>
            <a:r>
              <a:rPr lang="tr-TR" baseline="0" dirty="0" err="1"/>
              <a:t>performance</a:t>
            </a:r>
            <a:r>
              <a:rPr lang="tr-TR" baseline="0" dirty="0"/>
              <a:t> of </a:t>
            </a:r>
            <a:r>
              <a:rPr lang="tr-TR" baseline="0" dirty="0" err="1"/>
              <a:t>the</a:t>
            </a:r>
            <a:r>
              <a:rPr lang="tr-TR" baseline="0" dirty="0"/>
              <a:t> </a:t>
            </a:r>
            <a:r>
              <a:rPr lang="tr-TR" baseline="0" dirty="0" err="1"/>
              <a:t>firm</a:t>
            </a:r>
            <a:r>
              <a:rPr lang="tr-TR" baseline="0" dirty="0"/>
              <a:t> </a:t>
            </a:r>
            <a:r>
              <a:rPr lang="tr-TR" baseline="0" dirty="0" err="1"/>
              <a:t>depends</a:t>
            </a:r>
            <a:r>
              <a:rPr lang="tr-TR" baseline="0" dirty="0"/>
              <a:t> on how </a:t>
            </a:r>
            <a:r>
              <a:rPr lang="tr-TR" baseline="0" dirty="0" err="1"/>
              <a:t>well</a:t>
            </a:r>
            <a:r>
              <a:rPr lang="tr-TR" baseline="0" dirty="0"/>
              <a:t> </a:t>
            </a:r>
            <a:r>
              <a:rPr lang="tr-TR" baseline="0" dirty="0" err="1"/>
              <a:t>these</a:t>
            </a:r>
            <a:r>
              <a:rPr lang="tr-TR" baseline="0" dirty="0"/>
              <a:t> </a:t>
            </a:r>
            <a:r>
              <a:rPr lang="tr-TR" baseline="0" dirty="0" err="1"/>
              <a:t>BPs</a:t>
            </a:r>
            <a:r>
              <a:rPr lang="tr-TR" baseline="0" dirty="0"/>
              <a:t> </a:t>
            </a:r>
            <a:r>
              <a:rPr lang="tr-TR" baseline="0" dirty="0" err="1"/>
              <a:t>are</a:t>
            </a:r>
            <a:r>
              <a:rPr lang="tr-TR" baseline="0" dirty="0"/>
              <a:t> </a:t>
            </a:r>
            <a:r>
              <a:rPr lang="tr-TR" baseline="0" dirty="0" err="1"/>
              <a:t>coordinated</a:t>
            </a:r>
            <a:r>
              <a:rPr lang="tr-TR" baseline="0" dirty="0"/>
              <a:t> </a:t>
            </a:r>
            <a:r>
              <a:rPr lang="tr-TR" baseline="0" dirty="0" err="1"/>
              <a:t>and</a:t>
            </a:r>
            <a:r>
              <a:rPr lang="tr-TR" baseline="0" dirty="0"/>
              <a:t> </a:t>
            </a:r>
            <a:r>
              <a:rPr lang="tr-TR" baseline="0" dirty="0" err="1"/>
              <a:t>managed</a:t>
            </a:r>
            <a:r>
              <a:rPr lang="tr-TR" baseline="0" dirty="0"/>
              <a:t>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91105-538E-4353-8732-EE1C15557FC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047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firm needs different kinds of information for different business process</a:t>
            </a:r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about suppliers, customers, employees, payments and products and services, 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 no single system can provide all the information needed. 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</a:t>
            </a:r>
            <a:r>
              <a:rPr lang="tr-T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typical</a:t>
            </a:r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firm</a:t>
            </a:r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has</a:t>
            </a:r>
            <a:r>
              <a:rPr lang="tr-T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systems</a:t>
            </a:r>
            <a:r>
              <a:rPr lang="tr-T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</a:t>
            </a:r>
            <a:r>
              <a:rPr lang="tr-T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</a:t>
            </a:r>
            <a:r>
              <a:rPr lang="tr-T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major</a:t>
            </a:r>
            <a:r>
              <a:rPr lang="tr-T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business</a:t>
            </a:r>
            <a:r>
              <a:rPr lang="tr-T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functions</a:t>
            </a:r>
            <a:r>
              <a:rPr lang="tr-T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different managerial levels require different types of information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91105-538E-4353-8732-EE1C15557FC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206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A0506-0149-4C0A-95E5-EF0384BE4246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D6B48-87E1-4E8C-BB25-07DF7ACFA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777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A0506-0149-4C0A-95E5-EF0384BE4246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D6B48-87E1-4E8C-BB25-07DF7ACFA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484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A0506-0149-4C0A-95E5-EF0384BE4246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D6B48-87E1-4E8C-BB25-07DF7ACFA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321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A0506-0149-4C0A-95E5-EF0384BE4246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D6B48-87E1-4E8C-BB25-07DF7ACFA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02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A0506-0149-4C0A-95E5-EF0384BE4246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D6B48-87E1-4E8C-BB25-07DF7ACFA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828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A0506-0149-4C0A-95E5-EF0384BE4246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D6B48-87E1-4E8C-BB25-07DF7ACFA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909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A0506-0149-4C0A-95E5-EF0384BE4246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D6B48-87E1-4E8C-BB25-07DF7ACFA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03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A0506-0149-4C0A-95E5-EF0384BE4246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D6B48-87E1-4E8C-BB25-07DF7ACFA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222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A0506-0149-4C0A-95E5-EF0384BE4246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D6B48-87E1-4E8C-BB25-07DF7ACFA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614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A0506-0149-4C0A-95E5-EF0384BE4246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D6B48-87E1-4E8C-BB25-07DF7ACFA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521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A0506-0149-4C0A-95E5-EF0384BE4246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D6B48-87E1-4E8C-BB25-07DF7ACFA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246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A0506-0149-4C0A-95E5-EF0384BE4246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D6B48-87E1-4E8C-BB25-07DF7ACFA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408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Business Information </a:t>
            </a:r>
            <a:r>
              <a:rPr lang="tr-TR" dirty="0" err="1" smtClean="0"/>
              <a:t>Systems</a:t>
            </a:r>
            <a:r>
              <a:rPr lang="tr-TR" dirty="0" smtClean="0"/>
              <a:t> 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Review</a:t>
            </a:r>
            <a:r>
              <a:rPr lang="tr-TR" dirty="0" smtClean="0"/>
              <a:t> 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8815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Systems for Different Management Groups</a:t>
            </a:r>
            <a:endParaRPr lang="en-US" dirty="0"/>
          </a:p>
        </p:txBody>
      </p:sp>
      <p:pic>
        <p:nvPicPr>
          <p:cNvPr id="4" name="İçerik Yer Tutucusu 3"/>
          <p:cNvPicPr>
            <a:picLocks noGrp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56400" y="1988185"/>
            <a:ext cx="5181600" cy="435133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İçerik Yer Tutucusu 2"/>
          <p:cNvSpPr>
            <a:spLocks noGrp="1"/>
          </p:cNvSpPr>
          <p:nvPr>
            <p:ph sz="half" idx="2"/>
          </p:nvPr>
        </p:nvSpPr>
        <p:spPr>
          <a:xfrm>
            <a:off x="1071880" y="1988185"/>
            <a:ext cx="5181600" cy="4351338"/>
          </a:xfrm>
        </p:spPr>
        <p:txBody>
          <a:bodyPr>
            <a:normAutofit/>
          </a:bodyPr>
          <a:lstStyle/>
          <a:p>
            <a:r>
              <a:rPr lang="tr-TR" sz="3200" dirty="0"/>
              <a:t>2 </a:t>
            </a:r>
            <a:r>
              <a:rPr lang="tr-TR" sz="3200" dirty="0" err="1"/>
              <a:t>types</a:t>
            </a:r>
            <a:r>
              <a:rPr lang="tr-TR" sz="3200" dirty="0"/>
              <a:t> of </a:t>
            </a:r>
            <a:r>
              <a:rPr lang="tr-TR" sz="3200" dirty="0" err="1"/>
              <a:t>information</a:t>
            </a:r>
            <a:r>
              <a:rPr lang="tr-TR" sz="3200" dirty="0"/>
              <a:t> </a:t>
            </a:r>
            <a:r>
              <a:rPr lang="tr-TR" sz="3200" dirty="0" err="1"/>
              <a:t>system</a:t>
            </a:r>
            <a:r>
              <a:rPr lang="tr-TR" sz="3200" dirty="0"/>
              <a:t>: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sz="2800" dirty="0" err="1"/>
              <a:t>Transaction</a:t>
            </a:r>
            <a:r>
              <a:rPr lang="tr-TR" sz="2800" dirty="0"/>
              <a:t> </a:t>
            </a:r>
            <a:r>
              <a:rPr lang="tr-TR" sz="2800" dirty="0" err="1"/>
              <a:t>processing</a:t>
            </a:r>
            <a:r>
              <a:rPr lang="tr-TR" sz="2800" dirty="0"/>
              <a:t> </a:t>
            </a:r>
            <a:r>
              <a:rPr lang="tr-TR" sz="2800" dirty="0" err="1"/>
              <a:t>system</a:t>
            </a:r>
            <a:endParaRPr lang="tr-TR" sz="2800" dirty="0"/>
          </a:p>
          <a:p>
            <a:pPr marL="971550" lvl="1" indent="-514350">
              <a:buFont typeface="+mj-lt"/>
              <a:buAutoNum type="arabicPeriod"/>
            </a:pPr>
            <a:r>
              <a:rPr lang="tr-TR" sz="2800" dirty="0"/>
              <a:t>Business </a:t>
            </a:r>
            <a:r>
              <a:rPr lang="tr-TR" sz="2800" dirty="0" err="1"/>
              <a:t>intelligence</a:t>
            </a:r>
            <a:r>
              <a:rPr lang="tr-TR" sz="2800" dirty="0"/>
              <a:t> </a:t>
            </a:r>
            <a:r>
              <a:rPr lang="tr-TR" sz="2800" dirty="0" err="1"/>
              <a:t>systems</a:t>
            </a:r>
            <a:endParaRPr lang="tr-TR" sz="2800" dirty="0"/>
          </a:p>
          <a:p>
            <a:pPr marL="1371600" lvl="2" indent="-457200">
              <a:buFont typeface="+mj-lt"/>
              <a:buAutoNum type="alphaLcPeriod"/>
            </a:pPr>
            <a:r>
              <a:rPr lang="tr-TR" sz="2400" dirty="0"/>
              <a:t>Management </a:t>
            </a:r>
            <a:r>
              <a:rPr lang="tr-TR" sz="2400" dirty="0" err="1"/>
              <a:t>information</a:t>
            </a:r>
            <a:r>
              <a:rPr lang="tr-TR" sz="2400" dirty="0"/>
              <a:t> </a:t>
            </a:r>
            <a:r>
              <a:rPr lang="tr-TR" sz="2400" dirty="0" err="1"/>
              <a:t>systems</a:t>
            </a:r>
            <a:endParaRPr lang="tr-TR" sz="2400" dirty="0"/>
          </a:p>
          <a:p>
            <a:pPr marL="1371600" lvl="2" indent="-457200">
              <a:buFont typeface="+mj-lt"/>
              <a:buAutoNum type="alphaLcPeriod"/>
            </a:pPr>
            <a:r>
              <a:rPr lang="tr-TR" sz="2400" dirty="0" err="1"/>
              <a:t>Decision</a:t>
            </a:r>
            <a:r>
              <a:rPr lang="tr-TR" sz="2400" dirty="0"/>
              <a:t> </a:t>
            </a:r>
            <a:r>
              <a:rPr lang="tr-TR" sz="2400" dirty="0" err="1"/>
              <a:t>support</a:t>
            </a:r>
            <a:r>
              <a:rPr lang="tr-TR" sz="2400" dirty="0"/>
              <a:t> </a:t>
            </a:r>
            <a:r>
              <a:rPr lang="tr-TR" sz="2400" dirty="0" err="1"/>
              <a:t>systems</a:t>
            </a:r>
            <a:endParaRPr lang="tr-TR" sz="2400" dirty="0"/>
          </a:p>
          <a:p>
            <a:pPr marL="1371600" lvl="2" indent="-457200">
              <a:buFont typeface="+mj-lt"/>
              <a:buAutoNum type="alphaLcPeriod"/>
            </a:pPr>
            <a:r>
              <a:rPr lang="tr-TR" sz="2400" dirty="0" err="1"/>
              <a:t>Executive</a:t>
            </a:r>
            <a:r>
              <a:rPr lang="tr-TR" sz="2400" dirty="0"/>
              <a:t> </a:t>
            </a:r>
            <a:r>
              <a:rPr lang="tr-TR" sz="2400" dirty="0" err="1"/>
              <a:t>Support</a:t>
            </a:r>
            <a:r>
              <a:rPr lang="tr-TR" sz="2400" dirty="0"/>
              <a:t> </a:t>
            </a:r>
            <a:r>
              <a:rPr lang="tr-TR" sz="2400" dirty="0" err="1"/>
              <a:t>Systems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757791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Laudon</a:t>
            </a:r>
            <a:r>
              <a:rPr lang="tr-TR" dirty="0"/>
              <a:t> K. </a:t>
            </a:r>
            <a:r>
              <a:rPr lang="tr-TR" dirty="0" err="1"/>
              <a:t>and</a:t>
            </a:r>
            <a:r>
              <a:rPr lang="tr-TR" dirty="0"/>
              <a:t> J. </a:t>
            </a:r>
            <a:r>
              <a:rPr lang="tr-TR" dirty="0" err="1" smtClean="0"/>
              <a:t>Laudon</a:t>
            </a:r>
            <a:r>
              <a:rPr lang="tr-TR" dirty="0" smtClean="0"/>
              <a:t> (2014), </a:t>
            </a:r>
            <a:r>
              <a:rPr lang="tr-TR" i="1" dirty="0"/>
              <a:t>Management Information </a:t>
            </a:r>
            <a:r>
              <a:rPr lang="tr-TR" i="1" dirty="0" err="1"/>
              <a:t>Systems</a:t>
            </a:r>
            <a:r>
              <a:rPr lang="tr-TR" i="1" dirty="0"/>
              <a:t> </a:t>
            </a:r>
            <a:r>
              <a:rPr lang="tr-TR" i="1" dirty="0" err="1"/>
              <a:t>Managing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Digital</a:t>
            </a:r>
            <a:r>
              <a:rPr lang="tr-TR" i="1" dirty="0"/>
              <a:t> </a:t>
            </a:r>
            <a:r>
              <a:rPr lang="tr-TR" i="1" dirty="0" err="1"/>
              <a:t>Firm</a:t>
            </a:r>
            <a:r>
              <a:rPr lang="tr-TR" dirty="0"/>
              <a:t>, </a:t>
            </a:r>
            <a:r>
              <a:rPr lang="tr-TR" dirty="0" err="1"/>
              <a:t>Pearson</a:t>
            </a:r>
            <a:r>
              <a:rPr lang="tr-TR" dirty="0"/>
              <a:t>, 13th ed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Baltzan</a:t>
            </a:r>
            <a:r>
              <a:rPr lang="tr-TR" dirty="0" smtClean="0"/>
              <a:t> P. (2018), </a:t>
            </a:r>
            <a:r>
              <a:rPr lang="tr-TR" i="1" dirty="0" smtClean="0"/>
              <a:t>Business </a:t>
            </a:r>
            <a:r>
              <a:rPr lang="tr-TR" i="1" dirty="0" err="1" smtClean="0"/>
              <a:t>Driven</a:t>
            </a:r>
            <a:r>
              <a:rPr lang="tr-TR" i="1" dirty="0" smtClean="0"/>
              <a:t> Information </a:t>
            </a:r>
            <a:r>
              <a:rPr lang="tr-TR" i="1" dirty="0" err="1" smtClean="0"/>
              <a:t>Systems</a:t>
            </a:r>
            <a:r>
              <a:rPr lang="tr-TR" dirty="0" smtClean="0"/>
              <a:t>, </a:t>
            </a:r>
            <a:r>
              <a:rPr lang="tr-TR" dirty="0" err="1" smtClean="0"/>
              <a:t>McGraw</a:t>
            </a:r>
            <a:r>
              <a:rPr lang="tr-TR" dirty="0" smtClean="0"/>
              <a:t> </a:t>
            </a:r>
            <a:r>
              <a:rPr lang="tr-TR" dirty="0" err="1" smtClean="0"/>
              <a:t>Hill</a:t>
            </a:r>
            <a:r>
              <a:rPr lang="tr-TR" dirty="0" smtClean="0"/>
              <a:t> </a:t>
            </a:r>
            <a:r>
              <a:rPr lang="tr-TR" dirty="0" err="1" smtClean="0"/>
              <a:t>Education</a:t>
            </a:r>
            <a:r>
              <a:rPr lang="tr-TR" dirty="0" smtClean="0"/>
              <a:t>, 6th Ed.</a:t>
            </a:r>
          </a:p>
          <a:p>
            <a:r>
              <a:rPr lang="tr-TR" dirty="0" err="1" smtClean="0"/>
              <a:t>Porter</a:t>
            </a:r>
            <a:r>
              <a:rPr lang="tr-TR" dirty="0" smtClean="0"/>
              <a:t> M. </a:t>
            </a:r>
            <a:r>
              <a:rPr lang="tr-TR" dirty="0" err="1" smtClean="0"/>
              <a:t>and</a:t>
            </a:r>
            <a:r>
              <a:rPr lang="tr-TR" dirty="0" smtClean="0"/>
              <a:t> V. </a:t>
            </a:r>
            <a:r>
              <a:rPr lang="tr-TR" dirty="0" err="1" smtClean="0"/>
              <a:t>Millar</a:t>
            </a:r>
            <a:r>
              <a:rPr lang="tr-TR" dirty="0" smtClean="0"/>
              <a:t> (1985), How Information </a:t>
            </a:r>
            <a:r>
              <a:rPr lang="tr-TR" dirty="0" err="1" smtClean="0"/>
              <a:t>Systems</a:t>
            </a:r>
            <a:r>
              <a:rPr lang="tr-TR" dirty="0" smtClean="0"/>
              <a:t> </a:t>
            </a:r>
            <a:r>
              <a:rPr lang="tr-TR" dirty="0" err="1" smtClean="0"/>
              <a:t>Gives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Competitive</a:t>
            </a:r>
            <a:r>
              <a:rPr lang="tr-TR" dirty="0" smtClean="0"/>
              <a:t> Advantage, </a:t>
            </a:r>
            <a:r>
              <a:rPr lang="tr-TR" i="1" dirty="0" smtClean="0"/>
              <a:t>HBR</a:t>
            </a:r>
            <a:endParaRPr lang="en-US" i="1" smtClean="0"/>
          </a:p>
          <a:p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661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91C6A90-D359-40DB-B2A1-F1104965E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 Business Perspective </a:t>
            </a:r>
            <a:r>
              <a:rPr lang="tr-TR" sz="4000" dirty="0"/>
              <a:t>o</a:t>
            </a:r>
            <a:r>
              <a:rPr lang="en-US" sz="4000" dirty="0"/>
              <a:t>n Information Systems</a:t>
            </a:r>
            <a:endParaRPr lang="tr-TR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5BAA110-08D5-45C6-90A1-70B9F9562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Business Strategies:</a:t>
            </a:r>
          </a:p>
          <a:p>
            <a:pPr lvl="1"/>
            <a:r>
              <a:rPr lang="en-US" dirty="0"/>
              <a:t>Decreasing costs, attracting new customers, increasing customer loyalty, increasing sales, developing new products and services, entering new markets…</a:t>
            </a:r>
            <a:endParaRPr lang="tr-TR" dirty="0"/>
          </a:p>
          <a:p>
            <a:r>
              <a:rPr lang="tr-TR" dirty="0"/>
              <a:t>When business strategies match core competencies: </a:t>
            </a:r>
            <a:r>
              <a:rPr lang="tr-TR" b="1" dirty="0"/>
              <a:t>Competitive Advantage</a:t>
            </a:r>
          </a:p>
          <a:p>
            <a:r>
              <a:rPr lang="tr-TR" b="1" dirty="0"/>
              <a:t>What is competitive advantage?</a:t>
            </a:r>
          </a:p>
          <a:p>
            <a:pPr lvl="1"/>
            <a:r>
              <a:rPr lang="tr-TR" dirty="0"/>
              <a:t>Why is it usually temporary?</a:t>
            </a:r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4736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Staying</a:t>
            </a:r>
            <a:r>
              <a:rPr lang="tr-TR" b="1" dirty="0" smtClean="0"/>
              <a:t> </a:t>
            </a:r>
            <a:r>
              <a:rPr lang="tr-TR" b="1" dirty="0" err="1" smtClean="0"/>
              <a:t>Competitive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be able stay competitive, firms need information from the environment. </a:t>
            </a:r>
            <a:endParaRPr lang="tr-TR" dirty="0"/>
          </a:p>
          <a:p>
            <a:r>
              <a:rPr lang="en-US" b="1" dirty="0"/>
              <a:t>Business intelligence</a:t>
            </a:r>
            <a:r>
              <a:rPr lang="en-US" dirty="0"/>
              <a:t> is the process of gathering information about the competitive environment, including competitors’ plans, activities, and products, to improve a company’s ability to succeed. </a:t>
            </a:r>
            <a:endParaRPr lang="tr-TR" dirty="0"/>
          </a:p>
          <a:p>
            <a:r>
              <a:rPr lang="tr-TR" dirty="0" err="1"/>
              <a:t>Managers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business</a:t>
            </a:r>
            <a:r>
              <a:rPr lang="tr-TR" dirty="0"/>
              <a:t> </a:t>
            </a:r>
            <a:r>
              <a:rPr lang="tr-TR" dirty="0" err="1"/>
              <a:t>intelligence</a:t>
            </a:r>
            <a:r>
              <a:rPr lang="tr-TR" dirty="0"/>
              <a:t> 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develop</a:t>
            </a:r>
            <a:r>
              <a:rPr lang="tr-TR" dirty="0"/>
              <a:t> </a:t>
            </a:r>
            <a:r>
              <a:rPr lang="tr-TR" dirty="0" err="1"/>
              <a:t>competitive</a:t>
            </a:r>
            <a:r>
              <a:rPr lang="tr-TR" dirty="0"/>
              <a:t> </a:t>
            </a:r>
            <a:r>
              <a:rPr lang="tr-TR" dirty="0" err="1"/>
              <a:t>advantage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following</a:t>
            </a:r>
            <a:r>
              <a:rPr lang="tr-TR" dirty="0"/>
              <a:t> </a:t>
            </a:r>
            <a:r>
              <a:rPr lang="tr-TR" dirty="0" err="1"/>
              <a:t>analyses</a:t>
            </a:r>
            <a:r>
              <a:rPr lang="tr-TR" dirty="0" smtClean="0"/>
              <a:t>: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7889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Staying</a:t>
            </a:r>
            <a:r>
              <a:rPr lang="tr-TR" b="1" dirty="0" smtClean="0"/>
              <a:t> </a:t>
            </a:r>
            <a:r>
              <a:rPr lang="tr-TR" b="1" dirty="0" err="1" smtClean="0"/>
              <a:t>Competitive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mtClean="0"/>
              <a:t>1</a:t>
            </a:r>
            <a:r>
              <a:rPr lang="en-US" dirty="0"/>
              <a:t>. </a:t>
            </a:r>
            <a:r>
              <a:rPr lang="en-US" b="1" dirty="0"/>
              <a:t>The Five Forces Model </a:t>
            </a:r>
            <a:r>
              <a:rPr lang="en-US" dirty="0"/>
              <a:t>(for evaluating industry attractiveness – it is about </a:t>
            </a:r>
            <a:r>
              <a:rPr lang="en-US" i="1" dirty="0"/>
              <a:t>where</a:t>
            </a:r>
            <a:r>
              <a:rPr lang="en-US" dirty="0"/>
              <a:t> to compete).</a:t>
            </a:r>
            <a:endParaRPr lang="tr-TR" dirty="0"/>
          </a:p>
          <a:p>
            <a:r>
              <a:rPr lang="en-US" dirty="0"/>
              <a:t>2. </a:t>
            </a:r>
            <a:r>
              <a:rPr lang="en-US" b="1" dirty="0"/>
              <a:t>The three generic strategies </a:t>
            </a:r>
            <a:r>
              <a:rPr lang="en-US" dirty="0"/>
              <a:t>(It is about </a:t>
            </a:r>
            <a:r>
              <a:rPr lang="en-US" i="1" dirty="0"/>
              <a:t>which</a:t>
            </a:r>
            <a:r>
              <a:rPr lang="en-US" dirty="0"/>
              <a:t> market to operate: a broad market or focused strategy- for choosing a business focus).</a:t>
            </a:r>
            <a:endParaRPr lang="tr-TR" dirty="0"/>
          </a:p>
          <a:p>
            <a:r>
              <a:rPr lang="en-US" dirty="0"/>
              <a:t>3. </a:t>
            </a:r>
            <a:r>
              <a:rPr lang="en-US" b="1" dirty="0"/>
              <a:t>Value chain analysis</a:t>
            </a:r>
            <a:r>
              <a:rPr lang="en-US" dirty="0"/>
              <a:t> (It is about how to compete - for executing business strategies).</a:t>
            </a:r>
            <a:endParaRPr lang="tr-TR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889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Value </a:t>
            </a:r>
            <a:r>
              <a:rPr lang="tr-TR" b="1" dirty="0" err="1" smtClean="0"/>
              <a:t>Chain</a:t>
            </a:r>
            <a:r>
              <a:rPr lang="tr-TR" b="1" dirty="0" smtClean="0"/>
              <a:t> Analysis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Porter</a:t>
            </a:r>
            <a:r>
              <a:rPr lang="tr-TR" dirty="0" smtClean="0"/>
              <a:t> </a:t>
            </a:r>
            <a:r>
              <a:rPr lang="tr-TR" dirty="0" err="1" smtClean="0"/>
              <a:t>creates</a:t>
            </a:r>
            <a:r>
              <a:rPr lang="tr-TR" dirty="0" smtClean="0"/>
              <a:t> </a:t>
            </a:r>
            <a:r>
              <a:rPr lang="tr-TR" b="1" dirty="0" err="1" smtClean="0"/>
              <a:t>value</a:t>
            </a:r>
            <a:r>
              <a:rPr lang="tr-TR" b="1" dirty="0" smtClean="0"/>
              <a:t> </a:t>
            </a:r>
            <a:r>
              <a:rPr lang="tr-TR" b="1" dirty="0" err="1" smtClean="0"/>
              <a:t>chain</a:t>
            </a:r>
            <a:r>
              <a:rPr lang="tr-TR" b="1" dirty="0" smtClean="0"/>
              <a:t> </a:t>
            </a:r>
            <a:r>
              <a:rPr lang="tr-TR" b="1" dirty="0" err="1" smtClean="0"/>
              <a:t>analysis</a:t>
            </a:r>
            <a:r>
              <a:rPr lang="tr-TR" b="1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identify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competitive</a:t>
            </a:r>
            <a:r>
              <a:rPr lang="tr-TR" dirty="0" smtClean="0"/>
              <a:t> </a:t>
            </a:r>
            <a:r>
              <a:rPr lang="tr-TR" dirty="0" err="1" smtClean="0"/>
              <a:t>advantages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VCA </a:t>
            </a:r>
            <a:r>
              <a:rPr lang="tr-TR" dirty="0" err="1" smtClean="0"/>
              <a:t>views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firms</a:t>
            </a:r>
            <a:r>
              <a:rPr lang="tr-TR" dirty="0" smtClean="0"/>
              <a:t> as </a:t>
            </a:r>
            <a:r>
              <a:rPr lang="en-US" dirty="0" smtClean="0"/>
              <a:t>series of business processes that each add value to the product or service.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VCA </a:t>
            </a:r>
            <a:r>
              <a:rPr lang="tr-TR" dirty="0" err="1" smtClean="0"/>
              <a:t>analyzes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organization’s</a:t>
            </a:r>
            <a:r>
              <a:rPr lang="tr-TR" dirty="0" smtClean="0"/>
              <a:t> </a:t>
            </a:r>
            <a:r>
              <a:rPr lang="tr-TR" dirty="0" err="1" smtClean="0"/>
              <a:t>activities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identify</a:t>
            </a:r>
            <a:r>
              <a:rPr lang="tr-TR" dirty="0" smtClean="0"/>
              <a:t>  </a:t>
            </a:r>
            <a:r>
              <a:rPr lang="tr-TR" dirty="0" err="1" smtClean="0"/>
              <a:t>where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value</a:t>
            </a:r>
            <a:r>
              <a:rPr lang="tr-TR" dirty="0" smtClean="0"/>
              <a:t> can be </a:t>
            </a:r>
            <a:r>
              <a:rPr lang="tr-TR" dirty="0" err="1" smtClean="0"/>
              <a:t>added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303655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Overview</a:t>
            </a:r>
            <a:r>
              <a:rPr lang="tr-TR" b="1" dirty="0"/>
              <a:t> of </a:t>
            </a:r>
            <a:r>
              <a:rPr lang="tr-TR" b="1" dirty="0" err="1"/>
              <a:t>Decision</a:t>
            </a:r>
            <a:r>
              <a:rPr lang="tr-TR" b="1" dirty="0"/>
              <a:t> </a:t>
            </a:r>
            <a:r>
              <a:rPr lang="tr-TR" b="1" dirty="0" err="1"/>
              <a:t>Making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Types</a:t>
            </a:r>
            <a:r>
              <a:rPr lang="tr-TR" dirty="0"/>
              <a:t> of </a:t>
            </a:r>
            <a:r>
              <a:rPr lang="tr-TR" dirty="0" err="1"/>
              <a:t>decisions</a:t>
            </a:r>
            <a:r>
              <a:rPr lang="tr-TR" dirty="0"/>
              <a:t> at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organizational</a:t>
            </a:r>
            <a:r>
              <a:rPr lang="tr-TR" dirty="0"/>
              <a:t> </a:t>
            </a:r>
            <a:r>
              <a:rPr lang="tr-TR" dirty="0" err="1"/>
              <a:t>levels</a:t>
            </a:r>
            <a:r>
              <a:rPr lang="tr-TR" dirty="0"/>
              <a:t>:</a:t>
            </a:r>
          </a:p>
          <a:p>
            <a:pPr lvl="1"/>
            <a:r>
              <a:rPr lang="tr-TR" b="1" dirty="0" err="1"/>
              <a:t>Operational</a:t>
            </a:r>
            <a:r>
              <a:rPr lang="tr-TR" dirty="0"/>
              <a:t>: Daily </a:t>
            </a:r>
            <a:r>
              <a:rPr lang="tr-TR" dirty="0" err="1"/>
              <a:t>operations</a:t>
            </a:r>
            <a:r>
              <a:rPr lang="tr-TR" dirty="0"/>
              <a:t>, </a:t>
            </a:r>
            <a:r>
              <a:rPr lang="tr-TR" dirty="0" err="1"/>
              <a:t>closest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customer</a:t>
            </a:r>
            <a:r>
              <a:rPr lang="tr-TR" dirty="0"/>
              <a:t>, </a:t>
            </a:r>
            <a:r>
              <a:rPr lang="tr-TR" dirty="0" err="1"/>
              <a:t>routine</a:t>
            </a:r>
            <a:r>
              <a:rPr lang="tr-TR" dirty="0"/>
              <a:t> </a:t>
            </a:r>
            <a:r>
              <a:rPr lang="tr-TR" dirty="0" err="1"/>
              <a:t>decisions</a:t>
            </a:r>
            <a:r>
              <a:rPr lang="tr-TR" dirty="0"/>
              <a:t>, </a:t>
            </a:r>
            <a:r>
              <a:rPr lang="tr-TR" dirty="0" err="1"/>
              <a:t>short</a:t>
            </a:r>
            <a:r>
              <a:rPr lang="tr-TR" dirty="0"/>
              <a:t> </a:t>
            </a:r>
            <a:r>
              <a:rPr lang="tr-TR" dirty="0" err="1"/>
              <a:t>term</a:t>
            </a:r>
            <a:r>
              <a:rPr lang="tr-TR" dirty="0"/>
              <a:t>; </a:t>
            </a:r>
            <a:r>
              <a:rPr lang="tr-TR" u="sng" dirty="0" err="1"/>
              <a:t>structured</a:t>
            </a:r>
            <a:r>
              <a:rPr lang="tr-TR" dirty="0"/>
              <a:t> </a:t>
            </a:r>
            <a:r>
              <a:rPr lang="tr-TR" dirty="0" err="1"/>
              <a:t>decisions</a:t>
            </a:r>
            <a:r>
              <a:rPr lang="tr-TR" dirty="0"/>
              <a:t>.</a:t>
            </a:r>
          </a:p>
          <a:p>
            <a:pPr lvl="1"/>
            <a:r>
              <a:rPr lang="tr-TR" b="1" dirty="0" err="1"/>
              <a:t>Managerial</a:t>
            </a:r>
            <a:r>
              <a:rPr lang="tr-TR" dirty="0"/>
              <a:t>: </a:t>
            </a:r>
            <a:r>
              <a:rPr lang="tr-TR" dirty="0" err="1"/>
              <a:t>short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medium</a:t>
            </a:r>
            <a:r>
              <a:rPr lang="tr-TR" dirty="0"/>
              <a:t> </a:t>
            </a:r>
            <a:r>
              <a:rPr lang="tr-TR" dirty="0" err="1"/>
              <a:t>range</a:t>
            </a:r>
            <a:r>
              <a:rPr lang="tr-TR" dirty="0"/>
              <a:t> </a:t>
            </a:r>
            <a:r>
              <a:rPr lang="tr-TR" dirty="0" err="1"/>
              <a:t>decisions</a:t>
            </a:r>
            <a:r>
              <a:rPr lang="tr-TR" dirty="0"/>
              <a:t>, </a:t>
            </a:r>
            <a:r>
              <a:rPr lang="en-US" dirty="0"/>
              <a:t>how the organization should achieve the goals and objectives </a:t>
            </a:r>
            <a:r>
              <a:rPr lang="tr-TR" dirty="0"/>
              <a:t>set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strategy</a:t>
            </a:r>
            <a:r>
              <a:rPr lang="tr-TR" dirty="0"/>
              <a:t>, </a:t>
            </a:r>
            <a:r>
              <a:rPr lang="tr-TR" u="sng" dirty="0"/>
              <a:t>semi-</a:t>
            </a:r>
            <a:r>
              <a:rPr lang="tr-TR" u="sng" dirty="0" err="1"/>
              <a:t>structured</a:t>
            </a:r>
            <a:r>
              <a:rPr lang="tr-TR" dirty="0"/>
              <a:t> </a:t>
            </a:r>
            <a:r>
              <a:rPr lang="tr-TR" dirty="0" err="1"/>
              <a:t>decisions</a:t>
            </a:r>
            <a:r>
              <a:rPr lang="tr-TR" dirty="0"/>
              <a:t>.</a:t>
            </a:r>
          </a:p>
          <a:p>
            <a:pPr lvl="1"/>
            <a:r>
              <a:rPr lang="tr-TR" b="1" dirty="0"/>
              <a:t>Strategic</a:t>
            </a:r>
            <a:r>
              <a:rPr lang="tr-TR" dirty="0"/>
              <a:t>: </a:t>
            </a:r>
            <a:r>
              <a:rPr lang="tr-TR" dirty="0" err="1"/>
              <a:t>overall</a:t>
            </a:r>
            <a:r>
              <a:rPr lang="tr-TR" dirty="0"/>
              <a:t> </a:t>
            </a:r>
            <a:r>
              <a:rPr lang="tr-TR" dirty="0" err="1"/>
              <a:t>business</a:t>
            </a:r>
            <a:r>
              <a:rPr lang="tr-TR" dirty="0"/>
              <a:t> </a:t>
            </a:r>
            <a:r>
              <a:rPr lang="tr-TR" dirty="0" err="1"/>
              <a:t>strategies</a:t>
            </a:r>
            <a:r>
              <a:rPr lang="tr-TR" dirty="0"/>
              <a:t>, </a:t>
            </a:r>
            <a:r>
              <a:rPr lang="tr-TR" dirty="0" err="1"/>
              <a:t>highly</a:t>
            </a:r>
            <a:r>
              <a:rPr lang="tr-TR" dirty="0"/>
              <a:t> </a:t>
            </a:r>
            <a:r>
              <a:rPr lang="tr-TR" u="sng" dirty="0" err="1"/>
              <a:t>unstructured</a:t>
            </a:r>
            <a:r>
              <a:rPr lang="tr-TR" dirty="0"/>
              <a:t> </a:t>
            </a:r>
            <a:r>
              <a:rPr lang="tr-TR" dirty="0" err="1"/>
              <a:t>decisions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248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4112891-74BD-410A-8734-DB0738B83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/>
              <a:t>Information </a:t>
            </a:r>
            <a:r>
              <a:rPr lang="tr-TR" sz="4000" b="1" dirty="0" err="1"/>
              <a:t>Characteristics</a:t>
            </a:r>
            <a:r>
              <a:rPr lang="tr-TR" sz="4000" b="1" dirty="0"/>
              <a:t>  </a:t>
            </a:r>
            <a:r>
              <a:rPr lang="tr-TR" sz="4000" b="1" dirty="0" err="1"/>
              <a:t>for</a:t>
            </a:r>
            <a:r>
              <a:rPr lang="tr-TR" sz="4000" b="1" dirty="0"/>
              <a:t> </a:t>
            </a:r>
            <a:r>
              <a:rPr lang="tr-TR" sz="4000" b="1" dirty="0" err="1"/>
              <a:t>Different</a:t>
            </a:r>
            <a:r>
              <a:rPr lang="tr-TR" sz="4000" b="1" dirty="0"/>
              <a:t> </a:t>
            </a:r>
            <a:r>
              <a:rPr lang="tr-TR" sz="4000" b="1" dirty="0" err="1"/>
              <a:t>Levels</a:t>
            </a:r>
            <a:r>
              <a:rPr lang="tr-TR" sz="4000" b="1" dirty="0"/>
              <a:t> of Management</a:t>
            </a:r>
          </a:p>
        </p:txBody>
      </p:sp>
      <p:pic>
        <p:nvPicPr>
          <p:cNvPr id="4" name="Resim 4">
            <a:extLst>
              <a:ext uri="{FF2B5EF4-FFF2-40B4-BE49-F238E27FC236}">
                <a16:creationId xmlns="" xmlns:a16="http://schemas.microsoft.com/office/drawing/2014/main" id="{E74BA6C1-DF5E-498E-BA8B-B3AC38BC0CBF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262" y="1591409"/>
            <a:ext cx="9161584" cy="456320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449DA97B-574E-4E7E-86D0-60671623A7B2}"/>
              </a:ext>
            </a:extLst>
          </p:cNvPr>
          <p:cNvSpPr txBox="1"/>
          <p:nvPr/>
        </p:nvSpPr>
        <p:spPr>
          <a:xfrm>
            <a:off x="923192" y="6154614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Source: </a:t>
            </a:r>
            <a:r>
              <a:rPr lang="en-US" dirty="0"/>
              <a:t>Curtis and </a:t>
            </a:r>
            <a:r>
              <a:rPr lang="en-US" dirty="0" err="1"/>
              <a:t>Cobham</a:t>
            </a:r>
            <a:r>
              <a:rPr lang="en-US" dirty="0"/>
              <a:t> (2005), Business Information Systems Analysis Des</a:t>
            </a:r>
            <a:r>
              <a:rPr lang="tr-TR" dirty="0"/>
              <a:t>i</a:t>
            </a:r>
            <a:r>
              <a:rPr lang="en-US" dirty="0" err="1"/>
              <a:t>gn</a:t>
            </a:r>
            <a:r>
              <a:rPr lang="en-US" dirty="0"/>
              <a:t> and Practice, 5</a:t>
            </a:r>
            <a:r>
              <a:rPr lang="en-US" baseline="30000" dirty="0"/>
              <a:t>th</a:t>
            </a:r>
            <a:r>
              <a:rPr lang="en-US" dirty="0"/>
              <a:t> ed, p. 10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886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Business Process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BP is </a:t>
            </a:r>
            <a:r>
              <a:rPr lang="en-US" sz="3200" dirty="0"/>
              <a:t>the manner in which work is organized, coordinated, and focused to produce a valuable product or service. </a:t>
            </a:r>
            <a:endParaRPr lang="tr-TR" sz="3200" dirty="0"/>
          </a:p>
          <a:p>
            <a:endParaRPr lang="tr-TR" sz="3200" dirty="0"/>
          </a:p>
          <a:p>
            <a:endParaRPr lang="tr-TR" sz="3200" dirty="0"/>
          </a:p>
          <a:p>
            <a:r>
              <a:rPr lang="tr-TR" sz="3200" dirty="0"/>
              <a:t>I</a:t>
            </a:r>
            <a:r>
              <a:rPr lang="en-US" sz="3200" dirty="0"/>
              <a:t>t is the collection of activities that are required to produce products or services.</a:t>
            </a:r>
            <a:endParaRPr lang="tr-TR" sz="3200" dirty="0"/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520678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Business Process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Unique</a:t>
            </a:r>
            <a:r>
              <a:rPr lang="tr-TR" sz="3200" dirty="0"/>
              <a:t> </a:t>
            </a:r>
            <a:r>
              <a:rPr lang="tr-TR" sz="3200" dirty="0" err="1"/>
              <a:t>to</a:t>
            </a:r>
            <a:r>
              <a:rPr lang="tr-TR" sz="3200" dirty="0"/>
              <a:t>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firm</a:t>
            </a:r>
            <a:r>
              <a:rPr lang="tr-TR" sz="3200" dirty="0"/>
              <a:t>.</a:t>
            </a:r>
          </a:p>
          <a:p>
            <a:endParaRPr lang="tr-TR" sz="3200" dirty="0"/>
          </a:p>
          <a:p>
            <a:r>
              <a:rPr lang="tr-TR" sz="3200" dirty="0" err="1"/>
              <a:t>Supported</a:t>
            </a:r>
            <a:r>
              <a:rPr lang="tr-TR" sz="3200" dirty="0"/>
              <a:t> </a:t>
            </a:r>
            <a:r>
              <a:rPr lang="tr-TR" sz="3200" dirty="0" err="1"/>
              <a:t>by</a:t>
            </a:r>
            <a:r>
              <a:rPr lang="tr-TR" sz="3200" dirty="0"/>
              <a:t> </a:t>
            </a:r>
            <a:r>
              <a:rPr lang="en-US" sz="3200" b="1" dirty="0"/>
              <a:t>flows of material</a:t>
            </a:r>
            <a:r>
              <a:rPr lang="en-US" sz="3200" dirty="0"/>
              <a:t>, </a:t>
            </a:r>
            <a:r>
              <a:rPr lang="en-US" sz="3200" b="1" dirty="0"/>
              <a:t>information</a:t>
            </a:r>
            <a:r>
              <a:rPr lang="en-US" sz="3200" dirty="0"/>
              <a:t>, and </a:t>
            </a:r>
            <a:r>
              <a:rPr lang="en-US" sz="3200" b="1" dirty="0"/>
              <a:t>knowledge</a:t>
            </a:r>
          </a:p>
          <a:p>
            <a:endParaRPr lang="tr-TR" sz="3200" dirty="0"/>
          </a:p>
          <a:p>
            <a:r>
              <a:rPr lang="en-US" sz="3200" dirty="0"/>
              <a:t>Every business can be seen as </a:t>
            </a:r>
            <a:r>
              <a:rPr lang="en-US" sz="3200" b="1" dirty="0"/>
              <a:t>a collection of business processes</a:t>
            </a:r>
            <a:r>
              <a:rPr lang="tr-TR" sz="3200" dirty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82789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613</Words>
  <Application>Microsoft Office PowerPoint</Application>
  <PresentationFormat>Geniş ekran</PresentationFormat>
  <Paragraphs>62</Paragraphs>
  <Slides>11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Business Information Systems I</vt:lpstr>
      <vt:lpstr>A Business Perspective on Information Systems</vt:lpstr>
      <vt:lpstr>Staying Competitive</vt:lpstr>
      <vt:lpstr>Staying Competitive</vt:lpstr>
      <vt:lpstr>Value Chain Analysis</vt:lpstr>
      <vt:lpstr>The Overview of Decision Making</vt:lpstr>
      <vt:lpstr>Information Characteristics  for Different Levels of Management</vt:lpstr>
      <vt:lpstr>Business Process</vt:lpstr>
      <vt:lpstr>Business Process</vt:lpstr>
      <vt:lpstr>Systems for Different Management Groups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Information Systems I</dc:title>
  <dc:creator>SEVGI EDA TUZCU</dc:creator>
  <cp:lastModifiedBy>SEVGI EDA TUZCU</cp:lastModifiedBy>
  <cp:revision>3</cp:revision>
  <dcterms:created xsi:type="dcterms:W3CDTF">2020-01-13T09:24:42Z</dcterms:created>
  <dcterms:modified xsi:type="dcterms:W3CDTF">2020-01-13T09:26:43Z</dcterms:modified>
</cp:coreProperties>
</file>