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9" d="100"/>
          <a:sy n="59" d="100"/>
        </p:scale>
        <p:origin x="-199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406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959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849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857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5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78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661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696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038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4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813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1E3D8C-AF71-2646-AADA-C735D885E414}" type="datetimeFigureOut">
              <a:rPr lang="en-US" smtClean="0"/>
              <a:t>5.07.18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504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tr.wikipedia.org/wiki/Potasyum" TargetMode="External"/><Relationship Id="rId4" Type="http://schemas.openxmlformats.org/officeDocument/2006/relationships/hyperlink" Target="http://tr.wikipedia.org/w/index.php?title=Steroid_hormonu&amp;action=edit&amp;redlink=1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tr.wikipedia.org/wiki/Sodyu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000" b="1" dirty="0" smtClean="0">
                <a:latin typeface="Calibri"/>
                <a:cs typeface="Calibri"/>
              </a:rPr>
              <a:t>BÖBREK FONKSİYONLARI ve İDRAR BİYOKİMYASI</a:t>
            </a:r>
            <a:endParaRPr lang="en-US" sz="4000" b="1" dirty="0">
              <a:latin typeface="Calibri"/>
              <a:cs typeface="Calibri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Prof. Dr.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Emel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EMREGÜL</a:t>
            </a: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Ankara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Üniversitesi</a:t>
            </a:r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Kimya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Bölümü</a:t>
            </a:r>
            <a:endParaRPr lang="en-US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3225" y="719031"/>
            <a:ext cx="663515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/>
              <a:t>KİM 455 KLİNİK BİYOKİMYA </a:t>
            </a:r>
            <a:endParaRPr lang="en-US" sz="44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9910" y="502162"/>
            <a:ext cx="1236579" cy="1236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902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Clr>
                <a:schemeClr val="accent1">
                  <a:lumMod val="50000"/>
                </a:schemeClr>
              </a:buClr>
              <a:buFont typeface="Wingdings" pitchFamily="2" charset="2"/>
              <a:buChar char="Ø"/>
            </a:pP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İdrar ile atılan en önemli artıklar azot içeren maddelerdir. Azot içeren maddelerin </a:t>
            </a:r>
            <a:r>
              <a:rPr lang="tr-TR" sz="2000" b="1" dirty="0">
                <a:solidFill>
                  <a:srgbClr val="000000"/>
                </a:solidFill>
                <a:latin typeface="Calibri"/>
                <a:cs typeface="Calibri"/>
              </a:rPr>
              <a:t>üre ve ürik asit </a:t>
            </a: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şeklinde uzaklaştırabileceği en önemli organ </a:t>
            </a:r>
            <a:r>
              <a:rPr lang="tr-TR" sz="2000" b="1" dirty="0">
                <a:solidFill>
                  <a:srgbClr val="000000"/>
                </a:solidFill>
                <a:latin typeface="Calibri"/>
                <a:cs typeface="Calibri"/>
              </a:rPr>
              <a:t>böbrekler</a:t>
            </a: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dir. Böbrekler sayesinde bu azotlu bileşikler plazmada yüksek konsantrasyonlara ulaşmadan idrar ile uzaklaştırılabilmektedirler.</a:t>
            </a:r>
          </a:p>
          <a:p>
            <a:pPr marL="0" indent="0" algn="just">
              <a:buClr>
                <a:schemeClr val="accent1">
                  <a:lumMod val="50000"/>
                </a:schemeClr>
              </a:buClr>
              <a:buNone/>
            </a:pPr>
            <a:endParaRPr lang="tr-TR" sz="2000" dirty="0">
              <a:solidFill>
                <a:srgbClr val="000000"/>
              </a:solidFill>
              <a:latin typeface="Calibri"/>
              <a:cs typeface="Calibri"/>
            </a:endParaRPr>
          </a:p>
          <a:p>
            <a:pPr algn="just">
              <a:buClr>
                <a:schemeClr val="accent1">
                  <a:lumMod val="50000"/>
                </a:schemeClr>
              </a:buClr>
              <a:buFont typeface="Wingdings" pitchFamily="2" charset="2"/>
              <a:buChar char="Ø"/>
            </a:pP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Azotlu bileşiklerin kaynağı </a:t>
            </a:r>
            <a:r>
              <a:rPr lang="tr-TR" sz="2000" b="1" dirty="0" err="1">
                <a:solidFill>
                  <a:srgbClr val="000000"/>
                </a:solidFill>
                <a:latin typeface="Calibri"/>
                <a:cs typeface="Calibri"/>
              </a:rPr>
              <a:t>PROTEİNler</a:t>
            </a:r>
            <a:r>
              <a:rPr lang="tr-TR" sz="2000" b="1" dirty="0">
                <a:solidFill>
                  <a:srgbClr val="000000"/>
                </a:solidFill>
                <a:latin typeface="Calibri"/>
                <a:cs typeface="Calibri"/>
              </a:rPr>
              <a:t> ve PÜRİN </a:t>
            </a:r>
            <a:r>
              <a:rPr lang="tr-TR" sz="2000" b="1" dirty="0" err="1">
                <a:solidFill>
                  <a:srgbClr val="000000"/>
                </a:solidFill>
                <a:latin typeface="Calibri"/>
                <a:cs typeface="Calibri"/>
              </a:rPr>
              <a:t>BAZ</a:t>
            </a:r>
            <a:r>
              <a:rPr lang="tr-TR" sz="2000" dirty="0" err="1">
                <a:solidFill>
                  <a:srgbClr val="000000"/>
                </a:solidFill>
                <a:latin typeface="Calibri"/>
                <a:cs typeface="Calibri"/>
              </a:rPr>
              <a:t>larıdır</a:t>
            </a: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. Proteinler amonyağa kadar metabolizmada yıkıma uğrarlar fakat amonyak hücre için </a:t>
            </a:r>
            <a:r>
              <a:rPr lang="tr-TR" sz="2000" dirty="0" err="1">
                <a:solidFill>
                  <a:srgbClr val="000000"/>
                </a:solidFill>
                <a:latin typeface="Calibri"/>
                <a:cs typeface="Calibri"/>
              </a:rPr>
              <a:t>toksik</a:t>
            </a: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 olduğundan karaciğerde üre döngüsü ile </a:t>
            </a:r>
            <a:r>
              <a:rPr lang="tr-TR" sz="2000" b="1" dirty="0">
                <a:solidFill>
                  <a:srgbClr val="000000"/>
                </a:solidFill>
                <a:latin typeface="Calibri"/>
                <a:cs typeface="Calibri"/>
              </a:rPr>
              <a:t>üreye</a:t>
            </a: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 dönüştürülür ve idrar ile uzaklaştırılır. </a:t>
            </a:r>
          </a:p>
          <a:p>
            <a:pPr marL="0" indent="0" algn="just">
              <a:buClr>
                <a:schemeClr val="accent1">
                  <a:lumMod val="50000"/>
                </a:schemeClr>
              </a:buClr>
              <a:buNone/>
            </a:pPr>
            <a:endParaRPr lang="tr-TR" sz="2000" dirty="0">
              <a:solidFill>
                <a:srgbClr val="000000"/>
              </a:solidFill>
              <a:latin typeface="Calibri"/>
              <a:cs typeface="Calibri"/>
            </a:endParaRPr>
          </a:p>
          <a:p>
            <a:pPr algn="just">
              <a:buClr>
                <a:schemeClr val="accent1">
                  <a:lumMod val="50000"/>
                </a:schemeClr>
              </a:buClr>
              <a:buFont typeface="Wingdings" pitchFamily="2" charset="2"/>
              <a:buChar char="Ø"/>
            </a:pP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Pürin bazları ise </a:t>
            </a:r>
            <a:r>
              <a:rPr lang="tr-TR" sz="2000" b="1" dirty="0">
                <a:solidFill>
                  <a:srgbClr val="000000"/>
                </a:solidFill>
                <a:latin typeface="Calibri"/>
                <a:cs typeface="Calibri"/>
              </a:rPr>
              <a:t>ürik asit </a:t>
            </a:r>
            <a:r>
              <a:rPr lang="tr-TR" sz="2000" dirty="0">
                <a:solidFill>
                  <a:srgbClr val="000000"/>
                </a:solidFill>
                <a:latin typeface="Calibri"/>
                <a:cs typeface="Calibri"/>
              </a:rPr>
              <a:t>şeklinde uzaklaştırılmaktadırlar.</a:t>
            </a:r>
          </a:p>
          <a:p>
            <a:pPr algn="just"/>
            <a:endParaRPr lang="tr-TR" sz="2000" dirty="0">
              <a:solidFill>
                <a:srgbClr val="000000"/>
              </a:solidFill>
              <a:latin typeface="Calibri"/>
              <a:cs typeface="Calibri"/>
            </a:endParaRPr>
          </a:p>
          <a:p>
            <a:pPr algn="just"/>
            <a:endParaRPr lang="tr-TR" sz="2000" dirty="0">
              <a:solidFill>
                <a:srgbClr val="000000"/>
              </a:solidFill>
              <a:latin typeface="Calibri"/>
              <a:cs typeface="Calibri"/>
            </a:endParaRPr>
          </a:p>
          <a:p>
            <a:pPr marL="0" indent="0">
              <a:buNone/>
            </a:pPr>
            <a:endParaRPr lang="en-US" sz="20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324406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>
              <a:buClr>
                <a:schemeClr val="accent1">
                  <a:lumMod val="50000"/>
                </a:schemeClr>
              </a:buClr>
              <a:buFont typeface="Wingdings" pitchFamily="2" charset="2"/>
              <a:buChar char="Ø"/>
            </a:pPr>
            <a:r>
              <a:rPr lang="tr-TR" dirty="0">
                <a:solidFill>
                  <a:srgbClr val="000000"/>
                </a:solidFill>
              </a:rPr>
              <a:t>Böbrekler enerji olarak glikozu, yağ asitlerini, keton cisimlerini, amino asitleri kullanabilir. Bunları </a:t>
            </a:r>
            <a:r>
              <a:rPr lang="tr-TR" dirty="0" err="1">
                <a:solidFill>
                  <a:srgbClr val="000000"/>
                </a:solidFill>
              </a:rPr>
              <a:t>asetil</a:t>
            </a:r>
            <a:r>
              <a:rPr lang="tr-TR" dirty="0">
                <a:solidFill>
                  <a:srgbClr val="000000"/>
                </a:solidFill>
              </a:rPr>
              <a:t> </a:t>
            </a:r>
            <a:r>
              <a:rPr lang="tr-TR" dirty="0" err="1">
                <a:solidFill>
                  <a:srgbClr val="000000"/>
                </a:solidFill>
              </a:rPr>
              <a:t>CoA</a:t>
            </a:r>
            <a:r>
              <a:rPr lang="tr-TR" dirty="0">
                <a:solidFill>
                  <a:srgbClr val="000000"/>
                </a:solidFill>
              </a:rPr>
              <a:t> </a:t>
            </a:r>
            <a:r>
              <a:rPr lang="tr-TR" dirty="0" err="1">
                <a:solidFill>
                  <a:srgbClr val="000000"/>
                </a:solidFill>
              </a:rPr>
              <a:t>siklüsü</a:t>
            </a:r>
            <a:r>
              <a:rPr lang="tr-TR" dirty="0">
                <a:solidFill>
                  <a:srgbClr val="000000"/>
                </a:solidFill>
              </a:rPr>
              <a:t> ile yıkar. Üretilen enerjinin 2/3’ü idrar oluşturmak için kullanılır.</a:t>
            </a:r>
          </a:p>
          <a:p>
            <a:pPr marL="0" indent="0" algn="just">
              <a:buClr>
                <a:schemeClr val="accent1">
                  <a:lumMod val="50000"/>
                </a:schemeClr>
              </a:buClr>
              <a:buNone/>
            </a:pPr>
            <a:endParaRPr lang="tr-TR" dirty="0">
              <a:solidFill>
                <a:srgbClr val="000000"/>
              </a:solidFill>
            </a:endParaRPr>
          </a:p>
          <a:p>
            <a:pPr algn="just">
              <a:buClr>
                <a:schemeClr val="accent1">
                  <a:lumMod val="50000"/>
                </a:schemeClr>
              </a:buClr>
              <a:buFont typeface="Wingdings" pitchFamily="2" charset="2"/>
              <a:buChar char="Ø"/>
            </a:pPr>
            <a:r>
              <a:rPr lang="tr-TR" dirty="0">
                <a:solidFill>
                  <a:srgbClr val="000000"/>
                </a:solidFill>
              </a:rPr>
              <a:t>Bazı parametreler idrarda kan düzeyinin altında bulunurken (glikoz), bazı maddeler ise kan düzeylerinin üstünde bulunur. Yüksek olan bu maddeler aktif olarak </a:t>
            </a:r>
            <a:r>
              <a:rPr lang="tr-TR" dirty="0" err="1">
                <a:solidFill>
                  <a:srgbClr val="000000"/>
                </a:solidFill>
              </a:rPr>
              <a:t>tubullere</a:t>
            </a:r>
            <a:r>
              <a:rPr lang="tr-TR" dirty="0">
                <a:solidFill>
                  <a:srgbClr val="000000"/>
                </a:solidFill>
              </a:rPr>
              <a:t> salınırlar. </a:t>
            </a:r>
          </a:p>
          <a:p>
            <a:pPr algn="just">
              <a:buClr>
                <a:schemeClr val="accent1">
                  <a:lumMod val="50000"/>
                </a:schemeClr>
              </a:buClr>
              <a:buFont typeface="Wingdings" pitchFamily="2" charset="2"/>
              <a:buChar char="Ø"/>
            </a:pPr>
            <a:endParaRPr lang="tr-TR" dirty="0">
              <a:solidFill>
                <a:srgbClr val="000000"/>
              </a:solidFill>
            </a:endParaRPr>
          </a:p>
          <a:p>
            <a:pPr algn="just">
              <a:buClr>
                <a:schemeClr val="accent1">
                  <a:lumMod val="50000"/>
                </a:schemeClr>
              </a:buClr>
              <a:buFont typeface="Wingdings" pitchFamily="2" charset="2"/>
              <a:buChar char="Ø"/>
            </a:pPr>
            <a:r>
              <a:rPr lang="tr-TR" dirty="0">
                <a:solidFill>
                  <a:srgbClr val="000000"/>
                </a:solidFill>
              </a:rPr>
              <a:t>Üre ve </a:t>
            </a:r>
            <a:r>
              <a:rPr lang="tr-TR" dirty="0" err="1">
                <a:solidFill>
                  <a:srgbClr val="000000"/>
                </a:solidFill>
              </a:rPr>
              <a:t>kreatini</a:t>
            </a:r>
            <a:r>
              <a:rPr lang="tr-TR" dirty="0">
                <a:solidFill>
                  <a:srgbClr val="000000"/>
                </a:solidFill>
              </a:rPr>
              <a:t> içine alan 3.grup maddeler ise ne emilir ne salınır. Kandan geldiği </a:t>
            </a:r>
            <a:r>
              <a:rPr lang="tr-TR" dirty="0" err="1">
                <a:solidFill>
                  <a:srgbClr val="000000"/>
                </a:solidFill>
              </a:rPr>
              <a:t>gibai</a:t>
            </a:r>
            <a:r>
              <a:rPr lang="tr-TR" dirty="0">
                <a:solidFill>
                  <a:srgbClr val="000000"/>
                </a:solidFill>
              </a:rPr>
              <a:t> geçerler. </a:t>
            </a:r>
          </a:p>
          <a:p>
            <a:pPr marL="0" indent="0">
              <a:buNone/>
            </a:pP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8618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>
              <a:buClr>
                <a:schemeClr val="accent1">
                  <a:lumMod val="50000"/>
                </a:schemeClr>
              </a:buClr>
              <a:buFont typeface="Wingdings" pitchFamily="2" charset="2"/>
              <a:buChar char="Ø"/>
            </a:pPr>
            <a:r>
              <a:rPr lang="tr-TR" dirty="0">
                <a:cs typeface="Times New Roman" pitchFamily="18" charset="0"/>
              </a:rPr>
              <a:t>Böbrekler, vücudun sıvı ve elektrolit dengesini de düzenler ve aynı zamanda kan basıncının düzenlenmesinde görev alan </a:t>
            </a:r>
            <a:r>
              <a:rPr lang="tr-TR" b="1" dirty="0">
                <a:cs typeface="Times New Roman" pitchFamily="18" charset="0"/>
              </a:rPr>
              <a:t>renin</a:t>
            </a:r>
            <a:r>
              <a:rPr lang="tr-TR" dirty="0">
                <a:cs typeface="Times New Roman" pitchFamily="18" charset="0"/>
              </a:rPr>
              <a:t> böbreklerde üretilir. </a:t>
            </a:r>
          </a:p>
          <a:p>
            <a:pPr marL="0" indent="0" algn="just">
              <a:buClr>
                <a:schemeClr val="accent1">
                  <a:lumMod val="50000"/>
                </a:schemeClr>
              </a:buClr>
              <a:buNone/>
            </a:pPr>
            <a:endParaRPr lang="tr-TR" dirty="0">
              <a:cs typeface="Times New Roman" pitchFamily="18" charset="0"/>
            </a:endParaRPr>
          </a:p>
          <a:p>
            <a:pPr algn="just">
              <a:buClr>
                <a:schemeClr val="accent1">
                  <a:lumMod val="50000"/>
                </a:schemeClr>
              </a:buClr>
              <a:buFont typeface="Wingdings" pitchFamily="2" charset="2"/>
              <a:buChar char="Ø"/>
            </a:pPr>
            <a:r>
              <a:rPr lang="tr-TR" dirty="0">
                <a:cs typeface="Times New Roman" pitchFamily="18" charset="0"/>
              </a:rPr>
              <a:t>Eritrosit yapımını uyaran ve 30 </a:t>
            </a:r>
            <a:r>
              <a:rPr lang="tr-TR" dirty="0" err="1">
                <a:cs typeface="Times New Roman" pitchFamily="18" charset="0"/>
              </a:rPr>
              <a:t>kDa’luk</a:t>
            </a:r>
            <a:r>
              <a:rPr lang="tr-TR" dirty="0">
                <a:cs typeface="Times New Roman" pitchFamily="18" charset="0"/>
              </a:rPr>
              <a:t> bir büyüme faktörü </a:t>
            </a:r>
            <a:r>
              <a:rPr lang="tr-TR" dirty="0" err="1">
                <a:cs typeface="Times New Roman" pitchFamily="18" charset="0"/>
              </a:rPr>
              <a:t>glikoproteini</a:t>
            </a:r>
            <a:r>
              <a:rPr lang="tr-TR" dirty="0">
                <a:cs typeface="Times New Roman" pitchFamily="18" charset="0"/>
              </a:rPr>
              <a:t> olan </a:t>
            </a:r>
            <a:r>
              <a:rPr lang="tr-TR" b="1" dirty="0" err="1">
                <a:cs typeface="Times New Roman" pitchFamily="18" charset="0"/>
              </a:rPr>
              <a:t>eritropoietin</a:t>
            </a:r>
            <a:r>
              <a:rPr lang="tr-TR" dirty="0">
                <a:cs typeface="Times New Roman" pitchFamily="18" charset="0"/>
              </a:rPr>
              <a:t> de böbreklerde üretilir</a:t>
            </a:r>
            <a:r>
              <a:rPr lang="tr-TR" dirty="0" smtClean="0">
                <a:cs typeface="Times New Roman" pitchFamily="18" charset="0"/>
              </a:rPr>
              <a:t>.</a:t>
            </a:r>
            <a:endParaRPr lang="tr-TR" dirty="0">
              <a:cs typeface="Times New Roman" pitchFamily="18" charset="0"/>
            </a:endParaRPr>
          </a:p>
          <a:p>
            <a:pPr algn="just">
              <a:buClr>
                <a:schemeClr val="accent1">
                  <a:lumMod val="50000"/>
                </a:schemeClr>
              </a:buClr>
              <a:buFont typeface="Wingdings" pitchFamily="2" charset="2"/>
              <a:buChar char="Ø"/>
            </a:pPr>
            <a:endParaRPr lang="tr-TR" dirty="0">
              <a:cs typeface="Times New Roman" pitchFamily="18" charset="0"/>
            </a:endParaRPr>
          </a:p>
          <a:p>
            <a:pPr algn="just">
              <a:buClr>
                <a:schemeClr val="accent1">
                  <a:lumMod val="50000"/>
                </a:schemeClr>
              </a:buClr>
              <a:buFont typeface="Wingdings" pitchFamily="2" charset="2"/>
              <a:buChar char="Ø"/>
            </a:pPr>
            <a:r>
              <a:rPr lang="tr-TR" dirty="0" err="1">
                <a:cs typeface="Times New Roman" pitchFamily="18" charset="0"/>
              </a:rPr>
              <a:t>Eritropoietin</a:t>
            </a:r>
            <a:r>
              <a:rPr lang="tr-TR" dirty="0">
                <a:cs typeface="Times New Roman" pitchFamily="18" charset="0"/>
              </a:rPr>
              <a:t> aynı zamanda bir </a:t>
            </a:r>
            <a:r>
              <a:rPr lang="tr-TR" dirty="0" err="1">
                <a:cs typeface="Times New Roman" pitchFamily="18" charset="0"/>
              </a:rPr>
              <a:t>steroid</a:t>
            </a:r>
            <a:r>
              <a:rPr lang="tr-TR" dirty="0">
                <a:cs typeface="Times New Roman" pitchFamily="18" charset="0"/>
              </a:rPr>
              <a:t> ön hormon olan D3 vitaminini de, etkin biçimine hidroksile eder. </a:t>
            </a:r>
          </a:p>
          <a:p>
            <a:pPr algn="just">
              <a:buFont typeface="Wingdings" pitchFamily="2" charset="2"/>
              <a:buChar char="Ø"/>
            </a:pPr>
            <a:endParaRPr lang="tr-TR" sz="3600" dirty="0">
              <a:cs typeface="Times New Roman" pitchFamily="18" charset="0"/>
            </a:endParaRPr>
          </a:p>
          <a:p>
            <a:pPr algn="just"/>
            <a:endParaRPr lang="tr-TR" sz="3600" dirty="0">
              <a:cs typeface="Times New Roman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97358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tr-TR" dirty="0" smtClean="0">
                <a:solidFill>
                  <a:srgbClr val="000000"/>
                </a:solidFill>
                <a:cs typeface="Calibri"/>
              </a:rPr>
              <a:t>Renin </a:t>
            </a:r>
            <a:r>
              <a:rPr lang="tr-TR" dirty="0" err="1" smtClean="0">
                <a:solidFill>
                  <a:srgbClr val="000000"/>
                </a:solidFill>
                <a:cs typeface="Calibri"/>
              </a:rPr>
              <a:t>Anjiyotensin</a:t>
            </a:r>
            <a:r>
              <a:rPr lang="tr-TR" dirty="0" smtClean="0">
                <a:solidFill>
                  <a:srgbClr val="000000"/>
                </a:solidFill>
                <a:cs typeface="Calibri"/>
              </a:rPr>
              <a:t> </a:t>
            </a:r>
            <a:r>
              <a:rPr lang="tr-TR" dirty="0" err="1" smtClean="0">
                <a:solidFill>
                  <a:srgbClr val="000000"/>
                </a:solidFill>
                <a:cs typeface="Calibri"/>
              </a:rPr>
              <a:t>Aldosteron</a:t>
            </a:r>
            <a:r>
              <a:rPr lang="tr-TR" dirty="0" smtClean="0">
                <a:solidFill>
                  <a:srgbClr val="000000"/>
                </a:solidFill>
                <a:cs typeface="Calibri"/>
              </a:rPr>
              <a:t> Sistemi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ctr">
              <a:buNone/>
            </a:pPr>
            <a:r>
              <a:rPr lang="tr-TR" sz="1800" dirty="0" smtClean="0">
                <a:solidFill>
                  <a:srgbClr val="000000"/>
                </a:solidFill>
                <a:latin typeface="Calibri"/>
                <a:cs typeface="Calibri"/>
              </a:rPr>
              <a:t>Kan </a:t>
            </a:r>
            <a:r>
              <a:rPr lang="tr-TR" sz="1800" dirty="0">
                <a:solidFill>
                  <a:srgbClr val="000000"/>
                </a:solidFill>
                <a:latin typeface="Calibri"/>
                <a:cs typeface="Calibri"/>
              </a:rPr>
              <a:t>basıncını ve sıvı dengesini düzenleyen </a:t>
            </a:r>
            <a:r>
              <a:rPr lang="tr-TR" sz="1800" dirty="0" err="1">
                <a:solidFill>
                  <a:srgbClr val="000000"/>
                </a:solidFill>
                <a:latin typeface="Calibri"/>
                <a:cs typeface="Calibri"/>
              </a:rPr>
              <a:t>hormonal</a:t>
            </a:r>
            <a:r>
              <a:rPr lang="tr-TR" sz="1800" dirty="0">
                <a:solidFill>
                  <a:srgbClr val="000000"/>
                </a:solidFill>
                <a:latin typeface="Calibri"/>
                <a:cs typeface="Calibri"/>
              </a:rPr>
              <a:t> bir sistemdir. </a:t>
            </a:r>
          </a:p>
          <a:p>
            <a:pPr algn="just">
              <a:buClr>
                <a:schemeClr val="accent1">
                  <a:lumMod val="50000"/>
                </a:schemeClr>
              </a:buClr>
              <a:buFont typeface="Wingdings" pitchFamily="2" charset="2"/>
              <a:buChar char="Ø"/>
            </a:pPr>
            <a:r>
              <a:rPr lang="tr-TR" sz="1800" dirty="0">
                <a:solidFill>
                  <a:srgbClr val="000000"/>
                </a:solidFill>
                <a:latin typeface="Calibri"/>
                <a:cs typeface="Calibri"/>
              </a:rPr>
              <a:t>Kan basıncı düştüğünde böbreklerdeki hücreler renin salgılar</a:t>
            </a:r>
            <a:r>
              <a:rPr lang="tr-TR" sz="1800" dirty="0" smtClean="0">
                <a:solidFill>
                  <a:srgbClr val="000000"/>
                </a:solidFill>
                <a:latin typeface="Calibri"/>
                <a:cs typeface="Calibri"/>
              </a:rPr>
              <a:t>.</a:t>
            </a:r>
            <a:endParaRPr lang="tr-TR" sz="1800" dirty="0">
              <a:solidFill>
                <a:srgbClr val="000000"/>
              </a:solidFill>
              <a:latin typeface="Calibri"/>
              <a:cs typeface="Calibri"/>
            </a:endParaRPr>
          </a:p>
          <a:p>
            <a:pPr algn="just">
              <a:buClr>
                <a:schemeClr val="accent1">
                  <a:lumMod val="50000"/>
                </a:schemeClr>
              </a:buClr>
              <a:buFont typeface="Wingdings" pitchFamily="2" charset="2"/>
              <a:buChar char="Ø"/>
            </a:pPr>
            <a:r>
              <a:rPr lang="tr-TR" sz="1800" dirty="0" smtClean="0">
                <a:solidFill>
                  <a:srgbClr val="000000"/>
                </a:solidFill>
                <a:latin typeface="Calibri"/>
                <a:cs typeface="Calibri"/>
              </a:rPr>
              <a:t>Renin</a:t>
            </a:r>
            <a:r>
              <a:rPr lang="tr-TR" sz="1800" dirty="0">
                <a:solidFill>
                  <a:srgbClr val="000000"/>
                </a:solidFill>
                <a:latin typeface="Calibri"/>
                <a:cs typeface="Calibri"/>
              </a:rPr>
              <a:t>, </a:t>
            </a:r>
            <a:r>
              <a:rPr lang="tr-TR" sz="1800" dirty="0" err="1">
                <a:solidFill>
                  <a:srgbClr val="000000"/>
                </a:solidFill>
                <a:latin typeface="Calibri"/>
                <a:cs typeface="Calibri"/>
              </a:rPr>
              <a:t>anjiyotensinojeni</a:t>
            </a:r>
            <a:r>
              <a:rPr lang="tr-TR" sz="18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tr-TR" sz="1800" dirty="0" err="1">
                <a:solidFill>
                  <a:srgbClr val="000000"/>
                </a:solidFill>
                <a:latin typeface="Calibri"/>
                <a:cs typeface="Calibri"/>
              </a:rPr>
              <a:t>anjiyotensin</a:t>
            </a:r>
            <a:r>
              <a:rPr lang="tr-TR" sz="18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tr-TR" sz="1800" dirty="0" err="1">
                <a:solidFill>
                  <a:srgbClr val="000000"/>
                </a:solidFill>
                <a:latin typeface="Calibri"/>
                <a:cs typeface="Calibri"/>
              </a:rPr>
              <a:t>I’e</a:t>
            </a:r>
            <a:r>
              <a:rPr lang="tr-TR" sz="1800" dirty="0">
                <a:solidFill>
                  <a:srgbClr val="000000"/>
                </a:solidFill>
                <a:latin typeface="Calibri"/>
                <a:cs typeface="Calibri"/>
              </a:rPr>
              <a:t> dönüştürür. </a:t>
            </a:r>
            <a:r>
              <a:rPr lang="tr-TR" sz="1800" dirty="0" err="1">
                <a:solidFill>
                  <a:srgbClr val="000000"/>
                </a:solidFill>
                <a:latin typeface="Calibri"/>
                <a:cs typeface="Calibri"/>
              </a:rPr>
              <a:t>Anjiyotensin</a:t>
            </a:r>
            <a:r>
              <a:rPr lang="tr-TR" sz="1800" dirty="0">
                <a:solidFill>
                  <a:srgbClr val="000000"/>
                </a:solidFill>
                <a:latin typeface="Calibri"/>
                <a:cs typeface="Calibri"/>
              </a:rPr>
              <a:t> dönüştürücü enzim (ACE) ile </a:t>
            </a:r>
            <a:r>
              <a:rPr lang="tr-TR" sz="1800" dirty="0" err="1">
                <a:solidFill>
                  <a:srgbClr val="000000"/>
                </a:solidFill>
                <a:latin typeface="Calibri"/>
                <a:cs typeface="Calibri"/>
              </a:rPr>
              <a:t>anjiyotensin</a:t>
            </a:r>
            <a:r>
              <a:rPr lang="tr-TR" sz="1800" dirty="0">
                <a:solidFill>
                  <a:srgbClr val="000000"/>
                </a:solidFill>
                <a:latin typeface="Calibri"/>
                <a:cs typeface="Calibri"/>
              </a:rPr>
              <a:t> II oluşur</a:t>
            </a:r>
            <a:r>
              <a:rPr lang="tr-TR" sz="1800" dirty="0" smtClean="0">
                <a:solidFill>
                  <a:srgbClr val="000000"/>
                </a:solidFill>
                <a:latin typeface="Calibri"/>
                <a:cs typeface="Calibri"/>
              </a:rPr>
              <a:t>.</a:t>
            </a:r>
            <a:endParaRPr lang="tr-TR" sz="1800" dirty="0">
              <a:solidFill>
                <a:srgbClr val="000000"/>
              </a:solidFill>
              <a:latin typeface="Calibri"/>
              <a:cs typeface="Calibri"/>
            </a:endParaRPr>
          </a:p>
          <a:p>
            <a:pPr algn="just">
              <a:buClr>
                <a:schemeClr val="accent1">
                  <a:lumMod val="50000"/>
                </a:schemeClr>
              </a:buClr>
              <a:buFont typeface="Wingdings" pitchFamily="2" charset="2"/>
              <a:buChar char="Ø"/>
            </a:pPr>
            <a:r>
              <a:rPr lang="tr-TR" sz="1800" dirty="0" err="1" smtClean="0">
                <a:solidFill>
                  <a:srgbClr val="000000"/>
                </a:solidFill>
                <a:latin typeface="Calibri"/>
                <a:cs typeface="Calibri"/>
              </a:rPr>
              <a:t>Anjiyotensin</a:t>
            </a:r>
            <a:r>
              <a:rPr lang="tr-TR" sz="1800" dirty="0" smtClean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tr-TR" sz="1800" dirty="0">
                <a:solidFill>
                  <a:srgbClr val="000000"/>
                </a:solidFill>
                <a:latin typeface="Calibri"/>
                <a:cs typeface="Calibri"/>
              </a:rPr>
              <a:t>II böbreklerden ALDOSTERON  adı verilen bir başka hormonu salgılatır. [</a:t>
            </a:r>
            <a:r>
              <a:rPr lang="tr-TR" sz="1800" dirty="0" err="1">
                <a:solidFill>
                  <a:srgbClr val="000000"/>
                </a:solidFill>
                <a:latin typeface="Calibri"/>
                <a:cs typeface="Calibri"/>
              </a:rPr>
              <a:t>Aldosteron</a:t>
            </a:r>
            <a:r>
              <a:rPr lang="tr-TR" sz="1800" dirty="0">
                <a:solidFill>
                  <a:srgbClr val="000000"/>
                </a:solidFill>
                <a:latin typeface="Calibri"/>
                <a:cs typeface="Calibri"/>
              </a:rPr>
              <a:t> kanda </a:t>
            </a:r>
            <a:r>
              <a:rPr lang="tr-TR" sz="1800" dirty="0">
                <a:solidFill>
                  <a:srgbClr val="000000"/>
                </a:solidFill>
                <a:latin typeface="Calibri"/>
                <a:cs typeface="Calibri"/>
                <a:hlinkClick r:id="rId2" tooltip="Sodyum"/>
              </a:rPr>
              <a:t>sodyum</a:t>
            </a:r>
            <a:r>
              <a:rPr lang="tr-TR" sz="1800" dirty="0">
                <a:solidFill>
                  <a:srgbClr val="000000"/>
                </a:solidFill>
                <a:latin typeface="Calibri"/>
                <a:cs typeface="Calibri"/>
              </a:rPr>
              <a:t> ve </a:t>
            </a:r>
            <a:r>
              <a:rPr lang="tr-TR" sz="1800" dirty="0">
                <a:solidFill>
                  <a:srgbClr val="000000"/>
                </a:solidFill>
                <a:latin typeface="Calibri"/>
                <a:cs typeface="Calibri"/>
                <a:hlinkClick r:id="rId3" tooltip="Potasyum"/>
              </a:rPr>
              <a:t>potasyum</a:t>
            </a:r>
            <a:r>
              <a:rPr lang="tr-TR" sz="1800" dirty="0">
                <a:solidFill>
                  <a:srgbClr val="000000"/>
                </a:solidFill>
                <a:latin typeface="Calibri"/>
                <a:cs typeface="Calibri"/>
              </a:rPr>
              <a:t> dengesini düzenleyen bir </a:t>
            </a:r>
            <a:r>
              <a:rPr lang="tr-TR" sz="1800" dirty="0">
                <a:solidFill>
                  <a:srgbClr val="000000"/>
                </a:solidFill>
                <a:latin typeface="Calibri"/>
                <a:cs typeface="Calibri"/>
                <a:hlinkClick r:id="rId4" tooltip="Steroid hormonu (sayfa mevcut değil)"/>
              </a:rPr>
              <a:t>steroid hormonudur</a:t>
            </a:r>
            <a:r>
              <a:rPr lang="tr-TR" sz="1800" dirty="0">
                <a:solidFill>
                  <a:srgbClr val="000000"/>
                </a:solidFill>
                <a:latin typeface="Calibri"/>
                <a:cs typeface="Calibri"/>
              </a:rPr>
              <a:t>.] </a:t>
            </a:r>
          </a:p>
          <a:p>
            <a:pPr>
              <a:buClr>
                <a:schemeClr val="accent1">
                  <a:lumMod val="50000"/>
                </a:schemeClr>
              </a:buClr>
              <a:buFont typeface="Wingdings" pitchFamily="2" charset="2"/>
              <a:buChar char="Ø"/>
            </a:pPr>
            <a:r>
              <a:rPr lang="tr-TR" sz="1800" dirty="0" err="1">
                <a:solidFill>
                  <a:srgbClr val="000000"/>
                </a:solidFill>
                <a:latin typeface="Calibri"/>
                <a:cs typeface="Calibri"/>
              </a:rPr>
              <a:t>Aldosteron</a:t>
            </a:r>
            <a:r>
              <a:rPr lang="tr-TR" sz="1800" dirty="0">
                <a:solidFill>
                  <a:srgbClr val="000000"/>
                </a:solidFill>
                <a:latin typeface="Calibri"/>
                <a:cs typeface="Calibri"/>
              </a:rPr>
              <a:t> böbreklerden suyun geri emilimini artırarak kan akımının ve kan basıncının artırılmasını sağlar.</a:t>
            </a:r>
            <a:br>
              <a:rPr lang="tr-TR" sz="1800" dirty="0">
                <a:solidFill>
                  <a:srgbClr val="000000"/>
                </a:solidFill>
                <a:latin typeface="Calibri"/>
                <a:cs typeface="Calibri"/>
              </a:rPr>
            </a:br>
            <a:r>
              <a:rPr lang="tr-TR" sz="1800" dirty="0">
                <a:solidFill>
                  <a:srgbClr val="000000"/>
                </a:solidFill>
                <a:latin typeface="Calibri"/>
                <a:cs typeface="Calibri"/>
              </a:rPr>
              <a:t/>
            </a:r>
            <a:br>
              <a:rPr lang="tr-TR" sz="1800" dirty="0">
                <a:solidFill>
                  <a:srgbClr val="000000"/>
                </a:solidFill>
                <a:latin typeface="Calibri"/>
                <a:cs typeface="Calibri"/>
              </a:rPr>
            </a:br>
            <a:r>
              <a:rPr lang="tr-TR" sz="1800" dirty="0">
                <a:solidFill>
                  <a:srgbClr val="000000"/>
                </a:solidFill>
                <a:latin typeface="Calibri"/>
                <a:cs typeface="Calibri"/>
              </a:rPr>
              <a:t>Eğer kan basıncı artarsa böbrekler daha fazla kanı filtre ederler böylece idrarla daha fazla sıvı ve madde atılımı gerçekleşir.</a:t>
            </a:r>
          </a:p>
          <a:p>
            <a:pPr marL="0" indent="0">
              <a:buNone/>
            </a:pPr>
            <a:endParaRPr lang="en-US" sz="18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008315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709</TotalTime>
  <Words>310</Words>
  <Application>Microsoft Macintosh PowerPoint</Application>
  <PresentationFormat>On-screen Show (4:3)</PresentationFormat>
  <Paragraphs>29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BÖBREK FONKSİYONLARI ve İDRAR BİYOKİMYASI</vt:lpstr>
      <vt:lpstr>PowerPoint Presentation</vt:lpstr>
      <vt:lpstr>PowerPoint Presentation</vt:lpstr>
      <vt:lpstr>PowerPoint Presentation</vt:lpstr>
      <vt:lpstr>Renin Anjiyotensin Aldosteron Sistemi</vt:lpstr>
    </vt:vector>
  </TitlesOfParts>
  <Company>AU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BİYOKİMYAYA GİRİŞ ve YAŞAMIN MOLEKÜLER ANLAMI ve SU</dc:title>
  <dc:creator>hatice ercan</dc:creator>
  <cp:lastModifiedBy>hatice ercan</cp:lastModifiedBy>
  <cp:revision>26</cp:revision>
  <dcterms:created xsi:type="dcterms:W3CDTF">2018-05-08T12:08:33Z</dcterms:created>
  <dcterms:modified xsi:type="dcterms:W3CDTF">2018-07-05T07:48:17Z</dcterms:modified>
</cp:coreProperties>
</file>