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-19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tr.wikipedia.org/wiki/Potasyum" TargetMode="External"/><Relationship Id="rId4" Type="http://schemas.openxmlformats.org/officeDocument/2006/relationships/hyperlink" Target="http://tr.wikipedia.org/w/index.php?title=Steroid_hormonu&amp;action=edit&amp;redlink=1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r.wikipedia.org/wiki/Sodyu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BÖBREK FONKSİYONLARI ve İDRAR BİYOKİMYASI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İdrar ile atılan en önemli artıklar azot içeren maddelerdir. Azot içeren maddelerin 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üre ve ürik asit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şeklinde uzaklaştırabileceği en önemli organ 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böbrekler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dir. Böbrekler sayesinde bu azotlu bileşikler plazmada yüksek konsantrasyonlara ulaşmadan idrar ile uzaklaştırılabilmektedirler.</a:t>
            </a:r>
          </a:p>
          <a:p>
            <a:pPr marL="0" indent="0" algn="just">
              <a:buClr>
                <a:schemeClr val="accent1">
                  <a:lumMod val="50000"/>
                </a:schemeClr>
              </a:buClr>
              <a:buNone/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Azotlu bileşiklerin kaynağı </a:t>
            </a:r>
            <a:r>
              <a:rPr lang="tr-TR" sz="2000" b="1" dirty="0" err="1">
                <a:solidFill>
                  <a:srgbClr val="000000"/>
                </a:solidFill>
                <a:latin typeface="Calibri"/>
                <a:cs typeface="Calibri"/>
              </a:rPr>
              <a:t>PROTEİNler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 ve PÜRİN </a:t>
            </a:r>
            <a:r>
              <a:rPr lang="tr-TR" sz="2000" b="1" dirty="0" err="1">
                <a:solidFill>
                  <a:srgbClr val="000000"/>
                </a:solidFill>
                <a:latin typeface="Calibri"/>
                <a:cs typeface="Calibri"/>
              </a:rPr>
              <a:t>BAZ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larıdır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. Proteinler amonyağa kadar metabolizmada yıkıma uğrarlar fakat amonyak hücre için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toksik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olduğundan karaciğerde üre döngüsü ile 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üreye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dönüştürülür ve idrar ile uzaklaştırılır. </a:t>
            </a:r>
          </a:p>
          <a:p>
            <a:pPr marL="0" indent="0" algn="just">
              <a:buClr>
                <a:schemeClr val="accent1">
                  <a:lumMod val="50000"/>
                </a:schemeClr>
              </a:buClr>
              <a:buNone/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Pürin bazları ise 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ürik asit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şeklinde uzaklaştırılmaktadırlar.</a:t>
            </a:r>
          </a:p>
          <a:p>
            <a:pPr algn="just"/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2440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</a:rPr>
              <a:t>Böbrekler enerji olarak glikozu, yağ asitlerini, keton cisimlerini, amino asitleri kullanabilir. Bunları </a:t>
            </a:r>
            <a:r>
              <a:rPr lang="tr-TR" dirty="0" err="1">
                <a:solidFill>
                  <a:srgbClr val="000000"/>
                </a:solidFill>
              </a:rPr>
              <a:t>asetil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CoA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siklüsü</a:t>
            </a:r>
            <a:r>
              <a:rPr lang="tr-TR" dirty="0">
                <a:solidFill>
                  <a:srgbClr val="000000"/>
                </a:solidFill>
              </a:rPr>
              <a:t> ile yıkar. Üretilen enerjinin 2/3’ü idrar oluşturmak için kullanılır.</a:t>
            </a:r>
          </a:p>
          <a:p>
            <a:pPr marL="0" indent="0" algn="just">
              <a:buClr>
                <a:schemeClr val="accent1">
                  <a:lumMod val="50000"/>
                </a:schemeClr>
              </a:buClr>
              <a:buNone/>
            </a:pPr>
            <a:endParaRPr lang="tr-TR" dirty="0">
              <a:solidFill>
                <a:srgbClr val="000000"/>
              </a:solidFill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</a:rPr>
              <a:t>Bazı parametreler idrarda kan düzeyinin altında bulunurken (glikoz), bazı maddeler ise kan düzeylerinin üstünde bulunur. Yüksek olan bu maddeler aktif olarak </a:t>
            </a:r>
            <a:r>
              <a:rPr lang="tr-TR" dirty="0" err="1">
                <a:solidFill>
                  <a:srgbClr val="000000"/>
                </a:solidFill>
              </a:rPr>
              <a:t>tubullere</a:t>
            </a:r>
            <a:r>
              <a:rPr lang="tr-TR" dirty="0">
                <a:solidFill>
                  <a:srgbClr val="000000"/>
                </a:solidFill>
              </a:rPr>
              <a:t> salınırlar. </a:t>
            </a: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endParaRPr lang="tr-TR" dirty="0">
              <a:solidFill>
                <a:srgbClr val="000000"/>
              </a:solidFill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</a:rPr>
              <a:t>Üre ve </a:t>
            </a:r>
            <a:r>
              <a:rPr lang="tr-TR" dirty="0" err="1">
                <a:solidFill>
                  <a:srgbClr val="000000"/>
                </a:solidFill>
              </a:rPr>
              <a:t>kreatini</a:t>
            </a:r>
            <a:r>
              <a:rPr lang="tr-TR" dirty="0">
                <a:solidFill>
                  <a:srgbClr val="000000"/>
                </a:solidFill>
              </a:rPr>
              <a:t> içine alan 3.grup maddeler ise ne emilir ne salınır. Kandan geldiği </a:t>
            </a:r>
            <a:r>
              <a:rPr lang="tr-TR" dirty="0" err="1">
                <a:solidFill>
                  <a:srgbClr val="000000"/>
                </a:solidFill>
              </a:rPr>
              <a:t>gibai</a:t>
            </a:r>
            <a:r>
              <a:rPr lang="tr-TR" dirty="0">
                <a:solidFill>
                  <a:srgbClr val="000000"/>
                </a:solidFill>
              </a:rPr>
              <a:t> geçerler.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861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cs typeface="Times New Roman" pitchFamily="18" charset="0"/>
              </a:rPr>
              <a:t>Böbrekler, vücudun sıvı ve elektrolit dengesini de düzenler ve aynı zamanda kan basıncının düzenlenmesinde görev alan </a:t>
            </a:r>
            <a:r>
              <a:rPr lang="tr-TR" b="1" dirty="0">
                <a:cs typeface="Times New Roman" pitchFamily="18" charset="0"/>
              </a:rPr>
              <a:t>renin</a:t>
            </a:r>
            <a:r>
              <a:rPr lang="tr-TR" dirty="0">
                <a:cs typeface="Times New Roman" pitchFamily="18" charset="0"/>
              </a:rPr>
              <a:t> böbreklerde üretilir. </a:t>
            </a:r>
          </a:p>
          <a:p>
            <a:pPr marL="0" indent="0" algn="just">
              <a:buClr>
                <a:schemeClr val="accent1">
                  <a:lumMod val="50000"/>
                </a:schemeClr>
              </a:buClr>
              <a:buNone/>
            </a:pPr>
            <a:endParaRPr lang="tr-TR" dirty="0">
              <a:cs typeface="Times New Roman" pitchFamily="18" charset="0"/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cs typeface="Times New Roman" pitchFamily="18" charset="0"/>
              </a:rPr>
              <a:t>Eritrosit yapımını uyaran ve 30 </a:t>
            </a:r>
            <a:r>
              <a:rPr lang="tr-TR" dirty="0" err="1">
                <a:cs typeface="Times New Roman" pitchFamily="18" charset="0"/>
              </a:rPr>
              <a:t>kDa’luk</a:t>
            </a:r>
            <a:r>
              <a:rPr lang="tr-TR" dirty="0">
                <a:cs typeface="Times New Roman" pitchFamily="18" charset="0"/>
              </a:rPr>
              <a:t> bir büyüme faktörü </a:t>
            </a:r>
            <a:r>
              <a:rPr lang="tr-TR" dirty="0" err="1">
                <a:cs typeface="Times New Roman" pitchFamily="18" charset="0"/>
              </a:rPr>
              <a:t>glikoproteini</a:t>
            </a:r>
            <a:r>
              <a:rPr lang="tr-TR" dirty="0">
                <a:cs typeface="Times New Roman" pitchFamily="18" charset="0"/>
              </a:rPr>
              <a:t> olan </a:t>
            </a:r>
            <a:r>
              <a:rPr lang="tr-TR" b="1" dirty="0" err="1">
                <a:cs typeface="Times New Roman" pitchFamily="18" charset="0"/>
              </a:rPr>
              <a:t>eritropoietin</a:t>
            </a:r>
            <a:r>
              <a:rPr lang="tr-TR" dirty="0">
                <a:cs typeface="Times New Roman" pitchFamily="18" charset="0"/>
              </a:rPr>
              <a:t> de böbreklerde üretilir</a:t>
            </a:r>
            <a:r>
              <a:rPr lang="tr-TR" dirty="0" smtClean="0">
                <a:cs typeface="Times New Roman" pitchFamily="18" charset="0"/>
              </a:rPr>
              <a:t>.</a:t>
            </a:r>
            <a:endParaRPr lang="tr-TR" dirty="0">
              <a:cs typeface="Times New Roman" pitchFamily="18" charset="0"/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endParaRPr lang="tr-TR" dirty="0">
              <a:cs typeface="Times New Roman" pitchFamily="18" charset="0"/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 err="1">
                <a:cs typeface="Times New Roman" pitchFamily="18" charset="0"/>
              </a:rPr>
              <a:t>Eritropoietin</a:t>
            </a:r>
            <a:r>
              <a:rPr lang="tr-TR" dirty="0">
                <a:cs typeface="Times New Roman" pitchFamily="18" charset="0"/>
              </a:rPr>
              <a:t> aynı zamanda bir </a:t>
            </a:r>
            <a:r>
              <a:rPr lang="tr-TR" dirty="0" err="1">
                <a:cs typeface="Times New Roman" pitchFamily="18" charset="0"/>
              </a:rPr>
              <a:t>steroid</a:t>
            </a:r>
            <a:r>
              <a:rPr lang="tr-TR" dirty="0">
                <a:cs typeface="Times New Roman" pitchFamily="18" charset="0"/>
              </a:rPr>
              <a:t> ön hormon olan D3 vitaminini de, etkin biçimine hidroksile eder. </a:t>
            </a:r>
          </a:p>
          <a:p>
            <a:pPr algn="just">
              <a:buFont typeface="Wingdings" pitchFamily="2" charset="2"/>
              <a:buChar char="Ø"/>
            </a:pPr>
            <a:endParaRPr lang="tr-TR" sz="3600" dirty="0">
              <a:cs typeface="Times New Roman" pitchFamily="18" charset="0"/>
            </a:endParaRPr>
          </a:p>
          <a:p>
            <a:pPr algn="just"/>
            <a:endParaRPr lang="tr-TR" sz="3600" dirty="0"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3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 smtClean="0">
                <a:solidFill>
                  <a:srgbClr val="000000"/>
                </a:solidFill>
                <a:cs typeface="Calibri"/>
              </a:rPr>
              <a:t>Renin </a:t>
            </a:r>
            <a:r>
              <a:rPr lang="tr-TR" dirty="0" err="1" smtClean="0">
                <a:solidFill>
                  <a:srgbClr val="000000"/>
                </a:solidFill>
                <a:cs typeface="Calibri"/>
              </a:rPr>
              <a:t>Anjiyotensin</a:t>
            </a:r>
            <a:r>
              <a:rPr lang="tr-TR" dirty="0" smtClean="0">
                <a:solidFill>
                  <a:srgbClr val="000000"/>
                </a:solidFill>
                <a:cs typeface="Calibri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cs typeface="Calibri"/>
              </a:rPr>
              <a:t>Aldosteron</a:t>
            </a:r>
            <a:r>
              <a:rPr lang="tr-TR" dirty="0" smtClean="0">
                <a:solidFill>
                  <a:srgbClr val="000000"/>
                </a:solidFill>
                <a:cs typeface="Calibri"/>
              </a:rPr>
              <a:t> Sistemi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1800" dirty="0" smtClean="0">
                <a:solidFill>
                  <a:srgbClr val="000000"/>
                </a:solidFill>
                <a:latin typeface="Calibri"/>
                <a:cs typeface="Calibri"/>
              </a:rPr>
              <a:t>Kan 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basıncını ve sıvı dengesini düzenleyen 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hormonal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bir sistemdir. </a:t>
            </a: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Kan basıncı düştüğünde böbreklerdeki hücreler renin salgılar</a:t>
            </a:r>
            <a:r>
              <a:rPr lang="tr-TR" sz="18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1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Calibri"/>
                <a:cs typeface="Calibri"/>
              </a:rPr>
              <a:t>Renin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anjiyotensinojeni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anjiyotensin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I’e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dönüştürür. 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Anjiyotensin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dönüştürücü enzim (ACE) ile 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anjiyotensin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II oluşur</a:t>
            </a:r>
            <a:r>
              <a:rPr lang="tr-TR" sz="18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1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sz="1800" dirty="0" err="1" smtClean="0">
                <a:solidFill>
                  <a:srgbClr val="000000"/>
                </a:solidFill>
                <a:latin typeface="Calibri"/>
                <a:cs typeface="Calibri"/>
              </a:rPr>
              <a:t>Anjiyotensin</a:t>
            </a:r>
            <a:r>
              <a:rPr lang="tr-TR" sz="1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II böbreklerden ALDOSTERON  adı verilen bir başka hormonu salgılatır. [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Aldosteron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kanda 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  <a:hlinkClick r:id="rId2" tooltip="Sodyum"/>
              </a:rPr>
              <a:t>sodyum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ve 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  <a:hlinkClick r:id="rId3" tooltip="Potasyum"/>
              </a:rPr>
              <a:t>potasyum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dengesini düzenleyen bir 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  <a:hlinkClick r:id="rId4" tooltip="Steroid hormonu (sayfa mevcut değil)"/>
              </a:rPr>
              <a:t>steroid hormonudur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.]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Aldosteron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böbreklerden suyun geri emilimini artırarak kan akımının ve kan basıncının artırılmasını sağlar.</a:t>
            </a:r>
            <a:b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/>
            </a:r>
            <a:b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Eğer kan basıncı artarsa böbrekler daha fazla kanı filtre ederler böylece idrarla daha fazla sıvı ve madde atılımı gerçekleşir.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0831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310</Words>
  <Application>Microsoft Macintosh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BÖBREK FONKSİYONLARI ve İDRAR BİYOKİMYASI</vt:lpstr>
      <vt:lpstr>PowerPoint Presentation</vt:lpstr>
      <vt:lpstr>PowerPoint Presentation</vt:lpstr>
      <vt:lpstr>PowerPoint Presentation</vt:lpstr>
      <vt:lpstr>Renin Anjiyotensin Aldosteron Sistemi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26</cp:revision>
  <dcterms:created xsi:type="dcterms:W3CDTF">2018-05-08T12:08:33Z</dcterms:created>
  <dcterms:modified xsi:type="dcterms:W3CDTF">2018-07-05T07:48:17Z</dcterms:modified>
</cp:coreProperties>
</file>