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18010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5256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5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GB" sz="2800" dirty="0" err="1">
                <a:solidFill>
                  <a:srgbClr val="660066"/>
                </a:solidFill>
              </a:rPr>
              <a:t>Batı</a:t>
            </a:r>
            <a:r>
              <a:rPr lang="en-GB" sz="2800" dirty="0">
                <a:solidFill>
                  <a:srgbClr val="660066"/>
                </a:solidFill>
              </a:rPr>
              <a:t> </a:t>
            </a:r>
            <a:r>
              <a:rPr lang="en-GB" sz="2800" dirty="0" err="1">
                <a:solidFill>
                  <a:srgbClr val="660066"/>
                </a:solidFill>
              </a:rPr>
              <a:t>Bloku</a:t>
            </a:r>
            <a:r>
              <a:rPr lang="en-GB" sz="2800" dirty="0">
                <a:solidFill>
                  <a:srgbClr val="660066"/>
                </a:solidFill>
              </a:rPr>
              <a:t> </a:t>
            </a:r>
            <a:r>
              <a:rPr lang="en-GB" sz="2800" dirty="0" err="1">
                <a:solidFill>
                  <a:srgbClr val="660066"/>
                </a:solidFill>
              </a:rPr>
              <a:t>Ekseninde</a:t>
            </a:r>
            <a:r>
              <a:rPr lang="en-GB" sz="2800" dirty="0">
                <a:solidFill>
                  <a:srgbClr val="660066"/>
                </a:solidFill>
              </a:rPr>
              <a:t> </a:t>
            </a:r>
            <a:r>
              <a:rPr lang="en-GB" sz="2800" dirty="0" err="1">
                <a:solidFill>
                  <a:srgbClr val="660066"/>
                </a:solidFill>
              </a:rPr>
              <a:t>Türkiye</a:t>
            </a:r>
            <a:r>
              <a:rPr lang="en-GB" sz="2800" dirty="0">
                <a:solidFill>
                  <a:srgbClr val="660066"/>
                </a:solidFill>
              </a:rPr>
              <a:t> I: 1945-1960 (1)</a:t>
            </a:r>
            <a:r>
              <a:rPr lang="tr-TR" sz="2800" dirty="0">
                <a:solidFill>
                  <a:srgbClr val="660066"/>
                </a:solidFill>
              </a:rPr>
              <a:t> 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61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Çözümü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-Zürich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Konferansları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Antlaşmaları</a:t>
            </a:r>
            <a:r>
              <a:rPr lang="en-US" dirty="0" smtClean="0"/>
              <a:t>: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umhuriyeti’nin</a:t>
            </a:r>
            <a:r>
              <a:rPr lang="en-US" dirty="0" smtClean="0"/>
              <a:t> </a:t>
            </a:r>
            <a:r>
              <a:rPr lang="en-US" dirty="0" err="1" smtClean="0"/>
              <a:t>Kuruluşuna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r>
              <a:rPr lang="en-US" dirty="0" smtClean="0"/>
              <a:t>, 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, </a:t>
            </a:r>
            <a:r>
              <a:rPr lang="en-US" dirty="0" err="1" smtClean="0"/>
              <a:t>İttifak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, 17 </a:t>
            </a:r>
            <a:r>
              <a:rPr lang="en-US" dirty="0" err="1" smtClean="0"/>
              <a:t>Şubat</a:t>
            </a:r>
            <a:r>
              <a:rPr lang="en-US" dirty="0" smtClean="0"/>
              <a:t> 1959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Bildirisi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7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Birleşmiş</a:t>
            </a:r>
            <a:r>
              <a:rPr lang="en-US" dirty="0" smtClean="0"/>
              <a:t> </a:t>
            </a:r>
            <a:r>
              <a:rPr lang="en-US" dirty="0" err="1" smtClean="0"/>
              <a:t>Milletler</a:t>
            </a:r>
            <a:r>
              <a:rPr lang="en-US" dirty="0" smtClean="0"/>
              <a:t> (BM), Bretton Woods </a:t>
            </a:r>
            <a:r>
              <a:rPr lang="en-US" dirty="0" err="1" smtClean="0"/>
              <a:t>sistemi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Kutuplu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: 1947 Truman </a:t>
            </a:r>
            <a:r>
              <a:rPr lang="en-US" dirty="0" err="1" smtClean="0"/>
              <a:t>doktrini</a:t>
            </a:r>
            <a:r>
              <a:rPr lang="en-US" dirty="0" smtClean="0"/>
              <a:t>, 1948 Marshall </a:t>
            </a:r>
            <a:r>
              <a:rPr lang="en-US" dirty="0" err="1" smtClean="0"/>
              <a:t>Planı</a:t>
            </a:r>
            <a:r>
              <a:rPr lang="en-US" dirty="0" smtClean="0"/>
              <a:t>, 1949 NATO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Bloğu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Bloğu</a:t>
            </a:r>
            <a:r>
              <a:rPr lang="en-US" dirty="0" smtClean="0"/>
              <a:t>:  </a:t>
            </a:r>
            <a:r>
              <a:rPr lang="en-US" dirty="0" smtClean="0"/>
              <a:t>ABD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2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hesapsız</a:t>
            </a:r>
            <a:r>
              <a:rPr lang="en-US" dirty="0" smtClean="0"/>
              <a:t> </a:t>
            </a:r>
            <a:r>
              <a:rPr lang="en-US" dirty="0" err="1" smtClean="0"/>
              <a:t>açılma</a:t>
            </a:r>
            <a:r>
              <a:rPr lang="en-US" dirty="0" smtClean="0"/>
              <a:t> </a:t>
            </a:r>
            <a:r>
              <a:rPr lang="en-US" dirty="0" err="1" smtClean="0"/>
              <a:t>yılları</a:t>
            </a:r>
            <a:r>
              <a:rPr lang="en-US" dirty="0" smtClean="0"/>
              <a:t> (1946-1953), </a:t>
            </a:r>
            <a:r>
              <a:rPr lang="en-US" dirty="0" err="1" smtClean="0"/>
              <a:t>borçlanma</a:t>
            </a:r>
            <a:r>
              <a:rPr lang="en-US" dirty="0"/>
              <a:t> </a:t>
            </a:r>
            <a:r>
              <a:rPr lang="en-US" dirty="0" smtClean="0"/>
              <a:t>(1958)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</a:t>
            </a: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r>
              <a:rPr lang="en-US" dirty="0" smtClean="0"/>
              <a:t> (1950-1960)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0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-ABD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Bloğuyla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</a:t>
            </a:r>
            <a:r>
              <a:rPr lang="en-US" dirty="0" smtClean="0"/>
              <a:t> “</a:t>
            </a:r>
            <a:r>
              <a:rPr lang="en-US" dirty="0" err="1" smtClean="0"/>
              <a:t>tehdidi</a:t>
            </a:r>
            <a:r>
              <a:rPr lang="en-US" dirty="0" smtClean="0"/>
              <a:t>”: 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istekleri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notalar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Kore</a:t>
            </a:r>
            <a:r>
              <a:rPr lang="en-US" dirty="0" smtClean="0"/>
              <a:t> </a:t>
            </a:r>
            <a:r>
              <a:rPr lang="en-US" dirty="0" err="1" smtClean="0"/>
              <a:t>Savaşı’na</a:t>
            </a:r>
            <a:r>
              <a:rPr lang="en-US" dirty="0" smtClean="0"/>
              <a:t> </a:t>
            </a:r>
            <a:r>
              <a:rPr lang="en-US" dirty="0" err="1" smtClean="0"/>
              <a:t>katılması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NATO’ya</a:t>
            </a:r>
            <a:r>
              <a:rPr lang="en-US" dirty="0" smtClean="0"/>
              <a:t> </a:t>
            </a:r>
            <a:r>
              <a:rPr lang="en-US" dirty="0" err="1" smtClean="0"/>
              <a:t>girişi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0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1945-1960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SSCB’yle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Gerginlik</a:t>
            </a:r>
            <a:r>
              <a:rPr lang="en-US" dirty="0" smtClean="0"/>
              <a:t> (1945-1953)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İ</a:t>
            </a:r>
            <a:r>
              <a:rPr lang="en-US" dirty="0" err="1" smtClean="0"/>
              <a:t>stekleri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Notalar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isteklerine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Gerginlikten</a:t>
            </a:r>
            <a:r>
              <a:rPr lang="en-US" dirty="0" smtClean="0"/>
              <a:t> </a:t>
            </a:r>
            <a:r>
              <a:rPr lang="en-US" dirty="0" err="1" smtClean="0"/>
              <a:t>Yumuşamaya</a:t>
            </a:r>
            <a:r>
              <a:rPr lang="en-US" dirty="0" smtClean="0"/>
              <a:t> (1953-1960)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4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1945-1960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ABD’yle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Partili</a:t>
            </a:r>
            <a:r>
              <a:rPr lang="en-US" dirty="0" smtClean="0"/>
              <a:t> </a:t>
            </a:r>
            <a:r>
              <a:rPr lang="en-US" dirty="0" err="1" smtClean="0"/>
              <a:t>Döneme</a:t>
            </a:r>
            <a:r>
              <a:rPr lang="en-US" dirty="0" smtClean="0"/>
              <a:t> </a:t>
            </a:r>
            <a:r>
              <a:rPr lang="en-US" dirty="0" err="1" smtClean="0"/>
              <a:t>Geçerken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ABD: </a:t>
            </a:r>
            <a:r>
              <a:rPr lang="en-US" dirty="0" err="1" smtClean="0"/>
              <a:t>Missouri’nin</a:t>
            </a:r>
            <a:r>
              <a:rPr lang="en-US" dirty="0" smtClean="0"/>
              <a:t> </a:t>
            </a:r>
            <a:r>
              <a:rPr lang="en-US" dirty="0" err="1" smtClean="0"/>
              <a:t>ziyareti</a:t>
            </a:r>
            <a:r>
              <a:rPr lang="en-US" dirty="0" smtClean="0"/>
              <a:t>, </a:t>
            </a:r>
            <a:r>
              <a:rPr lang="en-US" dirty="0" err="1" smtClean="0"/>
              <a:t>Boğazları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ABD-SSCB </a:t>
            </a:r>
            <a:r>
              <a:rPr lang="en-US" dirty="0" err="1" smtClean="0"/>
              <a:t>rekabeti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-Truman </a:t>
            </a:r>
            <a:r>
              <a:rPr lang="en-US" dirty="0" err="1"/>
              <a:t>D</a:t>
            </a:r>
            <a:r>
              <a:rPr lang="en-US" dirty="0" err="1" smtClean="0"/>
              <a:t>oktrini</a:t>
            </a:r>
            <a:r>
              <a:rPr lang="en-US" dirty="0" smtClean="0"/>
              <a:t>: </a:t>
            </a:r>
            <a:r>
              <a:rPr lang="en-US" dirty="0" err="1" smtClean="0"/>
              <a:t>Doktrinin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, </a:t>
            </a:r>
            <a:r>
              <a:rPr lang="en-US" dirty="0" err="1" smtClean="0"/>
              <a:t>doktrinin</a:t>
            </a:r>
            <a:r>
              <a:rPr lang="en-US" dirty="0" smtClean="0"/>
              <a:t> </a:t>
            </a:r>
            <a:r>
              <a:rPr lang="en-US" dirty="0" err="1" smtClean="0"/>
              <a:t>yasallaşması</a:t>
            </a:r>
            <a:r>
              <a:rPr lang="en-US" dirty="0" smtClean="0"/>
              <a:t>, </a:t>
            </a:r>
            <a:r>
              <a:rPr lang="en-US" dirty="0" err="1" smtClean="0"/>
              <a:t>yardımın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koşulları</a:t>
            </a:r>
            <a:r>
              <a:rPr lang="en-US" dirty="0" smtClean="0"/>
              <a:t>, </a:t>
            </a:r>
            <a:r>
              <a:rPr lang="en-US" dirty="0" err="1" smtClean="0"/>
              <a:t>Türkiye’nin</a:t>
            </a:r>
            <a:r>
              <a:rPr lang="en-US" dirty="0" smtClean="0"/>
              <a:t> Truman </a:t>
            </a:r>
            <a:r>
              <a:rPr lang="en-US" dirty="0" err="1" smtClean="0"/>
              <a:t>doktrinini</a:t>
            </a:r>
            <a:r>
              <a:rPr lang="en-US" dirty="0" smtClean="0"/>
              <a:t> </a:t>
            </a:r>
            <a:r>
              <a:rPr lang="en-US" dirty="0" err="1" smtClean="0"/>
              <a:t>kabulü</a:t>
            </a:r>
            <a:r>
              <a:rPr lang="en-US" dirty="0" smtClean="0"/>
              <a:t>, 12 </a:t>
            </a:r>
            <a:r>
              <a:rPr lang="en-US" dirty="0" err="1" smtClean="0"/>
              <a:t>Temmuz</a:t>
            </a:r>
            <a:r>
              <a:rPr lang="en-US" dirty="0" smtClean="0"/>
              <a:t> 1947 </a:t>
            </a:r>
            <a:r>
              <a:rPr lang="en-US" dirty="0" err="1" smtClean="0"/>
              <a:t>Antlaşması</a:t>
            </a:r>
            <a:r>
              <a:rPr lang="en-US" dirty="0" smtClean="0"/>
              <a:t>, Truman </a:t>
            </a:r>
            <a:r>
              <a:rPr lang="en-US" dirty="0" err="1" smtClean="0"/>
              <a:t>doktrinin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-Marshall </a:t>
            </a:r>
            <a:r>
              <a:rPr lang="en-US" dirty="0" err="1"/>
              <a:t>Planı</a:t>
            </a:r>
            <a:r>
              <a:rPr lang="en-US" dirty="0"/>
              <a:t>: </a:t>
            </a:r>
            <a:r>
              <a:rPr lang="en-US" dirty="0" err="1"/>
              <a:t>Planın</a:t>
            </a:r>
            <a:r>
              <a:rPr lang="en-US" dirty="0"/>
              <a:t> </a:t>
            </a:r>
            <a:r>
              <a:rPr lang="en-US" dirty="0" err="1"/>
              <a:t>nedenleri</a:t>
            </a:r>
            <a:r>
              <a:rPr lang="en-US" dirty="0"/>
              <a:t>, 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Marshall </a:t>
            </a:r>
            <a:r>
              <a:rPr lang="en-US" dirty="0" err="1"/>
              <a:t>Planı</a:t>
            </a:r>
            <a:r>
              <a:rPr lang="en-US" dirty="0"/>
              <a:t>, </a:t>
            </a:r>
            <a:r>
              <a:rPr lang="en-US" dirty="0" err="1"/>
              <a:t>yardımların</a:t>
            </a:r>
            <a:r>
              <a:rPr lang="en-US" dirty="0"/>
              <a:t> </a:t>
            </a:r>
            <a:r>
              <a:rPr lang="en-US" dirty="0" err="1"/>
              <a:t>kullanılışı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sonuçları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4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ABD’yle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ABD’yle</a:t>
            </a:r>
            <a:r>
              <a:rPr lang="en-US" dirty="0" smtClean="0"/>
              <a:t> İlişkiler-1 (1950-1955)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NATO’ya</a:t>
            </a:r>
            <a:r>
              <a:rPr lang="en-US" dirty="0" smtClean="0"/>
              <a:t> </a:t>
            </a:r>
            <a:r>
              <a:rPr lang="en-US" dirty="0" err="1" smtClean="0"/>
              <a:t>girişi</a:t>
            </a:r>
            <a:r>
              <a:rPr lang="en-US" dirty="0" smtClean="0"/>
              <a:t>: </a:t>
            </a:r>
            <a:r>
              <a:rPr lang="en-US" dirty="0" err="1" smtClean="0"/>
              <a:t>Kore</a:t>
            </a:r>
            <a:r>
              <a:rPr lang="en-US" dirty="0" smtClean="0"/>
              <a:t> </a:t>
            </a:r>
            <a:r>
              <a:rPr lang="en-US" dirty="0" err="1" smtClean="0"/>
              <a:t>Savaşı’na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asker </a:t>
            </a:r>
            <a:r>
              <a:rPr lang="en-US" dirty="0" err="1" smtClean="0"/>
              <a:t>göndermesi</a:t>
            </a:r>
            <a:r>
              <a:rPr lang="en-US" dirty="0" smtClean="0"/>
              <a:t>, </a:t>
            </a:r>
            <a:r>
              <a:rPr lang="en-US" dirty="0" err="1" smtClean="0"/>
              <a:t>Akdeniz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r>
              <a:rPr lang="en-US" dirty="0" err="1" smtClean="0"/>
              <a:t>önerisi</a:t>
            </a:r>
            <a:r>
              <a:rPr lang="en-US" dirty="0" smtClean="0"/>
              <a:t>,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NATO’ya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skeri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konomik</a:t>
            </a:r>
            <a:r>
              <a:rPr lang="en-US" dirty="0" smtClean="0"/>
              <a:t> </a:t>
            </a:r>
            <a:r>
              <a:rPr lang="en-US" dirty="0" err="1" smtClean="0"/>
              <a:t>yardımları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Türk-Amerikan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kili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dirty="0" err="1" smtClean="0"/>
              <a:t>ntlaşmaları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9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1945-1960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ABD’yle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öneminde</a:t>
            </a:r>
            <a:r>
              <a:rPr lang="en-US" dirty="0" smtClean="0"/>
              <a:t> 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II (1955-1960)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anlaşmazlıklar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Ortadoğu’da</a:t>
            </a:r>
            <a:r>
              <a:rPr lang="en-US" dirty="0" smtClean="0"/>
              <a:t> ABD-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-Eisenhower </a:t>
            </a:r>
            <a:r>
              <a:rPr lang="en-US" dirty="0" err="1" smtClean="0"/>
              <a:t>doktrini</a:t>
            </a:r>
            <a:r>
              <a:rPr lang="en-US" dirty="0" smtClean="0"/>
              <a:t>, 1957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Jüpiter</a:t>
            </a:r>
            <a:r>
              <a:rPr lang="en-US" dirty="0" smtClean="0"/>
              <a:t> </a:t>
            </a:r>
            <a:r>
              <a:rPr lang="en-US" dirty="0" err="1" smtClean="0"/>
              <a:t>Füzeleri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, 1962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-U-2 </a:t>
            </a:r>
            <a:r>
              <a:rPr lang="en-US" dirty="0" err="1" smtClean="0"/>
              <a:t>Olayı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2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1945-1960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onrasında</a:t>
            </a:r>
            <a:r>
              <a:rPr lang="en-US" dirty="0" smtClean="0"/>
              <a:t> </a:t>
            </a: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(1945-1950): </a:t>
            </a:r>
            <a:r>
              <a:rPr lang="en-US" dirty="0" err="1" smtClean="0"/>
              <a:t>Yakınlaşma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ostluk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(1950-1955)</a:t>
            </a:r>
          </a:p>
          <a:p>
            <a:pPr marL="82296" indent="0">
              <a:buNone/>
            </a:pPr>
            <a:r>
              <a:rPr lang="en-US" dirty="0" smtClean="0"/>
              <a:t>-Balkan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İttifakı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Gölgesinde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ostluk</a:t>
            </a:r>
            <a:r>
              <a:rPr lang="en-US" dirty="0" smtClean="0"/>
              <a:t> (1955-1960)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Kıbrıs’ta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örgütlenlenmeler</a:t>
            </a:r>
            <a:r>
              <a:rPr lang="en-US" dirty="0" smtClean="0"/>
              <a:t>, enosis, 6-7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r>
              <a:rPr lang="en-US" dirty="0" smtClean="0"/>
              <a:t>,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taksim</a:t>
            </a:r>
            <a:r>
              <a:rPr lang="en-US" dirty="0" smtClean="0"/>
              <a:t> </a:t>
            </a:r>
            <a:r>
              <a:rPr lang="en-US" dirty="0" err="1" smtClean="0"/>
              <a:t>tezi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90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33</TotalTime>
  <Words>441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(Güz 2018)</vt:lpstr>
      <vt:lpstr>Dönemin Bilançosu</vt:lpstr>
      <vt:lpstr>Dönemin Bilançosu</vt:lpstr>
      <vt:lpstr>Dönemin Bilançosu</vt:lpstr>
      <vt:lpstr>1945-1960 Döneminde SSCB’yle İlişkiler</vt:lpstr>
      <vt:lpstr>1945-1960 Döneminde ABD’yle İlişkiler</vt:lpstr>
      <vt:lpstr>1945-1960 Döneminde ABD’yle İlişkiler</vt:lpstr>
      <vt:lpstr>1945-1960 Döneminde ABD’yle İlişkiler</vt:lpstr>
      <vt:lpstr>1945-1960 Döneminde Yunanistan’la İlişkiler</vt:lpstr>
      <vt:lpstr>1945-1960 Döneminde Yunanistan’la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7</cp:revision>
  <dcterms:created xsi:type="dcterms:W3CDTF">2019-01-06T16:46:42Z</dcterms:created>
  <dcterms:modified xsi:type="dcterms:W3CDTF">2019-01-06T21:37:01Z</dcterms:modified>
</cp:coreProperties>
</file>