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354" r:id="rId2"/>
    <p:sldId id="279" r:id="rId3"/>
    <p:sldId id="322" r:id="rId4"/>
    <p:sldId id="282" r:id="rId5"/>
    <p:sldId id="277" r:id="rId6"/>
    <p:sldId id="288" r:id="rId7"/>
    <p:sldId id="285" r:id="rId8"/>
    <p:sldId id="289" r:id="rId9"/>
    <p:sldId id="295" r:id="rId10"/>
    <p:sldId id="296" r:id="rId11"/>
    <p:sldId id="297" r:id="rId12"/>
    <p:sldId id="280" r:id="rId13"/>
    <p:sldId id="281" r:id="rId14"/>
    <p:sldId id="286" r:id="rId15"/>
    <p:sldId id="259" r:id="rId16"/>
    <p:sldId id="263" r:id="rId17"/>
    <p:sldId id="294" r:id="rId18"/>
    <p:sldId id="287" r:id="rId19"/>
    <p:sldId id="260" r:id="rId20"/>
    <p:sldId id="293" r:id="rId21"/>
    <p:sldId id="261" r:id="rId22"/>
    <p:sldId id="291" r:id="rId23"/>
    <p:sldId id="292" r:id="rId24"/>
    <p:sldId id="306" r:id="rId25"/>
    <p:sldId id="323" r:id="rId26"/>
    <p:sldId id="324" r:id="rId27"/>
    <p:sldId id="262" r:id="rId28"/>
    <p:sldId id="265" r:id="rId29"/>
    <p:sldId id="299" r:id="rId30"/>
    <p:sldId id="266" r:id="rId31"/>
    <p:sldId id="267" r:id="rId32"/>
    <p:sldId id="268" r:id="rId33"/>
    <p:sldId id="304" r:id="rId34"/>
    <p:sldId id="305" r:id="rId35"/>
    <p:sldId id="269" r:id="rId36"/>
    <p:sldId id="270" r:id="rId37"/>
    <p:sldId id="303" r:id="rId38"/>
    <p:sldId id="302" r:id="rId39"/>
    <p:sldId id="352" r:id="rId40"/>
    <p:sldId id="307" r:id="rId41"/>
    <p:sldId id="301" r:id="rId42"/>
    <p:sldId id="272" r:id="rId43"/>
    <p:sldId id="312" r:id="rId44"/>
    <p:sldId id="313" r:id="rId45"/>
    <p:sldId id="320" r:id="rId46"/>
    <p:sldId id="316" r:id="rId47"/>
    <p:sldId id="314" r:id="rId48"/>
    <p:sldId id="315" r:id="rId49"/>
    <p:sldId id="321" r:id="rId50"/>
    <p:sldId id="273" r:id="rId51"/>
    <p:sldId id="300" r:id="rId52"/>
    <p:sldId id="317" r:id="rId53"/>
    <p:sldId id="318" r:id="rId54"/>
    <p:sldId id="319" r:id="rId55"/>
    <p:sldId id="308" r:id="rId56"/>
    <p:sldId id="274" r:id="rId57"/>
    <p:sldId id="309" r:id="rId58"/>
    <p:sldId id="310" r:id="rId59"/>
    <p:sldId id="276" r:id="rId60"/>
    <p:sldId id="311" r:id="rId61"/>
    <p:sldId id="325" r:id="rId62"/>
    <p:sldId id="326" r:id="rId63"/>
    <p:sldId id="327" r:id="rId64"/>
    <p:sldId id="328" r:id="rId65"/>
    <p:sldId id="329" r:id="rId66"/>
    <p:sldId id="330" r:id="rId67"/>
    <p:sldId id="335" r:id="rId68"/>
    <p:sldId id="336" r:id="rId69"/>
    <p:sldId id="338" r:id="rId70"/>
    <p:sldId id="341" r:id="rId71"/>
    <p:sldId id="342" r:id="rId72"/>
    <p:sldId id="331" r:id="rId73"/>
    <p:sldId id="332" r:id="rId74"/>
    <p:sldId id="333" r:id="rId75"/>
    <p:sldId id="334" r:id="rId76"/>
    <p:sldId id="340" r:id="rId77"/>
    <p:sldId id="344" r:id="rId78"/>
    <p:sldId id="345" r:id="rId79"/>
    <p:sldId id="346" r:id="rId80"/>
    <p:sldId id="347" r:id="rId81"/>
    <p:sldId id="348" r:id="rId82"/>
    <p:sldId id="350" r:id="rId83"/>
    <p:sldId id="353" r:id="rId84"/>
    <p:sldId id="284" r:id="rId85"/>
    <p:sldId id="351" r:id="rId8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1219C5-238A-4C51-A0DA-AADAA4E94BAF}" type="datetimeFigureOut">
              <a:rPr lang="tr-TR" smtClean="0"/>
              <a:pPr/>
              <a:t>7.03.2018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CAD836-E39D-4C55-8C4C-5952CB1BACC2}" type="slidenum">
              <a:rPr lang="tr-TR" smtClean="0"/>
              <a:pPr/>
              <a:t>‹#›</a:t>
            </a:fld>
            <a:endParaRPr lang="tr-TR"/>
          </a:p>
        </p:txBody>
      </p:sp>
    </p:spTree>
    <p:extLst>
      <p:ext uri="{BB962C8B-B14F-4D97-AF65-F5344CB8AC3E}">
        <p14:creationId xmlns:p14="http://schemas.microsoft.com/office/powerpoint/2010/main" val="773314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BCAD836-E39D-4C55-8C4C-5952CB1BACC2}" type="slidenum">
              <a:rPr lang="tr-TR" smtClean="0"/>
              <a:pPr/>
              <a:t>45</a:t>
            </a:fld>
            <a:endParaRPr lang="tr-TR"/>
          </a:p>
        </p:txBody>
      </p:sp>
    </p:spTree>
    <p:extLst>
      <p:ext uri="{BB962C8B-B14F-4D97-AF65-F5344CB8AC3E}">
        <p14:creationId xmlns:p14="http://schemas.microsoft.com/office/powerpoint/2010/main" val="487269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C9ABCAC-4C95-408F-BD7C-6B2955E7CAD6}" type="datetimeFigureOut">
              <a:rPr lang="tr-TR" smtClean="0"/>
              <a:pPr/>
              <a:t>7.03.2018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C37A80B-4A12-467D-8ED8-54D081FC3188}" type="slidenum">
              <a:rPr lang="tr-TR" smtClean="0"/>
              <a:pPr/>
              <a:t>‹#›</a:t>
            </a:fld>
            <a:endParaRPr lang="tr-TR"/>
          </a:p>
        </p:txBody>
      </p:sp>
    </p:spTree>
    <p:extLst>
      <p:ext uri="{BB962C8B-B14F-4D97-AF65-F5344CB8AC3E}">
        <p14:creationId xmlns:p14="http://schemas.microsoft.com/office/powerpoint/2010/main" val="3235702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C9ABCAC-4C95-408F-BD7C-6B2955E7CAD6}" type="datetimeFigureOut">
              <a:rPr lang="tr-TR" smtClean="0"/>
              <a:pPr/>
              <a:t>7.03.2018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C37A80B-4A12-467D-8ED8-54D081FC3188}" type="slidenum">
              <a:rPr lang="tr-TR" smtClean="0"/>
              <a:pPr/>
              <a:t>‹#›</a:t>
            </a:fld>
            <a:endParaRPr lang="tr-TR"/>
          </a:p>
        </p:txBody>
      </p:sp>
    </p:spTree>
    <p:extLst>
      <p:ext uri="{BB962C8B-B14F-4D97-AF65-F5344CB8AC3E}">
        <p14:creationId xmlns:p14="http://schemas.microsoft.com/office/powerpoint/2010/main" val="61957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C9ABCAC-4C95-408F-BD7C-6B2955E7CAD6}" type="datetimeFigureOut">
              <a:rPr lang="tr-TR" smtClean="0"/>
              <a:pPr/>
              <a:t>7.03.2018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C37A80B-4A12-467D-8ED8-54D081FC3188}" type="slidenum">
              <a:rPr lang="tr-TR" smtClean="0"/>
              <a:pPr/>
              <a:t>‹#›</a:t>
            </a:fld>
            <a:endParaRPr lang="tr-TR"/>
          </a:p>
        </p:txBody>
      </p:sp>
    </p:spTree>
    <p:extLst>
      <p:ext uri="{BB962C8B-B14F-4D97-AF65-F5344CB8AC3E}">
        <p14:creationId xmlns:p14="http://schemas.microsoft.com/office/powerpoint/2010/main" val="2116280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C9ABCAC-4C95-408F-BD7C-6B2955E7CAD6}" type="datetimeFigureOut">
              <a:rPr lang="tr-TR" smtClean="0"/>
              <a:pPr/>
              <a:t>7.03.2018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C37A80B-4A12-467D-8ED8-54D081FC3188}" type="slidenum">
              <a:rPr lang="tr-TR" smtClean="0"/>
              <a:pPr/>
              <a:t>‹#›</a:t>
            </a:fld>
            <a:endParaRPr lang="tr-TR"/>
          </a:p>
        </p:txBody>
      </p:sp>
    </p:spTree>
    <p:extLst>
      <p:ext uri="{BB962C8B-B14F-4D97-AF65-F5344CB8AC3E}">
        <p14:creationId xmlns:p14="http://schemas.microsoft.com/office/powerpoint/2010/main" val="67978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C9ABCAC-4C95-408F-BD7C-6B2955E7CAD6}" type="datetimeFigureOut">
              <a:rPr lang="tr-TR" smtClean="0"/>
              <a:pPr/>
              <a:t>7.03.2018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C37A80B-4A12-467D-8ED8-54D081FC3188}" type="slidenum">
              <a:rPr lang="tr-TR" smtClean="0"/>
              <a:pPr/>
              <a:t>‹#›</a:t>
            </a:fld>
            <a:endParaRPr lang="tr-TR"/>
          </a:p>
        </p:txBody>
      </p:sp>
    </p:spTree>
    <p:extLst>
      <p:ext uri="{BB962C8B-B14F-4D97-AF65-F5344CB8AC3E}">
        <p14:creationId xmlns:p14="http://schemas.microsoft.com/office/powerpoint/2010/main" val="736572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C9ABCAC-4C95-408F-BD7C-6B2955E7CAD6}" type="datetimeFigureOut">
              <a:rPr lang="tr-TR" smtClean="0"/>
              <a:pPr/>
              <a:t>7.03.2018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C37A80B-4A12-467D-8ED8-54D081FC3188}" type="slidenum">
              <a:rPr lang="tr-TR" smtClean="0"/>
              <a:pPr/>
              <a:t>‹#›</a:t>
            </a:fld>
            <a:endParaRPr lang="tr-TR"/>
          </a:p>
        </p:txBody>
      </p:sp>
    </p:spTree>
    <p:extLst>
      <p:ext uri="{BB962C8B-B14F-4D97-AF65-F5344CB8AC3E}">
        <p14:creationId xmlns:p14="http://schemas.microsoft.com/office/powerpoint/2010/main" val="118938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C9ABCAC-4C95-408F-BD7C-6B2955E7CAD6}" type="datetimeFigureOut">
              <a:rPr lang="tr-TR" smtClean="0"/>
              <a:pPr/>
              <a:t>7.03.2018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C37A80B-4A12-467D-8ED8-54D081FC3188}" type="slidenum">
              <a:rPr lang="tr-TR" smtClean="0"/>
              <a:pPr/>
              <a:t>‹#›</a:t>
            </a:fld>
            <a:endParaRPr lang="tr-TR"/>
          </a:p>
        </p:txBody>
      </p:sp>
    </p:spTree>
    <p:extLst>
      <p:ext uri="{BB962C8B-B14F-4D97-AF65-F5344CB8AC3E}">
        <p14:creationId xmlns:p14="http://schemas.microsoft.com/office/powerpoint/2010/main" val="2724291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C9ABCAC-4C95-408F-BD7C-6B2955E7CAD6}" type="datetimeFigureOut">
              <a:rPr lang="tr-TR" smtClean="0"/>
              <a:pPr/>
              <a:t>7.03.2018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C37A80B-4A12-467D-8ED8-54D081FC3188}" type="slidenum">
              <a:rPr lang="tr-TR" smtClean="0"/>
              <a:pPr/>
              <a:t>‹#›</a:t>
            </a:fld>
            <a:endParaRPr lang="tr-TR"/>
          </a:p>
        </p:txBody>
      </p:sp>
    </p:spTree>
    <p:extLst>
      <p:ext uri="{BB962C8B-B14F-4D97-AF65-F5344CB8AC3E}">
        <p14:creationId xmlns:p14="http://schemas.microsoft.com/office/powerpoint/2010/main" val="1952613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C9ABCAC-4C95-408F-BD7C-6B2955E7CAD6}" type="datetimeFigureOut">
              <a:rPr lang="tr-TR" smtClean="0"/>
              <a:pPr/>
              <a:t>7.03.2018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C37A80B-4A12-467D-8ED8-54D081FC3188}" type="slidenum">
              <a:rPr lang="tr-TR" smtClean="0"/>
              <a:pPr/>
              <a:t>‹#›</a:t>
            </a:fld>
            <a:endParaRPr lang="tr-TR"/>
          </a:p>
        </p:txBody>
      </p:sp>
    </p:spTree>
    <p:extLst>
      <p:ext uri="{BB962C8B-B14F-4D97-AF65-F5344CB8AC3E}">
        <p14:creationId xmlns:p14="http://schemas.microsoft.com/office/powerpoint/2010/main" val="1699715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C9ABCAC-4C95-408F-BD7C-6B2955E7CAD6}" type="datetimeFigureOut">
              <a:rPr lang="tr-TR" smtClean="0"/>
              <a:pPr/>
              <a:t>7.03.2018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C37A80B-4A12-467D-8ED8-54D081FC3188}" type="slidenum">
              <a:rPr lang="tr-TR" smtClean="0"/>
              <a:pPr/>
              <a:t>‹#›</a:t>
            </a:fld>
            <a:endParaRPr lang="tr-TR"/>
          </a:p>
        </p:txBody>
      </p:sp>
    </p:spTree>
    <p:extLst>
      <p:ext uri="{BB962C8B-B14F-4D97-AF65-F5344CB8AC3E}">
        <p14:creationId xmlns:p14="http://schemas.microsoft.com/office/powerpoint/2010/main" val="164803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C9ABCAC-4C95-408F-BD7C-6B2955E7CAD6}" type="datetimeFigureOut">
              <a:rPr lang="tr-TR" smtClean="0"/>
              <a:pPr/>
              <a:t>7.03.2018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C37A80B-4A12-467D-8ED8-54D081FC3188}" type="slidenum">
              <a:rPr lang="tr-TR" smtClean="0"/>
              <a:pPr/>
              <a:t>‹#›</a:t>
            </a:fld>
            <a:endParaRPr lang="tr-TR"/>
          </a:p>
        </p:txBody>
      </p:sp>
    </p:spTree>
    <p:extLst>
      <p:ext uri="{BB962C8B-B14F-4D97-AF65-F5344CB8AC3E}">
        <p14:creationId xmlns:p14="http://schemas.microsoft.com/office/powerpoint/2010/main" val="1334747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ABCAC-4C95-408F-BD7C-6B2955E7CAD6}" type="datetimeFigureOut">
              <a:rPr lang="tr-TR" smtClean="0"/>
              <a:pPr/>
              <a:t>7.03.2018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37A80B-4A12-467D-8ED8-54D081FC3188}" type="slidenum">
              <a:rPr lang="tr-TR" smtClean="0"/>
              <a:pPr/>
              <a:t>‹#›</a:t>
            </a:fld>
            <a:endParaRPr lang="tr-TR"/>
          </a:p>
        </p:txBody>
      </p:sp>
    </p:spTree>
    <p:extLst>
      <p:ext uri="{BB962C8B-B14F-4D97-AF65-F5344CB8AC3E}">
        <p14:creationId xmlns:p14="http://schemas.microsoft.com/office/powerpoint/2010/main" val="1246535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620688"/>
            <a:ext cx="7772400" cy="4104456"/>
          </a:xfrm>
        </p:spPr>
        <p:txBody>
          <a:bodyPr>
            <a:normAutofit fontScale="90000"/>
          </a:bodyPr>
          <a:lstStyle/>
          <a:p>
            <a:r>
              <a:rPr lang="tr-TR" dirty="0" smtClean="0"/>
              <a:t/>
            </a:r>
            <a:br>
              <a:rPr lang="tr-TR" dirty="0" smtClean="0"/>
            </a:br>
            <a:r>
              <a:rPr lang="tr-TR" dirty="0"/>
              <a:t/>
            </a:r>
            <a:br>
              <a:rPr lang="tr-TR" dirty="0"/>
            </a:br>
            <a:r>
              <a:rPr lang="tr-TR" sz="5300" dirty="0" smtClean="0"/>
              <a:t>READER-RESPONSE CRITICISM</a:t>
            </a:r>
            <a:r>
              <a:rPr lang="tr-TR" dirty="0" smtClean="0"/>
              <a:t/>
            </a:r>
            <a:br>
              <a:rPr lang="tr-TR" dirty="0" smtClean="0"/>
            </a:br>
            <a:r>
              <a:rPr lang="tr-TR" dirty="0"/>
              <a:t/>
            </a:r>
            <a:br>
              <a:rPr lang="tr-TR" dirty="0"/>
            </a:br>
            <a:r>
              <a:rPr lang="tr-TR" dirty="0"/>
              <a:t> </a:t>
            </a:r>
            <a:r>
              <a:rPr lang="tr-TR" dirty="0" err="1"/>
              <a:t>Literary</a:t>
            </a:r>
            <a:r>
              <a:rPr lang="tr-TR" dirty="0"/>
              <a:t> </a:t>
            </a:r>
            <a:r>
              <a:rPr lang="tr-TR" dirty="0" err="1"/>
              <a:t>and</a:t>
            </a:r>
            <a:r>
              <a:rPr lang="tr-TR" dirty="0"/>
              <a:t> Critical </a:t>
            </a:r>
            <a:r>
              <a:rPr lang="tr-TR" dirty="0" err="1"/>
              <a:t>Theories</a:t>
            </a:r>
            <a:r>
              <a:rPr lang="tr-TR" dirty="0" smtClean="0"/>
              <a:t/>
            </a:r>
            <a:br>
              <a:rPr lang="tr-TR" dirty="0" smtClean="0"/>
            </a:br>
            <a:r>
              <a:rPr lang="tr-TR" dirty="0" smtClean="0"/>
              <a:t/>
            </a:r>
            <a:br>
              <a:rPr lang="tr-TR" dirty="0" smtClean="0"/>
            </a:br>
            <a:r>
              <a:rPr lang="tr-TR" dirty="0"/>
              <a:t/>
            </a:r>
            <a:br>
              <a:rPr lang="tr-TR" dirty="0"/>
            </a:br>
            <a:r>
              <a:rPr lang="tr-TR" dirty="0" smtClean="0"/>
              <a:t/>
            </a:r>
            <a:br>
              <a:rPr lang="tr-TR" dirty="0" smtClean="0"/>
            </a:br>
            <a:r>
              <a:rPr lang="tr-TR" dirty="0" smtClean="0"/>
              <a:t/>
            </a:r>
            <a:br>
              <a:rPr lang="tr-TR" dirty="0" smtClean="0"/>
            </a:br>
            <a:endParaRPr lang="tr-TR" dirty="0"/>
          </a:p>
        </p:txBody>
      </p:sp>
      <p:sp>
        <p:nvSpPr>
          <p:cNvPr id="3" name="Alt Başlık 2"/>
          <p:cNvSpPr>
            <a:spLocks noGrp="1"/>
          </p:cNvSpPr>
          <p:nvPr>
            <p:ph type="subTitle" idx="1"/>
          </p:nvPr>
        </p:nvSpPr>
        <p:spPr>
          <a:xfrm>
            <a:off x="1371600" y="3284984"/>
            <a:ext cx="6400800" cy="2353816"/>
          </a:xfrm>
        </p:spPr>
        <p:txBody>
          <a:bodyPr>
            <a:normAutofit/>
          </a:bodyPr>
          <a:lstStyle/>
          <a:p>
            <a:endParaRPr lang="tr-TR" dirty="0" smtClean="0">
              <a:solidFill>
                <a:schemeClr val="tx1"/>
              </a:solidFill>
            </a:endParaRPr>
          </a:p>
          <a:p>
            <a:endParaRPr lang="tr-TR" dirty="0">
              <a:solidFill>
                <a:schemeClr val="tx1"/>
              </a:solidFill>
            </a:endParaRPr>
          </a:p>
          <a:p>
            <a:endParaRPr lang="tr-TR" dirty="0" smtClean="0">
              <a:solidFill>
                <a:schemeClr val="tx1"/>
              </a:solidFill>
            </a:endParaRPr>
          </a:p>
          <a:p>
            <a:endParaRPr lang="tr-TR" dirty="0" smtClean="0">
              <a:solidFill>
                <a:schemeClr val="tx1"/>
              </a:solidFill>
            </a:endParaRPr>
          </a:p>
        </p:txBody>
      </p:sp>
    </p:spTree>
    <p:extLst>
      <p:ext uri="{BB962C8B-B14F-4D97-AF65-F5344CB8AC3E}">
        <p14:creationId xmlns:p14="http://schemas.microsoft.com/office/powerpoint/2010/main" val="3415102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6072230"/>
          </a:xfrm>
        </p:spPr>
        <p:txBody>
          <a:bodyPr>
            <a:normAutofit fontScale="92500" lnSpcReduction="10000"/>
          </a:bodyPr>
          <a:lstStyle/>
          <a:p>
            <a:pPr algn="just">
              <a:buNone/>
            </a:pPr>
            <a:r>
              <a:rPr lang="tr-TR" dirty="0" smtClean="0"/>
              <a:t>		</a:t>
            </a:r>
            <a:r>
              <a:rPr lang="en-US" dirty="0" smtClean="0"/>
              <a:t>Pete wanted to see the house so Mark started with the living room. It, like the rest of the downstairs, was newly painted. Mark turned on the stereo, the noise of which worried Pete. “Don’t worry, the nearest house is a quarter of a mile away,” Mark shouted. Pete felt more comfortable observing that no houses could be seen in any direction beyond the huge yard.</a:t>
            </a:r>
            <a:endParaRPr lang="tr-TR" dirty="0" smtClean="0"/>
          </a:p>
          <a:p>
            <a:pPr algn="just">
              <a:buNone/>
            </a:pPr>
            <a:r>
              <a:rPr lang="tr-TR" dirty="0" smtClean="0"/>
              <a:t>		</a:t>
            </a:r>
            <a:r>
              <a:rPr lang="en-US" dirty="0" smtClean="0"/>
              <a:t>The dining room, with all the china, silver and cut glass, was no place to play so the boys moved into the kitchen, where they made sandwiches. Mark said they wouldn’t go to the basement because it had been damp and musty ever since the new plumbing had been installed.</a:t>
            </a:r>
            <a:endParaRPr lang="tr-TR" dirty="0" smtClean="0"/>
          </a:p>
          <a:p>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14290"/>
            <a:ext cx="8258204" cy="6429420"/>
          </a:xfrm>
        </p:spPr>
        <p:txBody>
          <a:bodyPr>
            <a:normAutofit fontScale="85000" lnSpcReduction="10000"/>
          </a:bodyPr>
          <a:lstStyle/>
          <a:p>
            <a:pPr algn="just">
              <a:buNone/>
            </a:pPr>
            <a:r>
              <a:rPr lang="tr-TR" dirty="0" smtClean="0"/>
              <a:t>		</a:t>
            </a:r>
            <a:r>
              <a:rPr lang="en-US" dirty="0" smtClean="0"/>
              <a:t>“This is where my Dad keeps his famous paintings and his coin collection,” Mark said as they peered into the den. Mark bragged that he could get spending money whenever he needed it since he’d discovered that his Dad kept a lot in the desk drawer.</a:t>
            </a:r>
            <a:endParaRPr lang="tr-TR" dirty="0" smtClean="0"/>
          </a:p>
          <a:p>
            <a:pPr algn="just">
              <a:buNone/>
            </a:pPr>
            <a:r>
              <a:rPr lang="tr-TR" dirty="0" smtClean="0"/>
              <a:t>		</a:t>
            </a:r>
            <a:r>
              <a:rPr lang="en-US" dirty="0" smtClean="0"/>
              <a:t>There were three upstairs bedrooms. Mark showed Pete his mother’s closet which was filled with furs and the locked box which held her jewels. His sister’s room was uninteresting except for the color TV, which Mark carried to his room. Mark bragged that the bathroom in the hall was his since one had been added to his sisters’ room for their use. The big highlight in his room, though, was a leak in the ceiling where the old roof had finally rotted. </a:t>
            </a:r>
            <a:endParaRPr lang="tr-TR" dirty="0" smtClean="0"/>
          </a:p>
          <a:p>
            <a:pPr algn="just">
              <a:buNone/>
            </a:pPr>
            <a:r>
              <a:rPr lang="tr-TR" dirty="0"/>
              <a:t>	</a:t>
            </a:r>
            <a:r>
              <a:rPr lang="tr-TR" sz="1900" dirty="0" smtClean="0"/>
              <a:t>(</a:t>
            </a:r>
            <a:r>
              <a:rPr lang="tr-TR" sz="1900" dirty="0" err="1" smtClean="0"/>
              <a:t>This</a:t>
            </a:r>
            <a:r>
              <a:rPr lang="tr-TR" sz="1900" dirty="0" smtClean="0"/>
              <a:t> </a:t>
            </a:r>
            <a:r>
              <a:rPr lang="tr-TR" sz="1900" dirty="0" err="1" smtClean="0"/>
              <a:t>passage</a:t>
            </a:r>
            <a:r>
              <a:rPr lang="tr-TR" sz="1900" dirty="0" smtClean="0"/>
              <a:t>, </a:t>
            </a:r>
            <a:r>
              <a:rPr lang="tr-TR" sz="1900" dirty="0" err="1" smtClean="0"/>
              <a:t>taken</a:t>
            </a:r>
            <a:r>
              <a:rPr lang="tr-TR" sz="1900" dirty="0" smtClean="0"/>
              <a:t> </a:t>
            </a:r>
            <a:r>
              <a:rPr lang="tr-TR" sz="1900" dirty="0" err="1" smtClean="0"/>
              <a:t>from</a:t>
            </a:r>
            <a:r>
              <a:rPr lang="tr-TR" sz="1900" dirty="0" smtClean="0"/>
              <a:t> a </a:t>
            </a:r>
            <a:r>
              <a:rPr lang="tr-TR" sz="1900" dirty="0" err="1" smtClean="0"/>
              <a:t>psychological</a:t>
            </a:r>
            <a:r>
              <a:rPr lang="tr-TR" sz="1900" dirty="0" smtClean="0"/>
              <a:t> </a:t>
            </a:r>
            <a:r>
              <a:rPr lang="tr-TR" sz="1900" dirty="0" err="1" smtClean="0"/>
              <a:t>study</a:t>
            </a:r>
            <a:r>
              <a:rPr lang="tr-TR" sz="1900" dirty="0" smtClean="0"/>
              <a:t> </a:t>
            </a:r>
            <a:r>
              <a:rPr lang="tr-TR" sz="1900" dirty="0" err="1" smtClean="0"/>
              <a:t>conducted</a:t>
            </a:r>
            <a:r>
              <a:rPr lang="tr-TR" sz="1900" dirty="0" smtClean="0"/>
              <a:t> </a:t>
            </a:r>
            <a:r>
              <a:rPr lang="tr-TR" sz="1900" dirty="0" err="1" smtClean="0"/>
              <a:t>by</a:t>
            </a:r>
            <a:r>
              <a:rPr lang="tr-TR" sz="1900" dirty="0" smtClean="0"/>
              <a:t> </a:t>
            </a:r>
            <a:r>
              <a:rPr lang="tr-TR" sz="1900" dirty="0" err="1" smtClean="0"/>
              <a:t>J.A.Pichert</a:t>
            </a:r>
            <a:r>
              <a:rPr lang="tr-TR" sz="1900" dirty="0" smtClean="0"/>
              <a:t> </a:t>
            </a:r>
            <a:r>
              <a:rPr lang="tr-TR" sz="1900" dirty="0" err="1" smtClean="0"/>
              <a:t>and</a:t>
            </a:r>
            <a:r>
              <a:rPr lang="tr-TR" sz="1900" dirty="0" smtClean="0"/>
              <a:t> </a:t>
            </a:r>
            <a:r>
              <a:rPr lang="tr-TR" sz="1900" dirty="0" err="1" smtClean="0"/>
              <a:t>R.C.Anderson</a:t>
            </a:r>
            <a:r>
              <a:rPr lang="tr-TR" sz="1900" dirty="0" smtClean="0"/>
              <a:t>, is </a:t>
            </a:r>
            <a:r>
              <a:rPr lang="tr-TR" sz="1900" dirty="0" err="1" smtClean="0"/>
              <a:t>used</a:t>
            </a:r>
            <a:r>
              <a:rPr lang="tr-TR" sz="1900" dirty="0" smtClean="0"/>
              <a:t> </a:t>
            </a:r>
            <a:r>
              <a:rPr lang="tr-TR" sz="1900" dirty="0" err="1" smtClean="0"/>
              <a:t>by</a:t>
            </a:r>
            <a:r>
              <a:rPr lang="tr-TR" sz="1900" dirty="0" smtClean="0"/>
              <a:t> </a:t>
            </a:r>
            <a:r>
              <a:rPr lang="tr-TR" sz="1900" dirty="0" err="1" smtClean="0"/>
              <a:t>Lois</a:t>
            </a:r>
            <a:r>
              <a:rPr lang="tr-TR" sz="1900" dirty="0" smtClean="0"/>
              <a:t> </a:t>
            </a:r>
            <a:r>
              <a:rPr lang="tr-TR" sz="1900" dirty="0" err="1" smtClean="0"/>
              <a:t>Tyson</a:t>
            </a:r>
            <a:r>
              <a:rPr lang="tr-TR" sz="1900" dirty="0" smtClean="0"/>
              <a:t> </a:t>
            </a:r>
            <a:r>
              <a:rPr lang="tr-TR" sz="1900" dirty="0" err="1" smtClean="0"/>
              <a:t>to</a:t>
            </a:r>
            <a:r>
              <a:rPr lang="tr-TR" sz="1900" dirty="0" smtClean="0"/>
              <a:t> </a:t>
            </a:r>
            <a:r>
              <a:rPr lang="tr-TR" sz="1900" dirty="0" err="1" smtClean="0"/>
              <a:t>teach</a:t>
            </a:r>
            <a:r>
              <a:rPr lang="tr-TR" sz="1900" dirty="0" smtClean="0"/>
              <a:t> </a:t>
            </a:r>
            <a:r>
              <a:rPr lang="tr-TR" sz="1900" dirty="0" err="1" smtClean="0"/>
              <a:t>reader-response</a:t>
            </a:r>
            <a:r>
              <a:rPr lang="tr-TR" sz="1900" dirty="0" smtClean="0"/>
              <a:t> </a:t>
            </a:r>
            <a:r>
              <a:rPr lang="tr-TR" sz="1900" dirty="0" err="1" smtClean="0"/>
              <a:t>theory</a:t>
            </a:r>
            <a:r>
              <a:rPr lang="tr-TR" sz="1900" dirty="0" smtClean="0"/>
              <a:t>. </a:t>
            </a:r>
            <a:r>
              <a:rPr lang="tr-TR" sz="1900" dirty="0" err="1" smtClean="0"/>
              <a:t>Tyson</a:t>
            </a:r>
            <a:r>
              <a:rPr lang="tr-TR" sz="1900" dirty="0" smtClean="0"/>
              <a:t> 155)</a:t>
            </a:r>
          </a:p>
          <a:p>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28604"/>
            <a:ext cx="8229600" cy="5697559"/>
          </a:xfrm>
        </p:spPr>
        <p:txBody>
          <a:bodyPr>
            <a:normAutofit fontScale="70000" lnSpcReduction="20000"/>
          </a:bodyPr>
          <a:lstStyle/>
          <a:p>
            <a:pPr marL="0" indent="0" algn="just">
              <a:buNone/>
            </a:pPr>
            <a:r>
              <a:rPr lang="tr-TR" sz="2600" dirty="0" err="1" smtClean="0"/>
              <a:t>Imagine</a:t>
            </a:r>
            <a:r>
              <a:rPr lang="tr-TR" sz="2600" dirty="0" smtClean="0"/>
              <a:t> </a:t>
            </a:r>
            <a:r>
              <a:rPr lang="tr-TR" sz="2600" dirty="0" err="1" smtClean="0"/>
              <a:t>that</a:t>
            </a:r>
            <a:r>
              <a:rPr lang="tr-TR" sz="2600" dirty="0" smtClean="0"/>
              <a:t> </a:t>
            </a:r>
            <a:r>
              <a:rPr lang="tr-TR" sz="2600" dirty="0" err="1" smtClean="0"/>
              <a:t>you</a:t>
            </a:r>
            <a:r>
              <a:rPr lang="tr-TR" sz="2600" dirty="0" smtClean="0"/>
              <a:t> </a:t>
            </a:r>
            <a:r>
              <a:rPr lang="tr-TR" sz="2600" dirty="0" err="1" smtClean="0"/>
              <a:t>are</a:t>
            </a:r>
            <a:r>
              <a:rPr lang="tr-TR" sz="2600" dirty="0" smtClean="0"/>
              <a:t> a </a:t>
            </a:r>
            <a:r>
              <a:rPr lang="tr-TR" sz="2600" dirty="0" err="1" smtClean="0"/>
              <a:t>home</a:t>
            </a:r>
            <a:r>
              <a:rPr lang="tr-TR" sz="2600" dirty="0" smtClean="0"/>
              <a:t> </a:t>
            </a:r>
            <a:r>
              <a:rPr lang="tr-TR" sz="2600" dirty="0" err="1" smtClean="0"/>
              <a:t>buyer</a:t>
            </a:r>
            <a:r>
              <a:rPr lang="tr-TR" sz="2600" dirty="0" smtClean="0"/>
              <a:t> </a:t>
            </a:r>
            <a:r>
              <a:rPr lang="tr-TR" sz="2600" dirty="0" err="1" smtClean="0"/>
              <a:t>and</a:t>
            </a:r>
            <a:r>
              <a:rPr lang="tr-TR" sz="2600" dirty="0" smtClean="0"/>
              <a:t> </a:t>
            </a:r>
            <a:r>
              <a:rPr lang="tr-TR" sz="2600" dirty="0" err="1" smtClean="0"/>
              <a:t>circle</a:t>
            </a:r>
            <a:r>
              <a:rPr lang="tr-TR" sz="2600" dirty="0" smtClean="0"/>
              <a:t> </a:t>
            </a:r>
            <a:r>
              <a:rPr lang="tr-TR" sz="2600" dirty="0" err="1" smtClean="0"/>
              <a:t>any</a:t>
            </a:r>
            <a:r>
              <a:rPr lang="tr-TR" sz="2600" dirty="0" smtClean="0"/>
              <a:t> </a:t>
            </a:r>
            <a:r>
              <a:rPr lang="tr-TR" sz="2600" dirty="0" err="1" smtClean="0"/>
              <a:t>detail</a:t>
            </a:r>
            <a:r>
              <a:rPr lang="tr-TR" sz="2600" dirty="0" smtClean="0"/>
              <a:t>, </a:t>
            </a:r>
            <a:r>
              <a:rPr lang="tr-TR" sz="2600" dirty="0" err="1" smtClean="0"/>
              <a:t>positive</a:t>
            </a:r>
            <a:r>
              <a:rPr lang="tr-TR" sz="2600" dirty="0" smtClean="0"/>
              <a:t> </a:t>
            </a:r>
            <a:r>
              <a:rPr lang="tr-TR" sz="2600" dirty="0" err="1" smtClean="0"/>
              <a:t>or</a:t>
            </a:r>
            <a:r>
              <a:rPr lang="tr-TR" sz="2600" dirty="0" smtClean="0"/>
              <a:t> </a:t>
            </a:r>
            <a:r>
              <a:rPr lang="tr-TR" sz="2600" dirty="0" err="1" smtClean="0"/>
              <a:t>negative</a:t>
            </a:r>
            <a:r>
              <a:rPr lang="tr-TR" sz="2600" dirty="0" smtClean="0"/>
              <a:t>, </a:t>
            </a:r>
            <a:r>
              <a:rPr lang="tr-TR" sz="2600" dirty="0" err="1" smtClean="0"/>
              <a:t>that</a:t>
            </a:r>
            <a:r>
              <a:rPr lang="tr-TR" sz="2600" dirty="0" smtClean="0"/>
              <a:t> </a:t>
            </a:r>
            <a:r>
              <a:rPr lang="tr-TR" sz="2600" dirty="0" err="1" smtClean="0"/>
              <a:t>you</a:t>
            </a:r>
            <a:r>
              <a:rPr lang="tr-TR" sz="2600" dirty="0" smtClean="0"/>
              <a:t> </a:t>
            </a:r>
            <a:r>
              <a:rPr lang="tr-TR" sz="2600" dirty="0" err="1" smtClean="0"/>
              <a:t>think</a:t>
            </a:r>
            <a:r>
              <a:rPr lang="tr-TR" sz="2600" dirty="0" smtClean="0"/>
              <a:t> </a:t>
            </a:r>
            <a:r>
              <a:rPr lang="tr-TR" sz="2600" dirty="0" err="1" smtClean="0"/>
              <a:t>would</a:t>
            </a:r>
            <a:r>
              <a:rPr lang="tr-TR" sz="2600" dirty="0" smtClean="0"/>
              <a:t> be </a:t>
            </a:r>
            <a:r>
              <a:rPr lang="tr-TR" sz="2600" dirty="0" err="1" smtClean="0"/>
              <a:t>important</a:t>
            </a:r>
            <a:r>
              <a:rPr lang="tr-TR" sz="2600" dirty="0" smtClean="0"/>
              <a:t> </a:t>
            </a:r>
            <a:r>
              <a:rPr lang="tr-TR" sz="2600" dirty="0" err="1" smtClean="0"/>
              <a:t>if</a:t>
            </a:r>
            <a:r>
              <a:rPr lang="tr-TR" sz="2600" dirty="0" smtClean="0"/>
              <a:t> </a:t>
            </a:r>
            <a:r>
              <a:rPr lang="tr-TR" sz="2600" dirty="0" err="1" smtClean="0"/>
              <a:t>you</a:t>
            </a:r>
            <a:r>
              <a:rPr lang="tr-TR" sz="2600" dirty="0" smtClean="0"/>
              <a:t> </a:t>
            </a:r>
            <a:r>
              <a:rPr lang="tr-TR" sz="2600" dirty="0" err="1" smtClean="0"/>
              <a:t>were</a:t>
            </a:r>
            <a:r>
              <a:rPr lang="tr-TR" sz="2600" dirty="0" smtClean="0"/>
              <a:t> </a:t>
            </a:r>
            <a:r>
              <a:rPr lang="tr-TR" sz="2600" dirty="0" err="1" smtClean="0"/>
              <a:t>considering</a:t>
            </a:r>
            <a:r>
              <a:rPr lang="tr-TR" sz="2600" dirty="0" smtClean="0"/>
              <a:t> </a:t>
            </a:r>
            <a:r>
              <a:rPr lang="tr-TR" sz="2600" dirty="0" err="1" smtClean="0"/>
              <a:t>buying</a:t>
            </a:r>
            <a:r>
              <a:rPr lang="tr-TR" sz="2600" dirty="0" smtClean="0"/>
              <a:t> </a:t>
            </a:r>
            <a:r>
              <a:rPr lang="tr-TR" sz="2600" dirty="0" err="1" smtClean="0"/>
              <a:t>the</a:t>
            </a:r>
            <a:r>
              <a:rPr lang="tr-TR" sz="2600" dirty="0" smtClean="0"/>
              <a:t> </a:t>
            </a:r>
            <a:r>
              <a:rPr lang="tr-TR" sz="2600" dirty="0" err="1" smtClean="0"/>
              <a:t>house</a:t>
            </a:r>
            <a:r>
              <a:rPr lang="tr-TR" sz="2600" dirty="0" smtClean="0"/>
              <a:t> </a:t>
            </a:r>
            <a:r>
              <a:rPr lang="tr-TR" sz="2600" dirty="0" err="1" smtClean="0"/>
              <a:t>described</a:t>
            </a:r>
            <a:r>
              <a:rPr lang="tr-TR" sz="2600" dirty="0" smtClean="0"/>
              <a:t> in </a:t>
            </a:r>
            <a:r>
              <a:rPr lang="tr-TR" sz="2600" dirty="0" err="1" smtClean="0"/>
              <a:t>the</a:t>
            </a:r>
            <a:r>
              <a:rPr lang="tr-TR" sz="2600" dirty="0" smtClean="0"/>
              <a:t> </a:t>
            </a:r>
            <a:r>
              <a:rPr lang="tr-TR" sz="2600" dirty="0" err="1" smtClean="0"/>
              <a:t>passage</a:t>
            </a:r>
            <a:r>
              <a:rPr lang="tr-TR" sz="2600" dirty="0" smtClean="0"/>
              <a:t>.</a:t>
            </a:r>
          </a:p>
          <a:p>
            <a:pPr marL="0" indent="0">
              <a:buNone/>
            </a:pPr>
            <a:endParaRPr lang="tr-TR" sz="2300" dirty="0" smtClean="0"/>
          </a:p>
          <a:p>
            <a:pPr marL="0" indent="0">
              <a:buNone/>
            </a:pPr>
            <a:r>
              <a:rPr lang="tr-TR" sz="3400" b="1" dirty="0" smtClean="0"/>
              <a:t>         </a:t>
            </a:r>
            <a:r>
              <a:rPr lang="tr-TR" sz="3400" b="1" dirty="0" err="1" smtClean="0"/>
              <a:t>Positive</a:t>
            </a:r>
            <a:r>
              <a:rPr lang="tr-TR" sz="3400" b="1" dirty="0" smtClean="0"/>
              <a:t> </a:t>
            </a:r>
            <a:r>
              <a:rPr lang="tr-TR" sz="3400" b="1" dirty="0" err="1"/>
              <a:t>Qualities</a:t>
            </a:r>
            <a:r>
              <a:rPr lang="tr-TR" sz="3400" b="1" dirty="0"/>
              <a:t>                                     </a:t>
            </a:r>
            <a:r>
              <a:rPr lang="tr-TR" sz="3400" b="1" dirty="0" err="1" smtClean="0"/>
              <a:t>Negative</a:t>
            </a:r>
            <a:r>
              <a:rPr lang="tr-TR" sz="3400" b="1" dirty="0" smtClean="0"/>
              <a:t> </a:t>
            </a:r>
            <a:r>
              <a:rPr lang="tr-TR" sz="3400" b="1" dirty="0" err="1" smtClean="0"/>
              <a:t>Qualities</a:t>
            </a:r>
            <a:endParaRPr lang="tr-TR" sz="3400" b="1" dirty="0" smtClean="0"/>
          </a:p>
          <a:p>
            <a:pPr marL="0" indent="0">
              <a:buNone/>
            </a:pPr>
            <a:endParaRPr lang="tr-TR" sz="3400" b="1" dirty="0"/>
          </a:p>
          <a:p>
            <a:r>
              <a:rPr lang="tr-TR" sz="3400" dirty="0" err="1"/>
              <a:t>tall</a:t>
            </a:r>
            <a:r>
              <a:rPr lang="tr-TR" sz="3400" dirty="0"/>
              <a:t> </a:t>
            </a:r>
            <a:r>
              <a:rPr lang="tr-TR" sz="3400" dirty="0" err="1"/>
              <a:t>hedges</a:t>
            </a:r>
            <a:r>
              <a:rPr lang="tr-TR" sz="3400" dirty="0"/>
              <a:t> (</a:t>
            </a:r>
            <a:r>
              <a:rPr lang="tr-TR" sz="3400" dirty="0" err="1"/>
              <a:t>privacy</a:t>
            </a:r>
            <a:r>
              <a:rPr lang="tr-TR" sz="3400" dirty="0"/>
              <a:t>)                                </a:t>
            </a:r>
            <a:r>
              <a:rPr lang="tr-TR" sz="3400" dirty="0" err="1" smtClean="0"/>
              <a:t>damp</a:t>
            </a:r>
            <a:r>
              <a:rPr lang="tr-TR" sz="3400" dirty="0"/>
              <a:t>, </a:t>
            </a:r>
            <a:r>
              <a:rPr lang="tr-TR" sz="3400" dirty="0" err="1"/>
              <a:t>musty</a:t>
            </a:r>
            <a:r>
              <a:rPr lang="tr-TR" sz="3400" dirty="0"/>
              <a:t> </a:t>
            </a:r>
            <a:r>
              <a:rPr lang="tr-TR" sz="3400" dirty="0" err="1" smtClean="0"/>
              <a:t>basement</a:t>
            </a:r>
            <a:endParaRPr lang="tr-TR" sz="3400" dirty="0"/>
          </a:p>
          <a:p>
            <a:r>
              <a:rPr lang="tr-TR" sz="3400" dirty="0" err="1"/>
              <a:t>finely</a:t>
            </a:r>
            <a:r>
              <a:rPr lang="tr-TR" sz="3400" dirty="0"/>
              <a:t> </a:t>
            </a:r>
            <a:r>
              <a:rPr lang="tr-TR" sz="3400" dirty="0" err="1"/>
              <a:t>landscaped</a:t>
            </a:r>
            <a:r>
              <a:rPr lang="tr-TR" sz="3400" dirty="0"/>
              <a:t> </a:t>
            </a:r>
            <a:r>
              <a:rPr lang="tr-TR" sz="3400" dirty="0" err="1"/>
              <a:t>yard</a:t>
            </a:r>
            <a:r>
              <a:rPr lang="tr-TR" sz="3400" dirty="0"/>
              <a:t>                            </a:t>
            </a:r>
            <a:r>
              <a:rPr lang="tr-TR" sz="3400" dirty="0" err="1" smtClean="0"/>
              <a:t>new</a:t>
            </a:r>
            <a:r>
              <a:rPr lang="tr-TR" sz="3400" dirty="0" smtClean="0"/>
              <a:t> </a:t>
            </a:r>
            <a:r>
              <a:rPr lang="tr-TR" sz="3400" dirty="0" err="1"/>
              <a:t>plumbing</a:t>
            </a:r>
            <a:r>
              <a:rPr lang="tr-TR" sz="3400" dirty="0"/>
              <a:t> </a:t>
            </a:r>
            <a:r>
              <a:rPr lang="tr-TR" sz="3400" dirty="0" err="1" smtClean="0"/>
              <a:t>amiss</a:t>
            </a:r>
            <a:endParaRPr lang="tr-TR" sz="3400" dirty="0"/>
          </a:p>
          <a:p>
            <a:r>
              <a:rPr lang="tr-TR" sz="3400" dirty="0" err="1"/>
              <a:t>stone</a:t>
            </a:r>
            <a:r>
              <a:rPr lang="tr-TR" sz="3400" dirty="0"/>
              <a:t> </a:t>
            </a:r>
            <a:r>
              <a:rPr lang="tr-TR" sz="3400" dirty="0" err="1"/>
              <a:t>siding</a:t>
            </a:r>
            <a:r>
              <a:rPr lang="tr-TR" sz="3400" dirty="0"/>
              <a:t>                                               </a:t>
            </a:r>
            <a:r>
              <a:rPr lang="tr-TR" sz="3400" dirty="0" err="1" smtClean="0"/>
              <a:t>rotting</a:t>
            </a:r>
            <a:r>
              <a:rPr lang="tr-TR" sz="3400" dirty="0" smtClean="0"/>
              <a:t> </a:t>
            </a:r>
            <a:r>
              <a:rPr lang="tr-TR" sz="3400" dirty="0" err="1" smtClean="0"/>
              <a:t>roof</a:t>
            </a:r>
            <a:endParaRPr lang="tr-TR" sz="3400" dirty="0"/>
          </a:p>
          <a:p>
            <a:r>
              <a:rPr lang="tr-TR" sz="3400" dirty="0" err="1"/>
              <a:t>fireplace</a:t>
            </a:r>
            <a:r>
              <a:rPr lang="tr-TR" sz="3400" dirty="0"/>
              <a:t>                                                    </a:t>
            </a:r>
            <a:r>
              <a:rPr lang="tr-TR" sz="3400" dirty="0" smtClean="0"/>
              <a:t> </a:t>
            </a:r>
            <a:r>
              <a:rPr lang="tr-TR" sz="3400" dirty="0" err="1" smtClean="0"/>
              <a:t>leak</a:t>
            </a:r>
            <a:r>
              <a:rPr lang="tr-TR" sz="3400" dirty="0" smtClean="0"/>
              <a:t> </a:t>
            </a:r>
            <a:r>
              <a:rPr lang="tr-TR" sz="3400" dirty="0"/>
              <a:t>in </a:t>
            </a:r>
            <a:r>
              <a:rPr lang="tr-TR" sz="3400" dirty="0" err="1"/>
              <a:t>bedroom</a:t>
            </a:r>
            <a:r>
              <a:rPr lang="tr-TR" sz="3400" dirty="0"/>
              <a:t> </a:t>
            </a:r>
            <a:r>
              <a:rPr lang="tr-TR" sz="3400" dirty="0" err="1"/>
              <a:t>ceiling</a:t>
            </a:r>
            <a:endParaRPr lang="tr-TR" sz="3400" dirty="0"/>
          </a:p>
          <a:p>
            <a:r>
              <a:rPr lang="tr-TR" sz="3400" dirty="0" err="1"/>
              <a:t>garage</a:t>
            </a:r>
            <a:endParaRPr lang="tr-TR" sz="3400" dirty="0"/>
          </a:p>
          <a:p>
            <a:r>
              <a:rPr lang="tr-TR" sz="3400" dirty="0" err="1"/>
              <a:t>newly</a:t>
            </a:r>
            <a:r>
              <a:rPr lang="tr-TR" sz="3400" dirty="0"/>
              <a:t> </a:t>
            </a:r>
            <a:r>
              <a:rPr lang="tr-TR" sz="3400" dirty="0" err="1"/>
              <a:t>painted</a:t>
            </a:r>
            <a:r>
              <a:rPr lang="tr-TR" sz="3400" dirty="0"/>
              <a:t> </a:t>
            </a:r>
            <a:r>
              <a:rPr lang="tr-TR" sz="3400" dirty="0" err="1"/>
              <a:t>downstairs</a:t>
            </a:r>
            <a:endParaRPr lang="tr-TR" sz="3400" dirty="0"/>
          </a:p>
          <a:p>
            <a:r>
              <a:rPr lang="tr-TR" sz="3400" dirty="0" err="1"/>
              <a:t>nearest</a:t>
            </a:r>
            <a:r>
              <a:rPr lang="tr-TR" sz="3400" dirty="0"/>
              <a:t> </a:t>
            </a:r>
            <a:r>
              <a:rPr lang="tr-TR" sz="3400" dirty="0" err="1"/>
              <a:t>house</a:t>
            </a:r>
            <a:r>
              <a:rPr lang="tr-TR" sz="3400" dirty="0"/>
              <a:t> ¼ mi. </a:t>
            </a:r>
            <a:r>
              <a:rPr lang="tr-TR" sz="3400" dirty="0" err="1"/>
              <a:t>away</a:t>
            </a:r>
            <a:r>
              <a:rPr lang="tr-TR" sz="3400" dirty="0"/>
              <a:t> (</a:t>
            </a:r>
            <a:r>
              <a:rPr lang="tr-TR" sz="3400" dirty="0" err="1"/>
              <a:t>privacy</a:t>
            </a:r>
            <a:r>
              <a:rPr lang="tr-TR" sz="3400" dirty="0"/>
              <a:t>)</a:t>
            </a:r>
          </a:p>
          <a:p>
            <a:r>
              <a:rPr lang="tr-TR" sz="3400" dirty="0"/>
              <a:t>den</a:t>
            </a:r>
          </a:p>
          <a:p>
            <a:r>
              <a:rPr lang="tr-TR" sz="3400" dirty="0"/>
              <a:t>3 </a:t>
            </a:r>
            <a:r>
              <a:rPr lang="tr-TR" sz="3400" dirty="0" err="1"/>
              <a:t>upstairs</a:t>
            </a:r>
            <a:r>
              <a:rPr lang="tr-TR" sz="3400" dirty="0"/>
              <a:t> </a:t>
            </a:r>
            <a:r>
              <a:rPr lang="tr-TR" sz="3400" dirty="0" err="1"/>
              <a:t>bedrooms</a:t>
            </a:r>
            <a:endParaRPr lang="tr-TR" sz="3400" dirty="0"/>
          </a:p>
          <a:p>
            <a:r>
              <a:rPr lang="tr-TR" sz="3400" dirty="0"/>
              <a:t>New </a:t>
            </a:r>
            <a:r>
              <a:rPr lang="tr-TR" sz="3400" dirty="0" err="1"/>
              <a:t>bathroom</a:t>
            </a:r>
            <a:r>
              <a:rPr lang="tr-TR" sz="3400" dirty="0"/>
              <a:t> </a:t>
            </a:r>
            <a:r>
              <a:rPr lang="tr-TR" sz="3400" dirty="0" err="1"/>
              <a:t>added</a:t>
            </a:r>
            <a:r>
              <a:rPr lang="tr-TR" sz="3400" dirty="0"/>
              <a:t> </a:t>
            </a:r>
            <a:r>
              <a:rPr lang="tr-TR" sz="3400" dirty="0" err="1"/>
              <a:t>to</a:t>
            </a:r>
            <a:r>
              <a:rPr lang="tr-TR" sz="3400" dirty="0"/>
              <a:t> </a:t>
            </a:r>
            <a:r>
              <a:rPr lang="tr-TR" sz="3400" dirty="0" err="1" smtClean="0"/>
              <a:t>bedroom</a:t>
            </a:r>
            <a:endParaRPr lang="tr-TR" sz="3400" dirty="0" smtClean="0"/>
          </a:p>
          <a:p>
            <a:pPr marL="0" indent="0">
              <a:buNone/>
            </a:pPr>
            <a:endParaRPr lang="tr-TR" sz="3400" dirty="0"/>
          </a:p>
          <a:p>
            <a:endParaRPr lang="tr-TR" dirty="0"/>
          </a:p>
        </p:txBody>
      </p:sp>
    </p:spTree>
    <p:extLst>
      <p:ext uri="{BB962C8B-B14F-4D97-AF65-F5344CB8AC3E}">
        <p14:creationId xmlns:p14="http://schemas.microsoft.com/office/powerpoint/2010/main" val="3845588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120680"/>
          </a:xfrm>
        </p:spPr>
        <p:txBody>
          <a:bodyPr>
            <a:normAutofit fontScale="85000" lnSpcReduction="10000"/>
          </a:bodyPr>
          <a:lstStyle/>
          <a:p>
            <a:pPr marL="0" indent="0" algn="just">
              <a:buNone/>
            </a:pPr>
            <a:r>
              <a:rPr lang="tr-TR" sz="2100" b="1" dirty="0" smtClean="0"/>
              <a:t>   </a:t>
            </a:r>
            <a:r>
              <a:rPr lang="tr-TR" sz="2100" dirty="0" err="1" smtClean="0"/>
              <a:t>Now</a:t>
            </a:r>
            <a:r>
              <a:rPr lang="tr-TR" sz="2100" dirty="0" smtClean="0"/>
              <a:t> </a:t>
            </a:r>
            <a:r>
              <a:rPr lang="tr-TR" sz="2100" dirty="0" err="1" smtClean="0"/>
              <a:t>reread</a:t>
            </a:r>
            <a:r>
              <a:rPr lang="tr-TR" sz="2100" dirty="0" smtClean="0"/>
              <a:t>  </a:t>
            </a:r>
            <a:r>
              <a:rPr lang="tr-TR" sz="2100" dirty="0" err="1" smtClean="0"/>
              <a:t>the</a:t>
            </a:r>
            <a:r>
              <a:rPr lang="tr-TR" sz="2100" dirty="0" smtClean="0"/>
              <a:t> </a:t>
            </a:r>
            <a:r>
              <a:rPr lang="tr-TR" sz="2100" dirty="0" err="1" smtClean="0"/>
              <a:t>passage</a:t>
            </a:r>
            <a:r>
              <a:rPr lang="tr-TR" sz="2100" dirty="0" smtClean="0"/>
              <a:t> </a:t>
            </a:r>
            <a:r>
              <a:rPr lang="tr-TR" sz="2100" dirty="0" err="1" smtClean="0"/>
              <a:t>and</a:t>
            </a:r>
            <a:r>
              <a:rPr lang="tr-TR" sz="2100" dirty="0" smtClean="0"/>
              <a:t> </a:t>
            </a:r>
            <a:r>
              <a:rPr lang="tr-TR" sz="2100" dirty="0" err="1" smtClean="0"/>
              <a:t>underline</a:t>
            </a:r>
            <a:r>
              <a:rPr lang="tr-TR" sz="2100" dirty="0" smtClean="0"/>
              <a:t> </a:t>
            </a:r>
            <a:r>
              <a:rPr lang="tr-TR" sz="2100" dirty="0" err="1" smtClean="0"/>
              <a:t>any</a:t>
            </a:r>
            <a:r>
              <a:rPr lang="tr-TR" sz="2100" dirty="0" smtClean="0"/>
              <a:t> </a:t>
            </a:r>
            <a:r>
              <a:rPr lang="tr-TR" sz="2100" dirty="0" err="1" smtClean="0"/>
              <a:t>detail</a:t>
            </a:r>
            <a:r>
              <a:rPr lang="tr-TR" sz="2100" dirty="0" smtClean="0"/>
              <a:t>, </a:t>
            </a:r>
            <a:r>
              <a:rPr lang="tr-TR" sz="2100" dirty="0" err="1" smtClean="0"/>
              <a:t>positive</a:t>
            </a:r>
            <a:r>
              <a:rPr lang="tr-TR" sz="2100" dirty="0" smtClean="0"/>
              <a:t> </a:t>
            </a:r>
            <a:r>
              <a:rPr lang="tr-TR" sz="2100" dirty="0" err="1" smtClean="0"/>
              <a:t>or</a:t>
            </a:r>
            <a:r>
              <a:rPr lang="tr-TR" sz="2100" dirty="0" smtClean="0"/>
              <a:t> </a:t>
            </a:r>
            <a:r>
              <a:rPr lang="tr-TR" sz="2100" dirty="0" err="1" smtClean="0"/>
              <a:t>negative</a:t>
            </a:r>
            <a:r>
              <a:rPr lang="tr-TR" sz="2100" dirty="0" smtClean="0"/>
              <a:t>, </a:t>
            </a:r>
            <a:r>
              <a:rPr lang="tr-TR" sz="2100" dirty="0" err="1" smtClean="0"/>
              <a:t>that</a:t>
            </a:r>
            <a:r>
              <a:rPr lang="tr-TR" sz="2100" dirty="0" smtClean="0"/>
              <a:t> </a:t>
            </a:r>
            <a:r>
              <a:rPr lang="tr-TR" sz="2100" dirty="0" err="1" smtClean="0"/>
              <a:t>you</a:t>
            </a:r>
            <a:r>
              <a:rPr lang="tr-TR" sz="2100" dirty="0" smtClean="0"/>
              <a:t> </a:t>
            </a:r>
            <a:r>
              <a:rPr lang="tr-TR" sz="2100" dirty="0" err="1" smtClean="0"/>
              <a:t>think</a:t>
            </a:r>
            <a:r>
              <a:rPr lang="tr-TR" sz="2100" dirty="0" smtClean="0"/>
              <a:t> </a:t>
            </a:r>
            <a:r>
              <a:rPr lang="tr-TR" sz="2100" dirty="0" err="1" smtClean="0"/>
              <a:t>would</a:t>
            </a:r>
            <a:r>
              <a:rPr lang="tr-TR" sz="2100" dirty="0" smtClean="0"/>
              <a:t> be </a:t>
            </a:r>
            <a:r>
              <a:rPr lang="tr-TR" sz="2100" dirty="0" err="1" smtClean="0"/>
              <a:t>important</a:t>
            </a:r>
            <a:r>
              <a:rPr lang="tr-TR" sz="2100" dirty="0" smtClean="0"/>
              <a:t> </a:t>
            </a:r>
            <a:r>
              <a:rPr lang="tr-TR" sz="2100" dirty="0" err="1" smtClean="0"/>
              <a:t>if</a:t>
            </a:r>
            <a:r>
              <a:rPr lang="tr-TR" sz="2100" dirty="0" smtClean="0"/>
              <a:t> </a:t>
            </a:r>
            <a:r>
              <a:rPr lang="tr-TR" sz="2100" dirty="0" err="1" smtClean="0"/>
              <a:t>you</a:t>
            </a:r>
            <a:r>
              <a:rPr lang="tr-TR" sz="2100" dirty="0" smtClean="0"/>
              <a:t> </a:t>
            </a:r>
            <a:r>
              <a:rPr lang="tr-TR" sz="2100" dirty="0" err="1" smtClean="0"/>
              <a:t>were</a:t>
            </a:r>
            <a:r>
              <a:rPr lang="tr-TR" sz="2100" dirty="0" smtClean="0"/>
              <a:t> </a:t>
            </a:r>
            <a:r>
              <a:rPr lang="tr-TR" sz="2100" dirty="0" err="1" smtClean="0"/>
              <a:t>casing</a:t>
            </a:r>
            <a:r>
              <a:rPr lang="tr-TR" sz="2100" dirty="0" smtClean="0"/>
              <a:t> </a:t>
            </a:r>
            <a:r>
              <a:rPr lang="tr-TR" sz="2100" dirty="0" err="1" smtClean="0"/>
              <a:t>the</a:t>
            </a:r>
            <a:r>
              <a:rPr lang="tr-TR" sz="2100" dirty="0" smtClean="0"/>
              <a:t> </a:t>
            </a:r>
            <a:r>
              <a:rPr lang="tr-TR" sz="2100" dirty="0" err="1" smtClean="0"/>
              <a:t>house</a:t>
            </a:r>
            <a:r>
              <a:rPr lang="tr-TR" sz="2100" dirty="0" smtClean="0"/>
              <a:t> in </a:t>
            </a:r>
            <a:r>
              <a:rPr lang="tr-TR" sz="2100" dirty="0" err="1" smtClean="0"/>
              <a:t>order</a:t>
            </a:r>
            <a:r>
              <a:rPr lang="tr-TR" sz="2100" dirty="0" smtClean="0"/>
              <a:t> </a:t>
            </a:r>
            <a:r>
              <a:rPr lang="tr-TR" sz="2100" dirty="0" err="1" smtClean="0"/>
              <a:t>to</a:t>
            </a:r>
            <a:r>
              <a:rPr lang="tr-TR" sz="2100" dirty="0" smtClean="0"/>
              <a:t> </a:t>
            </a:r>
            <a:r>
              <a:rPr lang="tr-TR" sz="2100" dirty="0" err="1" smtClean="0"/>
              <a:t>rob</a:t>
            </a:r>
            <a:r>
              <a:rPr lang="tr-TR" sz="2100" dirty="0" smtClean="0"/>
              <a:t> it.     </a:t>
            </a:r>
          </a:p>
          <a:p>
            <a:pPr marL="0" indent="0" algn="just">
              <a:buNone/>
            </a:pPr>
            <a:r>
              <a:rPr lang="tr-TR" sz="2100" dirty="0" smtClean="0"/>
              <a:t>               </a:t>
            </a:r>
          </a:p>
          <a:p>
            <a:pPr marL="0" indent="0" algn="ctr">
              <a:buNone/>
            </a:pPr>
            <a:r>
              <a:rPr lang="en-US" b="1" dirty="0" smtClean="0"/>
              <a:t>Positive </a:t>
            </a:r>
            <a:r>
              <a:rPr lang="en-US" b="1" dirty="0"/>
              <a:t>Qualities                                                    </a:t>
            </a:r>
            <a:endParaRPr lang="tr-TR" b="1" dirty="0" smtClean="0"/>
          </a:p>
          <a:p>
            <a:r>
              <a:rPr lang="en-US" dirty="0" smtClean="0"/>
              <a:t>tall hedges (safe from observation)</a:t>
            </a:r>
          </a:p>
          <a:p>
            <a:r>
              <a:rPr lang="en-US" dirty="0" smtClean="0"/>
              <a:t>no </a:t>
            </a:r>
            <a:r>
              <a:rPr lang="en-US" dirty="0"/>
              <a:t>one home on Thursdays</a:t>
            </a:r>
          </a:p>
          <a:p>
            <a:r>
              <a:rPr lang="en-US" dirty="0"/>
              <a:t>finely landscaped yard (those folks have money)</a:t>
            </a:r>
          </a:p>
          <a:p>
            <a:r>
              <a:rPr lang="en-US" dirty="0"/>
              <a:t>3 10-speed bikes in garage, side door always left open</a:t>
            </a:r>
          </a:p>
          <a:p>
            <a:r>
              <a:rPr lang="en-US" dirty="0"/>
              <a:t>Nearest house ¼ mi. away (safe from observation)</a:t>
            </a:r>
          </a:p>
          <a:p>
            <a:r>
              <a:rPr lang="en-US" dirty="0"/>
              <a:t>many portable goods: stereo, china, silver, cut glass, </a:t>
            </a:r>
          </a:p>
          <a:p>
            <a:r>
              <a:rPr lang="en-US" dirty="0"/>
              <a:t>paintings, coin collection, furs, box of jewels, </a:t>
            </a:r>
            <a:r>
              <a:rPr lang="en-US" dirty="0" err="1"/>
              <a:t>tv</a:t>
            </a:r>
            <a:r>
              <a:rPr lang="en-US" dirty="0"/>
              <a:t> set</a:t>
            </a:r>
          </a:p>
          <a:p>
            <a:r>
              <a:rPr lang="en-US" dirty="0"/>
              <a:t>cash kept in desk </a:t>
            </a:r>
            <a:r>
              <a:rPr lang="en-US" dirty="0" smtClean="0"/>
              <a:t>drawer</a:t>
            </a:r>
            <a:r>
              <a:rPr lang="tr-TR" dirty="0" smtClean="0"/>
              <a:t> (</a:t>
            </a:r>
            <a:r>
              <a:rPr lang="tr-TR" dirty="0" err="1" smtClean="0"/>
              <a:t>Tyson</a:t>
            </a:r>
            <a:r>
              <a:rPr lang="tr-TR" dirty="0" smtClean="0"/>
              <a:t> 156).</a:t>
            </a:r>
          </a:p>
          <a:p>
            <a:pPr marL="0" indent="0">
              <a:buNone/>
            </a:pPr>
            <a:endParaRPr lang="en-US" dirty="0"/>
          </a:p>
        </p:txBody>
      </p:sp>
    </p:spTree>
    <p:extLst>
      <p:ext uri="{BB962C8B-B14F-4D97-AF65-F5344CB8AC3E}">
        <p14:creationId xmlns:p14="http://schemas.microsoft.com/office/powerpoint/2010/main" val="3923423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332656"/>
            <a:ext cx="8507288" cy="6264696"/>
          </a:xfrm>
        </p:spPr>
        <p:txBody>
          <a:bodyPr>
            <a:normAutofit/>
          </a:bodyPr>
          <a:lstStyle/>
          <a:p>
            <a:pPr marL="0" indent="0" algn="just">
              <a:buNone/>
            </a:pPr>
            <a:r>
              <a:rPr lang="tr-TR" dirty="0" smtClean="0"/>
              <a:t>	«</a:t>
            </a:r>
            <a:r>
              <a:rPr lang="en-US" dirty="0" smtClean="0"/>
              <a:t>The </a:t>
            </a:r>
            <a:r>
              <a:rPr lang="en-US" dirty="0"/>
              <a:t>house of fiction has in short not one window, but a million – a number of possible windows not to be reckoned, rather; every one of which has been pierced, or is still </a:t>
            </a:r>
            <a:r>
              <a:rPr lang="en-US" dirty="0" err="1"/>
              <a:t>pierceable</a:t>
            </a:r>
            <a:r>
              <a:rPr lang="en-US" dirty="0"/>
              <a:t>, in its vast front, by the need of the individual vision and by the pressure of the individual will</a:t>
            </a:r>
            <a:r>
              <a:rPr lang="en-US" dirty="0" smtClean="0"/>
              <a:t>.</a:t>
            </a:r>
            <a:r>
              <a:rPr lang="tr-TR" dirty="0" smtClean="0"/>
              <a:t>»</a:t>
            </a:r>
          </a:p>
          <a:p>
            <a:endParaRPr lang="tr-TR" dirty="0"/>
          </a:p>
          <a:p>
            <a:endParaRPr lang="en-US" dirty="0"/>
          </a:p>
          <a:p>
            <a:pPr marL="0" indent="0">
              <a:buNone/>
            </a:pPr>
            <a:r>
              <a:rPr lang="en-US" dirty="0"/>
              <a:t>Henry James, Preface to the New York Edition of </a:t>
            </a:r>
            <a:r>
              <a:rPr lang="en-US" i="1" dirty="0"/>
              <a:t>Portrait of a </a:t>
            </a:r>
            <a:r>
              <a:rPr lang="en-US" i="1" dirty="0" smtClean="0"/>
              <a:t>Lady</a:t>
            </a:r>
            <a:r>
              <a:rPr lang="tr-TR" i="1" dirty="0" smtClean="0"/>
              <a:t>   </a:t>
            </a:r>
            <a:r>
              <a:rPr lang="tr-TR" dirty="0" smtClean="0"/>
              <a:t>(</a:t>
            </a:r>
            <a:r>
              <a:rPr lang="tr-TR" dirty="0" err="1" smtClean="0"/>
              <a:t>Bressler</a:t>
            </a:r>
            <a:r>
              <a:rPr lang="tr-TR" dirty="0" smtClean="0"/>
              <a:t> 72)</a:t>
            </a:r>
            <a:endParaRPr lang="en-US" dirty="0"/>
          </a:p>
        </p:txBody>
      </p:sp>
    </p:spTree>
    <p:extLst>
      <p:ext uri="{BB962C8B-B14F-4D97-AF65-F5344CB8AC3E}">
        <p14:creationId xmlns:p14="http://schemas.microsoft.com/office/powerpoint/2010/main" val="1554559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00042"/>
            <a:ext cx="8229600" cy="6025302"/>
          </a:xfrm>
        </p:spPr>
        <p:txBody>
          <a:bodyPr>
            <a:normAutofit/>
          </a:bodyPr>
          <a:lstStyle/>
          <a:p>
            <a:pPr algn="just">
              <a:buNone/>
            </a:pPr>
            <a:r>
              <a:rPr lang="tr-TR" dirty="0" smtClean="0"/>
              <a:t>	</a:t>
            </a:r>
          </a:p>
          <a:p>
            <a:pPr algn="just">
              <a:buNone/>
            </a:pPr>
            <a:endParaRPr lang="tr-TR" dirty="0" smtClean="0"/>
          </a:p>
          <a:p>
            <a:pPr algn="just">
              <a:buNone/>
            </a:pPr>
            <a:r>
              <a:rPr lang="tr-TR" dirty="0" smtClean="0"/>
              <a:t>	</a:t>
            </a:r>
            <a:r>
              <a:rPr lang="en-US" dirty="0" smtClean="0"/>
              <a:t>According to the nineteenth-century novelist, essayist, literary critic, and short story writer Henry James (1843-1916), this house represents the literary form – a story, a novel, a poem, or an essay – with each window being an individual reader’s distinct impression of that literary work. </a:t>
            </a:r>
            <a:r>
              <a:rPr lang="tr-TR" dirty="0" smtClean="0"/>
              <a:t>(</a:t>
            </a:r>
            <a:r>
              <a:rPr lang="tr-TR" dirty="0" err="1" smtClean="0"/>
              <a:t>Bressler</a:t>
            </a:r>
            <a:r>
              <a:rPr lang="tr-TR" dirty="0" smtClean="0"/>
              <a:t> 73).</a:t>
            </a:r>
            <a:endParaRPr lang="tr-TR" dirty="0"/>
          </a:p>
        </p:txBody>
      </p:sp>
    </p:spTree>
    <p:extLst>
      <p:ext uri="{BB962C8B-B14F-4D97-AF65-F5344CB8AC3E}">
        <p14:creationId xmlns:p14="http://schemas.microsoft.com/office/powerpoint/2010/main" val="1852028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260648"/>
            <a:ext cx="8712968" cy="6336704"/>
          </a:xfrm>
        </p:spPr>
        <p:txBody>
          <a:bodyPr>
            <a:normAutofit/>
          </a:bodyPr>
          <a:lstStyle/>
          <a:p>
            <a:pPr marL="0" indent="0">
              <a:buNone/>
            </a:pPr>
            <a:endParaRPr lang="tr-TR" dirty="0" smtClean="0"/>
          </a:p>
          <a:p>
            <a:pPr marL="0" indent="0" algn="just">
              <a:buNone/>
            </a:pPr>
            <a:r>
              <a:rPr lang="en-US" sz="3600" dirty="0" smtClean="0"/>
              <a:t>Reader-</a:t>
            </a:r>
            <a:r>
              <a:rPr lang="tr-TR" sz="3600" dirty="0" smtClean="0"/>
              <a:t>R</a:t>
            </a:r>
            <a:r>
              <a:rPr lang="en-US" sz="3600" dirty="0" err="1" smtClean="0"/>
              <a:t>esponse</a:t>
            </a:r>
            <a:r>
              <a:rPr lang="en-US" sz="3600" dirty="0" smtClean="0"/>
              <a:t> </a:t>
            </a:r>
            <a:r>
              <a:rPr lang="tr-TR" sz="3600" dirty="0" smtClean="0"/>
              <a:t>c</a:t>
            </a:r>
            <a:r>
              <a:rPr lang="en-US" sz="3600" dirty="0" err="1" smtClean="0"/>
              <a:t>ritics</a:t>
            </a:r>
            <a:r>
              <a:rPr lang="en-US" sz="3600" dirty="0" smtClean="0"/>
              <a:t>, Reader-oriented critics, reader-critics, or audience-oriented critics believe that a literary work’s interpretation is created when a reader and a text interact or transact. They assert that the proper study of textual analysis must consider both the reader and the text, not simply a text in isolation. For these critics,</a:t>
            </a:r>
          </a:p>
          <a:p>
            <a:pPr marL="0" indent="0" algn="ctr">
              <a:buNone/>
            </a:pPr>
            <a:r>
              <a:rPr lang="en-US" sz="3600" b="1" dirty="0" smtClean="0">
                <a:solidFill>
                  <a:srgbClr val="FF0000"/>
                </a:solidFill>
              </a:rPr>
              <a:t>Reader + Text = Poem (Meaning)</a:t>
            </a:r>
          </a:p>
          <a:p>
            <a:endParaRPr lang="tr-TR" dirty="0"/>
          </a:p>
        </p:txBody>
      </p:sp>
    </p:spTree>
    <p:extLst>
      <p:ext uri="{BB962C8B-B14F-4D97-AF65-F5344CB8AC3E}">
        <p14:creationId xmlns:p14="http://schemas.microsoft.com/office/powerpoint/2010/main" val="1019955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120680"/>
          </a:xfrm>
        </p:spPr>
        <p:txBody>
          <a:bodyPr>
            <a:normAutofit/>
          </a:bodyPr>
          <a:lstStyle/>
          <a:p>
            <a:pPr marL="0" indent="0">
              <a:buNone/>
            </a:pPr>
            <a:r>
              <a:rPr lang="tr-TR" dirty="0" smtClean="0"/>
              <a:t>	</a:t>
            </a:r>
          </a:p>
          <a:p>
            <a:pPr marL="0" indent="0" algn="just">
              <a:buNone/>
            </a:pPr>
            <a:r>
              <a:rPr lang="tr-TR" dirty="0"/>
              <a:t>	</a:t>
            </a:r>
            <a:r>
              <a:rPr lang="en-US" dirty="0" smtClean="0"/>
              <a:t>Meaning </a:t>
            </a:r>
            <a:r>
              <a:rPr lang="en-US" dirty="0"/>
              <a:t>can emerge only with a reader actively involved in the reading process with the text. Meaning is context dependent and intricately associated with the reading process. Their chief interest is what occurs when a text and a reader interact or transact. During this exchange, reader-oriented critics investigate and theorize whether the reader, the text, or some combination finally determine the text’s interpretation. </a:t>
            </a:r>
            <a:r>
              <a:rPr lang="tr-TR" dirty="0" smtClean="0"/>
              <a:t>(</a:t>
            </a:r>
            <a:r>
              <a:rPr lang="tr-TR" dirty="0" err="1" smtClean="0"/>
              <a:t>Bressler</a:t>
            </a:r>
            <a:r>
              <a:rPr lang="tr-TR" dirty="0" smtClean="0"/>
              <a:t> 80).</a:t>
            </a:r>
            <a:endParaRPr lang="en-US" dirty="0"/>
          </a:p>
          <a:p>
            <a:endParaRPr lang="tr-TR" dirty="0"/>
          </a:p>
        </p:txBody>
      </p:sp>
    </p:spTree>
    <p:extLst>
      <p:ext uri="{BB962C8B-B14F-4D97-AF65-F5344CB8AC3E}">
        <p14:creationId xmlns:p14="http://schemas.microsoft.com/office/powerpoint/2010/main" val="1498118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2656"/>
            <a:ext cx="8229600" cy="432048"/>
          </a:xfrm>
        </p:spPr>
        <p:txBody>
          <a:bodyPr>
            <a:normAutofit fontScale="90000"/>
          </a:bodyPr>
          <a:lstStyle/>
          <a:p>
            <a:r>
              <a:rPr lang="tr-TR" dirty="0" err="1"/>
              <a:t>Transactional</a:t>
            </a:r>
            <a:r>
              <a:rPr lang="tr-TR" dirty="0"/>
              <a:t> Reader-</a:t>
            </a:r>
            <a:r>
              <a:rPr lang="tr-TR" dirty="0" err="1"/>
              <a:t>Response</a:t>
            </a:r>
            <a:r>
              <a:rPr lang="tr-TR" dirty="0"/>
              <a:t> </a:t>
            </a:r>
            <a:r>
              <a:rPr lang="tr-TR" dirty="0" err="1"/>
              <a:t>Theory</a:t>
            </a:r>
            <a:endParaRPr lang="tr-TR" dirty="0"/>
          </a:p>
        </p:txBody>
      </p:sp>
      <p:sp>
        <p:nvSpPr>
          <p:cNvPr id="3" name="İçerik Yer Tutucusu 2"/>
          <p:cNvSpPr>
            <a:spLocks noGrp="1"/>
          </p:cNvSpPr>
          <p:nvPr>
            <p:ph idx="1"/>
          </p:nvPr>
        </p:nvSpPr>
        <p:spPr>
          <a:xfrm>
            <a:off x="457200" y="980728"/>
            <a:ext cx="8229600" cy="5328592"/>
          </a:xfrm>
        </p:spPr>
        <p:txBody>
          <a:bodyPr>
            <a:normAutofit/>
          </a:bodyPr>
          <a:lstStyle/>
          <a:p>
            <a:pPr marL="0" indent="0" algn="just">
              <a:buNone/>
            </a:pPr>
            <a:r>
              <a:rPr lang="tr-TR" sz="2000" dirty="0" smtClean="0"/>
              <a:t>	</a:t>
            </a:r>
            <a:r>
              <a:rPr lang="en-US" sz="2000" dirty="0" smtClean="0"/>
              <a:t>Often </a:t>
            </a:r>
            <a:r>
              <a:rPr lang="en-US" sz="2000" dirty="0"/>
              <a:t>associated with the work of Louise Rosenblatt, who formulated many of its premises, transactional reader-response theory analyzes the transaction between text and reader. </a:t>
            </a:r>
            <a:endParaRPr lang="tr-TR" sz="2000" dirty="0" smtClean="0"/>
          </a:p>
          <a:p>
            <a:pPr marL="0" indent="0" algn="just">
              <a:buNone/>
            </a:pPr>
            <a:r>
              <a:rPr lang="tr-TR" sz="2000" dirty="0" smtClean="0"/>
              <a:t>	</a:t>
            </a:r>
            <a:r>
              <a:rPr lang="en-US" sz="2000" dirty="0" smtClean="0"/>
              <a:t>In </a:t>
            </a:r>
            <a:r>
              <a:rPr lang="en-US" sz="2000" dirty="0"/>
              <a:t>the 1930s, Rosenblatt, literary theorist, author, scholar, and professor of literacy, further developed Richards’s earlier assumptions concerning the contextual nature of the reading process. She asserts that both the reader and the text must work together to produce meaning. </a:t>
            </a:r>
            <a:endParaRPr lang="tr-TR" sz="2000" dirty="0"/>
          </a:p>
          <a:p>
            <a:pPr marL="0" indent="0" algn="just">
              <a:buNone/>
            </a:pPr>
            <a:r>
              <a:rPr lang="tr-TR" sz="2000" dirty="0" smtClean="0"/>
              <a:t>	</a:t>
            </a:r>
            <a:r>
              <a:rPr lang="en-US" sz="2000" dirty="0" smtClean="0"/>
              <a:t>Rosenblatt </a:t>
            </a:r>
            <a:r>
              <a:rPr lang="en-US" sz="2000" dirty="0"/>
              <a:t>does not reject the importance of the text in favor of the reader; rather she claims that both are necessary in the production of meaning. She differentiates among the terms text, which refers to the printed words on the page; reader; and poem, which refers to the literary work </a:t>
            </a:r>
            <a:r>
              <a:rPr lang="en-US" sz="2000" dirty="0" smtClean="0"/>
              <a:t>produced </a:t>
            </a:r>
            <a:r>
              <a:rPr lang="en-US" sz="2000" dirty="0"/>
              <a:t>by the text and the reader together. </a:t>
            </a:r>
          </a:p>
          <a:p>
            <a:pPr marL="0" indent="0" algn="just">
              <a:buNone/>
            </a:pPr>
            <a:r>
              <a:rPr lang="tr-TR" sz="2000" dirty="0" smtClean="0"/>
              <a:t>	</a:t>
            </a:r>
            <a:r>
              <a:rPr lang="en-US" sz="2000" dirty="0" smtClean="0"/>
              <a:t>Unlike </a:t>
            </a:r>
            <a:r>
              <a:rPr lang="en-US" sz="2000" dirty="0"/>
              <a:t>the New Critics, she shifts the emphasis of textual analysis away from the text alone and views the reader and the text as partners in the interpretative process. </a:t>
            </a:r>
            <a:r>
              <a:rPr lang="tr-TR" sz="2000" dirty="0" smtClean="0"/>
              <a:t>(</a:t>
            </a:r>
            <a:r>
              <a:rPr lang="tr-TR" sz="2000" dirty="0" err="1" smtClean="0"/>
              <a:t>Tyson</a:t>
            </a:r>
            <a:r>
              <a:rPr lang="tr-TR" sz="2000" dirty="0" smtClean="0"/>
              <a:t> 157-158, </a:t>
            </a:r>
            <a:r>
              <a:rPr lang="tr-TR" sz="2000" dirty="0" err="1" smtClean="0"/>
              <a:t>Bressler</a:t>
            </a:r>
            <a:r>
              <a:rPr lang="tr-TR" sz="2000" dirty="0" smtClean="0"/>
              <a:t> 78)</a:t>
            </a:r>
            <a:endParaRPr lang="en-US" sz="2000" dirty="0"/>
          </a:p>
          <a:p>
            <a:pPr marL="0" indent="0">
              <a:buNone/>
            </a:pPr>
            <a:endParaRPr lang="tr-TR" sz="1600" dirty="0"/>
          </a:p>
        </p:txBody>
      </p:sp>
    </p:spTree>
    <p:extLst>
      <p:ext uri="{BB962C8B-B14F-4D97-AF65-F5344CB8AC3E}">
        <p14:creationId xmlns:p14="http://schemas.microsoft.com/office/powerpoint/2010/main" val="92411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507288" cy="6408712"/>
          </a:xfrm>
        </p:spPr>
        <p:txBody>
          <a:bodyPr>
            <a:normAutofit fontScale="92500" lnSpcReduction="20000"/>
          </a:bodyPr>
          <a:lstStyle/>
          <a:p>
            <a:pPr marL="0" indent="0" algn="ctr">
              <a:buNone/>
            </a:pPr>
            <a:r>
              <a:rPr lang="en-US" b="1" dirty="0" smtClean="0"/>
              <a:t>Louise M. Rosenblatt</a:t>
            </a:r>
          </a:p>
          <a:p>
            <a:pPr marL="0" indent="0" algn="just">
              <a:buNone/>
            </a:pPr>
            <a:endParaRPr lang="tr-TR" sz="3300" dirty="0" smtClean="0"/>
          </a:p>
          <a:p>
            <a:pPr marL="0" indent="0" algn="just">
              <a:buNone/>
            </a:pPr>
            <a:r>
              <a:rPr lang="en-US" sz="3300" dirty="0" smtClean="0"/>
              <a:t>For Rosenblatt, a text is not an autotelic artifact, and there are no generic literary works or generic readers. Instead, there are millions of potential individual readers of the potential millions of individual texts. </a:t>
            </a:r>
            <a:endParaRPr lang="tr-TR" sz="3300" dirty="0" smtClean="0"/>
          </a:p>
          <a:p>
            <a:pPr marL="0" indent="0" algn="just">
              <a:buNone/>
            </a:pPr>
            <a:r>
              <a:rPr lang="en-US" sz="3300" dirty="0" smtClean="0"/>
              <a:t>Readers bring their individual personalities, their memories of past events, their present concerns, their particular physical condition, and all of their personhood to the reading of a text. </a:t>
            </a:r>
            <a:endParaRPr lang="tr-TR" sz="3300" dirty="0" smtClean="0"/>
          </a:p>
          <a:p>
            <a:pPr marL="0" indent="0" algn="just">
              <a:buNone/>
            </a:pPr>
            <a:endParaRPr lang="tr-TR" sz="3300" dirty="0" smtClean="0"/>
          </a:p>
          <a:p>
            <a:pPr marL="0" indent="0" algn="just">
              <a:buNone/>
            </a:pPr>
            <a:r>
              <a:rPr lang="en-US" sz="3300" dirty="0" smtClean="0"/>
              <a:t>Rosenblatt asserts the validity of multiple interpretations of a text shaped not only by the text but also by the reader.</a:t>
            </a:r>
            <a:r>
              <a:rPr lang="tr-TR" sz="3300" dirty="0" smtClean="0"/>
              <a:t> (</a:t>
            </a:r>
            <a:r>
              <a:rPr lang="tr-TR" sz="3300" dirty="0" err="1" smtClean="0"/>
              <a:t>Bressler</a:t>
            </a:r>
            <a:r>
              <a:rPr lang="tr-TR" sz="3300" dirty="0" smtClean="0"/>
              <a:t> 78).</a:t>
            </a:r>
            <a:endParaRPr lang="en-US" sz="3300" dirty="0" smtClean="0"/>
          </a:p>
          <a:p>
            <a:endParaRPr lang="tr-TR" dirty="0"/>
          </a:p>
        </p:txBody>
      </p:sp>
    </p:spTree>
    <p:extLst>
      <p:ext uri="{BB962C8B-B14F-4D97-AF65-F5344CB8AC3E}">
        <p14:creationId xmlns:p14="http://schemas.microsoft.com/office/powerpoint/2010/main" val="3618389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abia_00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0"/>
            <a:ext cx="5616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7768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abia_000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116632"/>
            <a:ext cx="5256584"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523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88640"/>
            <a:ext cx="8784976" cy="6480720"/>
          </a:xfrm>
        </p:spPr>
        <p:txBody>
          <a:bodyPr>
            <a:normAutofit fontScale="92500"/>
          </a:bodyPr>
          <a:lstStyle/>
          <a:p>
            <a:pPr marL="0" indent="0" algn="just">
              <a:buNone/>
            </a:pPr>
            <a:r>
              <a:rPr lang="en-US" b="1" i="1" dirty="0" smtClean="0"/>
              <a:t>The Reader, The Text, the Poem</a:t>
            </a:r>
            <a:r>
              <a:rPr lang="en-US" i="1" dirty="0" smtClean="0"/>
              <a:t>, </a:t>
            </a:r>
            <a:r>
              <a:rPr lang="en-US" dirty="0" smtClean="0"/>
              <a:t>written by Rosenblatt, was published in 1978 and  became a pivotal force in helping to cause a paradigm shift in the teaching of literature by changing the focus from the text alone to a reader’s individual response to a text as a key element in the interpretive process. </a:t>
            </a:r>
            <a:endParaRPr lang="tr-TR" dirty="0" smtClean="0"/>
          </a:p>
          <a:p>
            <a:pPr marL="0" indent="0" algn="just">
              <a:buNone/>
            </a:pPr>
            <a:r>
              <a:rPr lang="en-US" dirty="0" smtClean="0"/>
              <a:t>According to Rosenblatt, the reading process involves both a reader and a text. The reader and the text participate in or share a transactional experience: The text acts as a stimulus for eliciting various past experiences, thoughts, and ideas from the reader, those found in both our everyday existence and in past reading experiences. </a:t>
            </a:r>
            <a:r>
              <a:rPr lang="tr-TR" dirty="0" smtClean="0"/>
              <a:t>(</a:t>
            </a:r>
            <a:r>
              <a:rPr lang="tr-TR" dirty="0" err="1" smtClean="0"/>
              <a:t>Bressler</a:t>
            </a:r>
            <a:r>
              <a:rPr lang="tr-TR" dirty="0" smtClean="0"/>
              <a:t> 78-79).</a:t>
            </a:r>
            <a:endParaRPr lang="tr-TR" dirty="0"/>
          </a:p>
        </p:txBody>
      </p:sp>
    </p:spTree>
    <p:extLst>
      <p:ext uri="{BB962C8B-B14F-4D97-AF65-F5344CB8AC3E}">
        <p14:creationId xmlns:p14="http://schemas.microsoft.com/office/powerpoint/2010/main" val="750998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88640"/>
            <a:ext cx="8229600" cy="6264696"/>
          </a:xfrm>
        </p:spPr>
        <p:txBody>
          <a:bodyPr>
            <a:normAutofit lnSpcReduction="10000"/>
          </a:bodyPr>
          <a:lstStyle/>
          <a:p>
            <a:pPr marL="0" indent="0" algn="just">
              <a:buNone/>
            </a:pPr>
            <a:r>
              <a:rPr lang="en-US" dirty="0" smtClean="0"/>
              <a:t>Through </a:t>
            </a:r>
            <a:r>
              <a:rPr lang="en-US" dirty="0"/>
              <a:t>this transactional experience, the reader and the text produce </a:t>
            </a:r>
            <a:r>
              <a:rPr lang="en-US" b="1" dirty="0"/>
              <a:t>a new creation</a:t>
            </a:r>
            <a:r>
              <a:rPr lang="en-US" dirty="0"/>
              <a:t>, </a:t>
            </a:r>
            <a:r>
              <a:rPr lang="en-US" b="1" dirty="0"/>
              <a:t>a poem</a:t>
            </a:r>
            <a:r>
              <a:rPr lang="en-US" dirty="0"/>
              <a:t>. For Rosenblatt and many other reader-oriented critics, a poem is defined as the result of an event that takes place during the reading process, or what Rosenblatt calls the </a:t>
            </a:r>
            <a:r>
              <a:rPr lang="en-US" i="1" dirty="0"/>
              <a:t>“</a:t>
            </a:r>
            <a:r>
              <a:rPr lang="en-US" b="1" dirty="0"/>
              <a:t>aesthetic transaction</a:t>
            </a:r>
            <a:r>
              <a:rPr lang="en-US" i="1" dirty="0"/>
              <a:t>”. </a:t>
            </a:r>
            <a:endParaRPr lang="tr-TR" i="1" dirty="0" smtClean="0"/>
          </a:p>
          <a:p>
            <a:pPr marL="0" indent="0" algn="just">
              <a:buNone/>
            </a:pPr>
            <a:r>
              <a:rPr lang="en-US" dirty="0" smtClean="0"/>
              <a:t>A </a:t>
            </a:r>
            <a:r>
              <a:rPr lang="en-US" dirty="0"/>
              <a:t>poem is created each time a reader transacts with a text, whether this transaction is a first reading or any one of countless rereading of the same text. For Rosenblatt, readers read in one of two ways: </a:t>
            </a:r>
            <a:r>
              <a:rPr lang="en-US" b="1" dirty="0" err="1"/>
              <a:t>efferently</a:t>
            </a:r>
            <a:r>
              <a:rPr lang="en-US" dirty="0"/>
              <a:t> or </a:t>
            </a:r>
            <a:r>
              <a:rPr lang="en-US" b="1" dirty="0"/>
              <a:t>aesthetically</a:t>
            </a:r>
            <a:r>
              <a:rPr lang="en-US" dirty="0"/>
              <a:t>. </a:t>
            </a:r>
            <a:r>
              <a:rPr lang="tr-TR" dirty="0" smtClean="0"/>
              <a:t>(</a:t>
            </a:r>
            <a:r>
              <a:rPr lang="tr-TR" dirty="0" err="1" smtClean="0"/>
              <a:t>Bressler</a:t>
            </a:r>
            <a:r>
              <a:rPr lang="tr-TR" dirty="0" smtClean="0"/>
              <a:t> 79).</a:t>
            </a:r>
          </a:p>
          <a:p>
            <a:endParaRPr lang="tr-TR" dirty="0"/>
          </a:p>
        </p:txBody>
      </p:sp>
    </p:spTree>
    <p:extLst>
      <p:ext uri="{BB962C8B-B14F-4D97-AF65-F5344CB8AC3E}">
        <p14:creationId xmlns:p14="http://schemas.microsoft.com/office/powerpoint/2010/main" val="3198910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168178"/>
          </a:xfrm>
        </p:spPr>
        <p:txBody>
          <a:bodyPr>
            <a:normAutofit lnSpcReduction="10000"/>
          </a:bodyPr>
          <a:lstStyle/>
          <a:p>
            <a:pPr marL="0" indent="0">
              <a:buNone/>
            </a:pPr>
            <a:endParaRPr lang="tr-TR" dirty="0" smtClean="0"/>
          </a:p>
          <a:p>
            <a:pPr marL="0" indent="0" algn="just">
              <a:buNone/>
            </a:pPr>
            <a:r>
              <a:rPr lang="tr-TR" dirty="0" smtClean="0"/>
              <a:t>	</a:t>
            </a:r>
            <a:r>
              <a:rPr lang="en-US" dirty="0" smtClean="0"/>
              <a:t>When we read for information, we are engaging in </a:t>
            </a:r>
            <a:r>
              <a:rPr lang="en-US" b="1" dirty="0" smtClean="0"/>
              <a:t>efferent reading</a:t>
            </a:r>
            <a:r>
              <a:rPr lang="en-US" dirty="0" smtClean="0"/>
              <a:t>. During this process, we are interested only in newly gained information</a:t>
            </a:r>
            <a:r>
              <a:rPr lang="tr-TR" dirty="0" smtClean="0"/>
              <a:t>.</a:t>
            </a:r>
            <a:r>
              <a:rPr lang="en-US" dirty="0" smtClean="0"/>
              <a:t> When we read </a:t>
            </a:r>
            <a:r>
              <a:rPr lang="en-US" b="1" dirty="0" err="1" smtClean="0"/>
              <a:t>efferently</a:t>
            </a:r>
            <a:r>
              <a:rPr lang="en-US" dirty="0" smtClean="0"/>
              <a:t>, we are motivated by specific needs to acquire information. </a:t>
            </a:r>
            <a:endParaRPr lang="tr-TR" dirty="0" smtClean="0"/>
          </a:p>
          <a:p>
            <a:pPr marL="0" indent="0" algn="just">
              <a:buNone/>
            </a:pPr>
            <a:r>
              <a:rPr lang="tr-TR" dirty="0" smtClean="0"/>
              <a:t>	</a:t>
            </a:r>
            <a:r>
              <a:rPr lang="en-US" dirty="0" smtClean="0"/>
              <a:t>When </a:t>
            </a:r>
            <a:r>
              <a:rPr lang="en-US" dirty="0"/>
              <a:t>we engage in </a:t>
            </a:r>
            <a:r>
              <a:rPr lang="en-US" b="1" dirty="0"/>
              <a:t>aesthetic reading</a:t>
            </a:r>
            <a:r>
              <a:rPr lang="en-US" dirty="0"/>
              <a:t>, we experience the text. We note its every word, its sounds, its patterns, and so on. </a:t>
            </a:r>
            <a:endParaRPr lang="tr-TR" dirty="0" smtClean="0"/>
          </a:p>
          <a:p>
            <a:pPr marL="0" indent="0" algn="just">
              <a:buNone/>
            </a:pPr>
            <a:r>
              <a:rPr lang="tr-TR" dirty="0" smtClean="0"/>
              <a:t>	</a:t>
            </a:r>
            <a:r>
              <a:rPr lang="en-US" dirty="0" smtClean="0"/>
              <a:t>When </a:t>
            </a:r>
            <a:r>
              <a:rPr lang="en-US" dirty="0"/>
              <a:t>reading </a:t>
            </a:r>
            <a:r>
              <a:rPr lang="en-US" b="1" dirty="0"/>
              <a:t>aesthetically </a:t>
            </a:r>
            <a:r>
              <a:rPr lang="en-US" dirty="0"/>
              <a:t>we involve ourselves in an </a:t>
            </a:r>
            <a:r>
              <a:rPr lang="en-US" dirty="0" smtClean="0"/>
              <a:t>elaborate </a:t>
            </a:r>
            <a:r>
              <a:rPr lang="en-US" dirty="0"/>
              <a:t>give-and-take encounter with the text. </a:t>
            </a:r>
            <a:r>
              <a:rPr lang="tr-TR" dirty="0" smtClean="0"/>
              <a:t>(</a:t>
            </a:r>
            <a:r>
              <a:rPr lang="tr-TR" dirty="0" err="1" smtClean="0"/>
              <a:t>Bressler</a:t>
            </a:r>
            <a:r>
              <a:rPr lang="tr-TR" dirty="0" smtClean="0"/>
              <a:t> 79).</a:t>
            </a:r>
            <a:endParaRPr lang="tr-TR" dirty="0"/>
          </a:p>
        </p:txBody>
      </p:sp>
    </p:spTree>
    <p:extLst>
      <p:ext uri="{BB962C8B-B14F-4D97-AF65-F5344CB8AC3E}">
        <p14:creationId xmlns:p14="http://schemas.microsoft.com/office/powerpoint/2010/main" val="6687410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5768997"/>
          </a:xfrm>
        </p:spPr>
        <p:txBody>
          <a:bodyPr>
            <a:normAutofit/>
          </a:bodyPr>
          <a:lstStyle/>
          <a:p>
            <a:pPr>
              <a:buNone/>
            </a:pPr>
            <a:r>
              <a:rPr lang="tr-TR" dirty="0" smtClean="0"/>
              <a:t>	</a:t>
            </a:r>
          </a:p>
          <a:p>
            <a:pPr algn="just">
              <a:buNone/>
            </a:pPr>
            <a:r>
              <a:rPr lang="tr-TR" dirty="0" smtClean="0"/>
              <a:t>	</a:t>
            </a:r>
            <a:r>
              <a:rPr lang="en-US" dirty="0" smtClean="0"/>
              <a:t>In order for </a:t>
            </a:r>
            <a:r>
              <a:rPr lang="tr-TR" dirty="0" err="1" smtClean="0"/>
              <a:t>the</a:t>
            </a:r>
            <a:r>
              <a:rPr lang="en-US" dirty="0" smtClean="0"/>
              <a:t> transaction between text and reader to occur, our approach to the text must be, in Rosenblatt’s words, </a:t>
            </a:r>
            <a:r>
              <a:rPr lang="en-US" b="1" dirty="0" smtClean="0"/>
              <a:t>aesthetic</a:t>
            </a:r>
            <a:r>
              <a:rPr lang="en-US" dirty="0" smtClean="0"/>
              <a:t> rather than </a:t>
            </a:r>
            <a:r>
              <a:rPr lang="en-US" b="1" dirty="0" smtClean="0"/>
              <a:t>efferent</a:t>
            </a:r>
            <a:r>
              <a:rPr lang="en-US" dirty="0" smtClean="0"/>
              <a:t>. When we read in the </a:t>
            </a:r>
            <a:r>
              <a:rPr lang="en-US" b="1" dirty="0" smtClean="0"/>
              <a:t>efferent </a:t>
            </a:r>
            <a:r>
              <a:rPr lang="en-US" dirty="0" smtClean="0"/>
              <a:t>mode, we focus just on the information contained in the text</a:t>
            </a:r>
            <a:r>
              <a:rPr lang="tr-TR" dirty="0" smtClean="0"/>
              <a:t>. </a:t>
            </a:r>
            <a:r>
              <a:rPr lang="en-US" dirty="0" smtClean="0"/>
              <a:t>Without the </a:t>
            </a:r>
            <a:r>
              <a:rPr lang="en-US" b="1" dirty="0" smtClean="0"/>
              <a:t>aesthetic approach</a:t>
            </a:r>
            <a:r>
              <a:rPr lang="en-US" dirty="0" smtClean="0"/>
              <a:t>, there could be no transaction between text and reader to analyze.</a:t>
            </a:r>
            <a:r>
              <a:rPr lang="tr-TR" dirty="0" smtClean="0"/>
              <a:t> (</a:t>
            </a:r>
            <a:r>
              <a:rPr lang="tr-TR" dirty="0" err="1" smtClean="0"/>
              <a:t>Tyson</a:t>
            </a:r>
            <a:r>
              <a:rPr lang="tr-TR" dirty="0" smtClean="0"/>
              <a:t> 158).</a:t>
            </a:r>
          </a:p>
          <a:p>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626121"/>
          </a:xfrm>
        </p:spPr>
        <p:txBody>
          <a:bodyPr>
            <a:normAutofit fontScale="92500" lnSpcReduction="10000"/>
          </a:bodyPr>
          <a:lstStyle/>
          <a:p>
            <a:pPr>
              <a:buNone/>
            </a:pPr>
            <a:r>
              <a:rPr lang="tr-TR" dirty="0" smtClean="0"/>
              <a:t>	“</a:t>
            </a:r>
            <a:r>
              <a:rPr lang="tr-TR" dirty="0" err="1" smtClean="0"/>
              <a:t>The</a:t>
            </a:r>
            <a:r>
              <a:rPr lang="tr-TR" dirty="0" smtClean="0"/>
              <a:t> </a:t>
            </a:r>
            <a:r>
              <a:rPr lang="tr-TR" dirty="0" err="1" smtClean="0"/>
              <a:t>playwright</a:t>
            </a:r>
            <a:r>
              <a:rPr lang="tr-TR" dirty="0" smtClean="0"/>
              <a:t> is </a:t>
            </a:r>
            <a:r>
              <a:rPr lang="tr-TR" dirty="0" err="1" smtClean="0"/>
              <a:t>nothing</a:t>
            </a:r>
            <a:r>
              <a:rPr lang="tr-TR" dirty="0" smtClean="0"/>
              <a:t> </a:t>
            </a:r>
            <a:r>
              <a:rPr lang="tr-TR" dirty="0" err="1" smtClean="0"/>
              <a:t>without</a:t>
            </a:r>
            <a:r>
              <a:rPr lang="tr-TR" dirty="0" smtClean="0"/>
              <a:t> his </a:t>
            </a:r>
            <a:r>
              <a:rPr lang="tr-TR" dirty="0" err="1" smtClean="0"/>
              <a:t>audience</a:t>
            </a:r>
            <a:r>
              <a:rPr lang="tr-TR" dirty="0" smtClean="0"/>
              <a:t>. He is </a:t>
            </a:r>
            <a:r>
              <a:rPr lang="tr-TR" dirty="0" err="1" smtClean="0"/>
              <a:t>one</a:t>
            </a:r>
            <a:r>
              <a:rPr lang="tr-TR" dirty="0" smtClean="0"/>
              <a:t> of </a:t>
            </a:r>
            <a:r>
              <a:rPr lang="tr-TR" dirty="0" err="1" smtClean="0"/>
              <a:t>the</a:t>
            </a:r>
            <a:r>
              <a:rPr lang="tr-TR" dirty="0" smtClean="0"/>
              <a:t> </a:t>
            </a:r>
            <a:r>
              <a:rPr lang="tr-TR" dirty="0" err="1" smtClean="0"/>
              <a:t>audience</a:t>
            </a:r>
            <a:r>
              <a:rPr lang="tr-TR" dirty="0" smtClean="0"/>
              <a:t> </a:t>
            </a:r>
            <a:r>
              <a:rPr lang="tr-TR" dirty="0" err="1" smtClean="0"/>
              <a:t>who</a:t>
            </a:r>
            <a:r>
              <a:rPr lang="tr-TR" dirty="0" smtClean="0"/>
              <a:t> </a:t>
            </a:r>
            <a:r>
              <a:rPr lang="tr-TR" dirty="0" err="1" smtClean="0"/>
              <a:t>happens</a:t>
            </a:r>
            <a:r>
              <a:rPr lang="tr-TR" dirty="0" smtClean="0"/>
              <a:t> </a:t>
            </a:r>
            <a:r>
              <a:rPr lang="tr-TR" dirty="0" err="1" smtClean="0"/>
              <a:t>to</a:t>
            </a:r>
            <a:r>
              <a:rPr lang="tr-TR" dirty="0" smtClean="0"/>
              <a:t> </a:t>
            </a:r>
            <a:r>
              <a:rPr lang="tr-TR" dirty="0" err="1" smtClean="0"/>
              <a:t>know</a:t>
            </a:r>
            <a:r>
              <a:rPr lang="tr-TR" dirty="0" smtClean="0"/>
              <a:t> </a:t>
            </a:r>
            <a:r>
              <a:rPr lang="tr-TR" dirty="0" err="1" smtClean="0"/>
              <a:t>how</a:t>
            </a:r>
            <a:r>
              <a:rPr lang="tr-TR" dirty="0" smtClean="0"/>
              <a:t> </a:t>
            </a:r>
            <a:r>
              <a:rPr lang="tr-TR" dirty="0" err="1" smtClean="0"/>
              <a:t>to</a:t>
            </a:r>
            <a:r>
              <a:rPr lang="tr-TR" dirty="0" smtClean="0"/>
              <a:t> </a:t>
            </a:r>
            <a:r>
              <a:rPr lang="tr-TR" dirty="0" err="1" smtClean="0"/>
              <a:t>speak</a:t>
            </a:r>
            <a:r>
              <a:rPr lang="tr-TR" dirty="0" smtClean="0"/>
              <a:t>” Arthur Miller (1915-2005)</a:t>
            </a:r>
          </a:p>
          <a:p>
            <a:pPr>
              <a:buNone/>
            </a:pPr>
            <a:endParaRPr lang="tr-TR" dirty="0" smtClean="0"/>
          </a:p>
          <a:p>
            <a:pPr algn="just">
              <a:buNone/>
            </a:pPr>
            <a:r>
              <a:rPr lang="tr-TR" dirty="0" smtClean="0"/>
              <a:t>	Arthur </a:t>
            </a:r>
            <a:r>
              <a:rPr lang="tr-TR" dirty="0" err="1" smtClean="0"/>
              <a:t>Miller’s</a:t>
            </a:r>
            <a:r>
              <a:rPr lang="tr-TR" dirty="0" smtClean="0"/>
              <a:t> “</a:t>
            </a:r>
            <a:r>
              <a:rPr lang="tr-TR" dirty="0" err="1" smtClean="0"/>
              <a:t>Death</a:t>
            </a:r>
            <a:r>
              <a:rPr lang="tr-TR" dirty="0" smtClean="0"/>
              <a:t> of a </a:t>
            </a:r>
            <a:r>
              <a:rPr lang="tr-TR" dirty="0" err="1" smtClean="0"/>
              <a:t>Salesman</a:t>
            </a:r>
            <a:r>
              <a:rPr lang="tr-TR" dirty="0" smtClean="0"/>
              <a:t>” (1949) is a </a:t>
            </a:r>
            <a:r>
              <a:rPr lang="tr-TR" dirty="0" err="1" smtClean="0"/>
              <a:t>play</a:t>
            </a:r>
            <a:r>
              <a:rPr lang="tr-TR" dirty="0" smtClean="0"/>
              <a:t> </a:t>
            </a:r>
            <a:r>
              <a:rPr lang="tr-TR" dirty="0" err="1" smtClean="0"/>
              <a:t>about</a:t>
            </a:r>
            <a:r>
              <a:rPr lang="tr-TR" dirty="0" smtClean="0"/>
              <a:t> a </a:t>
            </a:r>
            <a:r>
              <a:rPr lang="tr-TR" dirty="0" err="1" smtClean="0"/>
              <a:t>travelling</a:t>
            </a:r>
            <a:r>
              <a:rPr lang="tr-TR" dirty="0" smtClean="0"/>
              <a:t> </a:t>
            </a:r>
            <a:r>
              <a:rPr lang="tr-TR" dirty="0" err="1" smtClean="0"/>
              <a:t>salesman</a:t>
            </a:r>
            <a:r>
              <a:rPr lang="tr-TR" dirty="0" smtClean="0"/>
              <a:t> </a:t>
            </a:r>
            <a:r>
              <a:rPr lang="tr-TR" dirty="0" err="1" smtClean="0"/>
              <a:t>who</a:t>
            </a:r>
            <a:r>
              <a:rPr lang="tr-TR" dirty="0" smtClean="0"/>
              <a:t> </a:t>
            </a:r>
            <a:r>
              <a:rPr lang="tr-TR" dirty="0" err="1" smtClean="0"/>
              <a:t>kills</a:t>
            </a:r>
            <a:r>
              <a:rPr lang="tr-TR" dirty="0" smtClean="0"/>
              <a:t> </a:t>
            </a:r>
            <a:r>
              <a:rPr lang="tr-TR" dirty="0" err="1" smtClean="0"/>
              <a:t>himself</a:t>
            </a:r>
            <a:r>
              <a:rPr lang="tr-TR" dirty="0" smtClean="0"/>
              <a:t> </a:t>
            </a:r>
            <a:r>
              <a:rPr lang="tr-TR" dirty="0" err="1" smtClean="0"/>
              <a:t>so</a:t>
            </a:r>
            <a:r>
              <a:rPr lang="tr-TR" dirty="0" smtClean="0"/>
              <a:t> </a:t>
            </a:r>
            <a:r>
              <a:rPr lang="tr-TR" dirty="0" err="1" smtClean="0"/>
              <a:t>that</a:t>
            </a:r>
            <a:r>
              <a:rPr lang="tr-TR" dirty="0" smtClean="0"/>
              <a:t> his son </a:t>
            </a:r>
            <a:r>
              <a:rPr lang="tr-TR" dirty="0" err="1" smtClean="0"/>
              <a:t>will</a:t>
            </a:r>
            <a:r>
              <a:rPr lang="tr-TR" dirty="0" smtClean="0"/>
              <a:t> </a:t>
            </a:r>
            <a:r>
              <a:rPr lang="tr-TR" dirty="0" err="1" smtClean="0"/>
              <a:t>receive</a:t>
            </a:r>
            <a:r>
              <a:rPr lang="tr-TR" dirty="0" smtClean="0"/>
              <a:t> his life-</a:t>
            </a:r>
            <a:r>
              <a:rPr lang="tr-TR" dirty="0" err="1" smtClean="0"/>
              <a:t>insurance</a:t>
            </a:r>
            <a:r>
              <a:rPr lang="tr-TR" dirty="0" smtClean="0"/>
              <a:t> </a:t>
            </a:r>
            <a:r>
              <a:rPr lang="tr-TR" dirty="0" err="1" smtClean="0"/>
              <a:t>money</a:t>
            </a:r>
            <a:r>
              <a:rPr lang="tr-TR" dirty="0" smtClean="0"/>
              <a:t>. </a:t>
            </a:r>
            <a:r>
              <a:rPr lang="tr-TR" dirty="0" err="1" smtClean="0"/>
              <a:t>This</a:t>
            </a:r>
            <a:r>
              <a:rPr lang="tr-TR" dirty="0" smtClean="0"/>
              <a:t> is an </a:t>
            </a:r>
            <a:r>
              <a:rPr lang="tr-TR" dirty="0" err="1" smtClean="0"/>
              <a:t>example</a:t>
            </a:r>
            <a:r>
              <a:rPr lang="tr-TR" dirty="0" smtClean="0"/>
              <a:t> of an </a:t>
            </a:r>
            <a:r>
              <a:rPr lang="tr-TR" b="1" dirty="0" err="1" smtClean="0"/>
              <a:t>efferent</a:t>
            </a:r>
            <a:r>
              <a:rPr lang="tr-TR" b="1" dirty="0" smtClean="0"/>
              <a:t> </a:t>
            </a:r>
            <a:r>
              <a:rPr lang="tr-TR" b="1" dirty="0" err="1" smtClean="0"/>
              <a:t>reading</a:t>
            </a:r>
            <a:r>
              <a:rPr lang="tr-TR" dirty="0" smtClean="0"/>
              <a:t> of </a:t>
            </a:r>
            <a:r>
              <a:rPr lang="tr-TR" dirty="0" err="1" smtClean="0"/>
              <a:t>the</a:t>
            </a:r>
            <a:r>
              <a:rPr lang="tr-TR" dirty="0" smtClean="0"/>
              <a:t> </a:t>
            </a:r>
            <a:r>
              <a:rPr lang="tr-TR" dirty="0" err="1" smtClean="0"/>
              <a:t>text</a:t>
            </a:r>
            <a:r>
              <a:rPr lang="tr-TR" dirty="0" smtClean="0"/>
              <a:t>. </a:t>
            </a:r>
            <a:r>
              <a:rPr lang="tr-TR" dirty="0" err="1" smtClean="0"/>
              <a:t>Willy</a:t>
            </a:r>
            <a:r>
              <a:rPr lang="tr-TR" dirty="0" smtClean="0"/>
              <a:t> </a:t>
            </a:r>
            <a:r>
              <a:rPr lang="tr-TR" dirty="0" err="1" smtClean="0"/>
              <a:t>Loman’s</a:t>
            </a:r>
            <a:r>
              <a:rPr lang="tr-TR" dirty="0" smtClean="0"/>
              <a:t> </a:t>
            </a:r>
            <a:r>
              <a:rPr lang="tr-TR" dirty="0" err="1" smtClean="0"/>
              <a:t>plight</a:t>
            </a:r>
            <a:r>
              <a:rPr lang="tr-TR" dirty="0" smtClean="0"/>
              <a:t> is </a:t>
            </a:r>
            <a:r>
              <a:rPr lang="tr-TR" dirty="0" err="1" smtClean="0"/>
              <a:t>powerfully</a:t>
            </a:r>
            <a:r>
              <a:rPr lang="tr-TR" dirty="0" smtClean="0"/>
              <a:t> </a:t>
            </a:r>
            <a:r>
              <a:rPr lang="tr-TR" dirty="0" err="1" smtClean="0"/>
              <a:t>evoked</a:t>
            </a:r>
            <a:r>
              <a:rPr lang="tr-TR" dirty="0" smtClean="0"/>
              <a:t> </a:t>
            </a:r>
            <a:r>
              <a:rPr lang="tr-TR" dirty="0" err="1" smtClean="0"/>
              <a:t>by</a:t>
            </a:r>
            <a:r>
              <a:rPr lang="tr-TR" dirty="0" smtClean="0"/>
              <a:t> </a:t>
            </a:r>
            <a:r>
              <a:rPr lang="tr-TR" dirty="0" err="1" smtClean="0"/>
              <a:t>the</a:t>
            </a:r>
            <a:r>
              <a:rPr lang="tr-TR" dirty="0" smtClean="0"/>
              <a:t> </a:t>
            </a:r>
            <a:r>
              <a:rPr lang="tr-TR" dirty="0" err="1" smtClean="0"/>
              <a:t>contrast</a:t>
            </a:r>
            <a:r>
              <a:rPr lang="tr-TR" dirty="0" smtClean="0"/>
              <a:t> </a:t>
            </a:r>
            <a:r>
              <a:rPr lang="tr-TR" dirty="0" err="1" smtClean="0"/>
              <a:t>between</a:t>
            </a:r>
            <a:r>
              <a:rPr lang="tr-TR" dirty="0" smtClean="0"/>
              <a:t> his </a:t>
            </a:r>
            <a:r>
              <a:rPr lang="tr-TR" dirty="0" err="1" smtClean="0"/>
              <a:t>small</a:t>
            </a:r>
            <a:r>
              <a:rPr lang="tr-TR" dirty="0" smtClean="0"/>
              <a:t> </a:t>
            </a:r>
            <a:r>
              <a:rPr lang="tr-TR" dirty="0" err="1" smtClean="0"/>
              <a:t>house</a:t>
            </a:r>
            <a:r>
              <a:rPr lang="tr-TR" dirty="0" smtClean="0"/>
              <a:t> </a:t>
            </a:r>
            <a:r>
              <a:rPr lang="tr-TR" dirty="0" err="1" smtClean="0"/>
              <a:t>and</a:t>
            </a:r>
            <a:r>
              <a:rPr lang="tr-TR" dirty="0" smtClean="0"/>
              <a:t> </a:t>
            </a:r>
            <a:r>
              <a:rPr lang="tr-TR" dirty="0" err="1" smtClean="0"/>
              <a:t>the</a:t>
            </a:r>
            <a:r>
              <a:rPr lang="tr-TR" dirty="0" smtClean="0"/>
              <a:t> </a:t>
            </a:r>
            <a:r>
              <a:rPr lang="tr-TR" dirty="0" err="1" smtClean="0"/>
              <a:t>large</a:t>
            </a:r>
            <a:r>
              <a:rPr lang="tr-TR" dirty="0" smtClean="0"/>
              <a:t>, </a:t>
            </a:r>
            <a:r>
              <a:rPr lang="tr-TR" dirty="0" err="1" smtClean="0"/>
              <a:t>orange</a:t>
            </a:r>
            <a:r>
              <a:rPr lang="tr-TR" dirty="0" smtClean="0"/>
              <a:t>-</a:t>
            </a:r>
            <a:r>
              <a:rPr lang="tr-TR" dirty="0" err="1" smtClean="0"/>
              <a:t>colored</a:t>
            </a:r>
            <a:r>
              <a:rPr lang="tr-TR" dirty="0" smtClean="0"/>
              <a:t> </a:t>
            </a:r>
            <a:r>
              <a:rPr lang="tr-TR" dirty="0" err="1" smtClean="0"/>
              <a:t>apartment</a:t>
            </a:r>
            <a:r>
              <a:rPr lang="tr-TR" dirty="0" smtClean="0"/>
              <a:t> </a:t>
            </a:r>
            <a:r>
              <a:rPr lang="tr-TR" dirty="0" err="1" smtClean="0"/>
              <a:t>buildings</a:t>
            </a:r>
            <a:r>
              <a:rPr lang="tr-TR" dirty="0" smtClean="0"/>
              <a:t> </a:t>
            </a:r>
            <a:r>
              <a:rPr lang="tr-TR" dirty="0" err="1" smtClean="0"/>
              <a:t>that</a:t>
            </a:r>
            <a:r>
              <a:rPr lang="tr-TR" dirty="0" smtClean="0"/>
              <a:t> </a:t>
            </a:r>
            <a:r>
              <a:rPr lang="tr-TR" dirty="0" err="1" smtClean="0"/>
              <a:t>surround</a:t>
            </a:r>
            <a:r>
              <a:rPr lang="tr-TR" dirty="0" smtClean="0"/>
              <a:t> it. </a:t>
            </a:r>
            <a:r>
              <a:rPr lang="tr-TR" dirty="0" err="1" smtClean="0"/>
              <a:t>This</a:t>
            </a:r>
            <a:r>
              <a:rPr lang="tr-TR" dirty="0" smtClean="0"/>
              <a:t> is an </a:t>
            </a:r>
            <a:r>
              <a:rPr lang="tr-TR" dirty="0" err="1" smtClean="0"/>
              <a:t>example</a:t>
            </a:r>
            <a:r>
              <a:rPr lang="tr-TR" dirty="0" smtClean="0"/>
              <a:t> of an </a:t>
            </a:r>
            <a:r>
              <a:rPr lang="tr-TR" b="1" dirty="0" err="1" smtClean="0"/>
              <a:t>aesthetic</a:t>
            </a:r>
            <a:r>
              <a:rPr lang="tr-TR" b="1" dirty="0" smtClean="0"/>
              <a:t> </a:t>
            </a:r>
            <a:r>
              <a:rPr lang="tr-TR" b="1" dirty="0" err="1" smtClean="0"/>
              <a:t>reading</a:t>
            </a:r>
            <a:r>
              <a:rPr lang="tr-TR" b="1" dirty="0" smtClean="0"/>
              <a:t> </a:t>
            </a:r>
            <a:r>
              <a:rPr lang="tr-TR" dirty="0" smtClean="0"/>
              <a:t>of </a:t>
            </a:r>
            <a:r>
              <a:rPr lang="tr-TR" dirty="0" err="1" smtClean="0"/>
              <a:t>the</a:t>
            </a:r>
            <a:r>
              <a:rPr lang="tr-TR" dirty="0" smtClean="0"/>
              <a:t> </a:t>
            </a:r>
            <a:r>
              <a:rPr lang="tr-TR" dirty="0" err="1" smtClean="0"/>
              <a:t>text</a:t>
            </a:r>
            <a:r>
              <a:rPr lang="tr-TR" dirty="0" smtClean="0"/>
              <a:t>. (</a:t>
            </a:r>
            <a:r>
              <a:rPr lang="tr-TR" dirty="0" err="1" smtClean="0"/>
              <a:t>Tyson</a:t>
            </a:r>
            <a:r>
              <a:rPr lang="tr-TR" dirty="0" smtClean="0"/>
              <a:t> 158)</a:t>
            </a:r>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normAutofit fontScale="92500"/>
          </a:bodyPr>
          <a:lstStyle/>
          <a:p>
            <a:pPr algn="just">
              <a:buNone/>
            </a:pPr>
            <a:r>
              <a:rPr lang="tr-TR" dirty="0" smtClean="0"/>
              <a:t>     </a:t>
            </a:r>
            <a:r>
              <a:rPr lang="tr-TR" dirty="0" err="1" smtClean="0"/>
              <a:t>In</a:t>
            </a:r>
            <a:r>
              <a:rPr lang="tr-TR" dirty="0" smtClean="0"/>
              <a:t> “</a:t>
            </a:r>
            <a:r>
              <a:rPr lang="tr-TR" dirty="0" err="1" smtClean="0"/>
              <a:t>Death</a:t>
            </a:r>
            <a:r>
              <a:rPr lang="tr-TR" dirty="0" smtClean="0"/>
              <a:t> of a </a:t>
            </a:r>
            <a:r>
              <a:rPr lang="tr-TR" dirty="0" err="1" smtClean="0"/>
              <a:t>Salesman</a:t>
            </a:r>
            <a:r>
              <a:rPr lang="tr-TR" dirty="0" smtClean="0"/>
              <a:t>” </a:t>
            </a:r>
            <a:r>
              <a:rPr lang="tr-TR" dirty="0" err="1" smtClean="0"/>
              <a:t>we</a:t>
            </a:r>
            <a:r>
              <a:rPr lang="tr-TR" dirty="0" smtClean="0"/>
              <a:t> </a:t>
            </a:r>
            <a:r>
              <a:rPr lang="tr-TR" dirty="0" err="1" smtClean="0"/>
              <a:t>might</a:t>
            </a:r>
            <a:r>
              <a:rPr lang="tr-TR" dirty="0" smtClean="0"/>
              <a:t> say, </a:t>
            </a:r>
            <a:r>
              <a:rPr lang="tr-TR" dirty="0" err="1" smtClean="0"/>
              <a:t>for</a:t>
            </a:r>
            <a:r>
              <a:rPr lang="tr-TR" dirty="0" smtClean="0"/>
              <a:t> </a:t>
            </a:r>
            <a:r>
              <a:rPr lang="tr-TR" dirty="0" err="1" smtClean="0"/>
              <a:t>example</a:t>
            </a:r>
            <a:r>
              <a:rPr lang="tr-TR" dirty="0" smtClean="0"/>
              <a:t>, </a:t>
            </a:r>
            <a:r>
              <a:rPr lang="tr-TR" dirty="0" err="1" smtClean="0"/>
              <a:t>that</a:t>
            </a:r>
            <a:r>
              <a:rPr lang="tr-TR" dirty="0" smtClean="0"/>
              <a:t> </a:t>
            </a:r>
            <a:r>
              <a:rPr lang="tr-TR" dirty="0" err="1" smtClean="0"/>
              <a:t>the</a:t>
            </a:r>
            <a:r>
              <a:rPr lang="tr-TR" dirty="0" smtClean="0"/>
              <a:t> </a:t>
            </a:r>
            <a:r>
              <a:rPr lang="tr-TR" dirty="0" err="1" smtClean="0"/>
              <a:t>text’s</a:t>
            </a:r>
            <a:r>
              <a:rPr lang="tr-TR" dirty="0" smtClean="0"/>
              <a:t> </a:t>
            </a:r>
            <a:r>
              <a:rPr lang="tr-TR" dirty="0" err="1" smtClean="0"/>
              <a:t>determinate</a:t>
            </a:r>
            <a:r>
              <a:rPr lang="tr-TR" dirty="0" smtClean="0"/>
              <a:t> </a:t>
            </a:r>
            <a:r>
              <a:rPr lang="tr-TR" dirty="0" err="1" smtClean="0"/>
              <a:t>meaning</a:t>
            </a:r>
            <a:r>
              <a:rPr lang="tr-TR" dirty="0" smtClean="0"/>
              <a:t> </a:t>
            </a:r>
            <a:r>
              <a:rPr lang="tr-TR" dirty="0" err="1" smtClean="0"/>
              <a:t>includes</a:t>
            </a:r>
            <a:r>
              <a:rPr lang="tr-TR" dirty="0" smtClean="0"/>
              <a:t> </a:t>
            </a:r>
            <a:r>
              <a:rPr lang="tr-TR" dirty="0" err="1" smtClean="0"/>
              <a:t>the</a:t>
            </a:r>
            <a:r>
              <a:rPr lang="tr-TR" dirty="0" smtClean="0"/>
              <a:t> </a:t>
            </a:r>
            <a:r>
              <a:rPr lang="tr-TR" dirty="0" err="1" smtClean="0"/>
              <a:t>fact</a:t>
            </a:r>
            <a:r>
              <a:rPr lang="tr-TR" dirty="0" smtClean="0"/>
              <a:t> </a:t>
            </a:r>
            <a:r>
              <a:rPr lang="tr-TR" dirty="0" err="1" smtClean="0"/>
              <a:t>that</a:t>
            </a:r>
            <a:r>
              <a:rPr lang="tr-TR" dirty="0" smtClean="0"/>
              <a:t> </a:t>
            </a:r>
            <a:r>
              <a:rPr lang="tr-TR" dirty="0" err="1" smtClean="0"/>
              <a:t>Willy</a:t>
            </a:r>
            <a:r>
              <a:rPr lang="tr-TR" dirty="0" smtClean="0"/>
              <a:t> </a:t>
            </a:r>
            <a:r>
              <a:rPr lang="tr-TR" dirty="0" err="1" smtClean="0"/>
              <a:t>habitually</a:t>
            </a:r>
            <a:r>
              <a:rPr lang="tr-TR" dirty="0" smtClean="0"/>
              <a:t> </a:t>
            </a:r>
            <a:r>
              <a:rPr lang="tr-TR" dirty="0" err="1" smtClean="0"/>
              <a:t>lies</a:t>
            </a:r>
            <a:r>
              <a:rPr lang="tr-TR" dirty="0" smtClean="0"/>
              <a:t> </a:t>
            </a:r>
            <a:r>
              <a:rPr lang="tr-TR" dirty="0" err="1" smtClean="0"/>
              <a:t>to</a:t>
            </a:r>
            <a:r>
              <a:rPr lang="tr-TR" dirty="0" smtClean="0"/>
              <a:t> </a:t>
            </a:r>
            <a:r>
              <a:rPr lang="tr-TR" dirty="0" err="1" smtClean="0"/>
              <a:t>Linda</a:t>
            </a:r>
            <a:r>
              <a:rPr lang="tr-TR" dirty="0" smtClean="0"/>
              <a:t> </a:t>
            </a:r>
            <a:r>
              <a:rPr lang="tr-TR" dirty="0" err="1" smtClean="0"/>
              <a:t>about</a:t>
            </a:r>
            <a:r>
              <a:rPr lang="tr-TR" dirty="0" smtClean="0"/>
              <a:t> his </a:t>
            </a:r>
            <a:r>
              <a:rPr lang="tr-TR" dirty="0" err="1" smtClean="0"/>
              <a:t>success</a:t>
            </a:r>
            <a:r>
              <a:rPr lang="tr-TR" dirty="0" smtClean="0"/>
              <a:t> on </a:t>
            </a:r>
            <a:r>
              <a:rPr lang="tr-TR" dirty="0" err="1" smtClean="0"/>
              <a:t>the</a:t>
            </a:r>
            <a:r>
              <a:rPr lang="tr-TR" dirty="0" smtClean="0"/>
              <a:t> </a:t>
            </a:r>
            <a:r>
              <a:rPr lang="tr-TR" dirty="0" err="1" smtClean="0"/>
              <a:t>job</a:t>
            </a:r>
            <a:r>
              <a:rPr lang="tr-TR" dirty="0" smtClean="0"/>
              <a:t>, </a:t>
            </a:r>
            <a:r>
              <a:rPr lang="tr-TR" dirty="0" err="1" smtClean="0"/>
              <a:t>about</a:t>
            </a:r>
            <a:r>
              <a:rPr lang="tr-TR" dirty="0" smtClean="0"/>
              <a:t> </a:t>
            </a:r>
            <a:r>
              <a:rPr lang="tr-TR" dirty="0" err="1" smtClean="0"/>
              <a:t>how</a:t>
            </a:r>
            <a:r>
              <a:rPr lang="tr-TR" dirty="0" smtClean="0"/>
              <a:t> </a:t>
            </a:r>
            <a:r>
              <a:rPr lang="tr-TR" dirty="0" err="1" smtClean="0"/>
              <a:t>well</a:t>
            </a:r>
            <a:r>
              <a:rPr lang="tr-TR" dirty="0" smtClean="0"/>
              <a:t> </a:t>
            </a:r>
            <a:r>
              <a:rPr lang="tr-TR" dirty="0" err="1" smtClean="0"/>
              <a:t>liked</a:t>
            </a:r>
            <a:r>
              <a:rPr lang="tr-TR" dirty="0" smtClean="0"/>
              <a:t> he is, </a:t>
            </a:r>
            <a:r>
              <a:rPr lang="tr-TR" dirty="0" err="1" smtClean="0"/>
              <a:t>and</a:t>
            </a:r>
            <a:r>
              <a:rPr lang="tr-TR" dirty="0" smtClean="0"/>
              <a:t> </a:t>
            </a:r>
            <a:r>
              <a:rPr lang="tr-TR" dirty="0" err="1" smtClean="0"/>
              <a:t>about</a:t>
            </a:r>
            <a:r>
              <a:rPr lang="tr-TR" dirty="0" smtClean="0"/>
              <a:t> </a:t>
            </a:r>
            <a:r>
              <a:rPr lang="tr-TR" dirty="0" err="1" smtClean="0"/>
              <a:t>how</a:t>
            </a:r>
            <a:r>
              <a:rPr lang="tr-TR" dirty="0" smtClean="0"/>
              <a:t> </a:t>
            </a:r>
            <a:r>
              <a:rPr lang="tr-TR" dirty="0" err="1" smtClean="0"/>
              <a:t>important</a:t>
            </a:r>
            <a:r>
              <a:rPr lang="tr-TR" dirty="0" smtClean="0"/>
              <a:t> his role in </a:t>
            </a:r>
            <a:r>
              <a:rPr lang="tr-TR" dirty="0" err="1" smtClean="0"/>
              <a:t>the</a:t>
            </a:r>
            <a:r>
              <a:rPr lang="tr-TR" dirty="0" smtClean="0"/>
              <a:t> </a:t>
            </a:r>
            <a:r>
              <a:rPr lang="tr-TR" dirty="0" err="1" smtClean="0"/>
              <a:t>company</a:t>
            </a:r>
            <a:r>
              <a:rPr lang="tr-TR" dirty="0" smtClean="0"/>
              <a:t> has </a:t>
            </a:r>
            <a:r>
              <a:rPr lang="tr-TR" dirty="0" err="1" smtClean="0"/>
              <a:t>been</a:t>
            </a:r>
            <a:r>
              <a:rPr lang="tr-TR" dirty="0" smtClean="0"/>
              <a:t>.</a:t>
            </a:r>
          </a:p>
          <a:p>
            <a:pPr algn="just">
              <a:buNone/>
            </a:pPr>
            <a:r>
              <a:rPr lang="tr-TR" dirty="0" smtClean="0"/>
              <a:t>	</a:t>
            </a:r>
            <a:r>
              <a:rPr lang="tr-TR" dirty="0" err="1" smtClean="0"/>
              <a:t>The</a:t>
            </a:r>
            <a:r>
              <a:rPr lang="tr-TR" dirty="0" smtClean="0"/>
              <a:t> </a:t>
            </a:r>
            <a:r>
              <a:rPr lang="tr-TR" dirty="0" err="1" smtClean="0"/>
              <a:t>play’s</a:t>
            </a:r>
            <a:r>
              <a:rPr lang="tr-TR" dirty="0" smtClean="0"/>
              <a:t> </a:t>
            </a:r>
            <a:r>
              <a:rPr lang="tr-TR" dirty="0" err="1" smtClean="0"/>
              <a:t>indeterminacy</a:t>
            </a:r>
            <a:r>
              <a:rPr lang="tr-TR" dirty="0" smtClean="0"/>
              <a:t> </a:t>
            </a:r>
            <a:r>
              <a:rPr lang="tr-TR" dirty="0" err="1" smtClean="0"/>
              <a:t>includes</a:t>
            </a:r>
            <a:r>
              <a:rPr lang="tr-TR" dirty="0" smtClean="0"/>
              <a:t> </a:t>
            </a:r>
            <a:r>
              <a:rPr lang="tr-TR" dirty="0" err="1" smtClean="0"/>
              <a:t>issues</a:t>
            </a:r>
            <a:r>
              <a:rPr lang="tr-TR" dirty="0" smtClean="0"/>
              <a:t> </a:t>
            </a:r>
            <a:r>
              <a:rPr lang="tr-TR" dirty="0" err="1" smtClean="0"/>
              <a:t>such</a:t>
            </a:r>
            <a:r>
              <a:rPr lang="tr-TR" dirty="0" smtClean="0"/>
              <a:t> as how </a:t>
            </a:r>
            <a:r>
              <a:rPr lang="tr-TR" dirty="0" err="1" smtClean="0"/>
              <a:t>much</a:t>
            </a:r>
            <a:r>
              <a:rPr lang="tr-TR" dirty="0" smtClean="0"/>
              <a:t> (</a:t>
            </a:r>
            <a:r>
              <a:rPr lang="tr-TR" dirty="0" err="1" smtClean="0"/>
              <a:t>or</a:t>
            </a:r>
            <a:r>
              <a:rPr lang="tr-TR" dirty="0" smtClean="0"/>
              <a:t> how </a:t>
            </a:r>
            <a:r>
              <a:rPr lang="tr-TR" dirty="0" err="1" smtClean="0"/>
              <a:t>little</a:t>
            </a:r>
            <a:r>
              <a:rPr lang="tr-TR" dirty="0" smtClean="0"/>
              <a:t>) of </a:t>
            </a:r>
            <a:r>
              <a:rPr lang="tr-TR" dirty="0" err="1" smtClean="0"/>
              <a:t>the</a:t>
            </a:r>
            <a:r>
              <a:rPr lang="tr-TR" dirty="0" smtClean="0"/>
              <a:t> </a:t>
            </a:r>
            <a:r>
              <a:rPr lang="tr-TR" dirty="0" err="1" smtClean="0"/>
              <a:t>truth</a:t>
            </a:r>
            <a:r>
              <a:rPr lang="tr-TR" dirty="0" smtClean="0"/>
              <a:t> </a:t>
            </a:r>
            <a:r>
              <a:rPr lang="tr-TR" dirty="0" err="1" smtClean="0"/>
              <a:t>Linda</a:t>
            </a:r>
            <a:r>
              <a:rPr lang="tr-TR" dirty="0" smtClean="0"/>
              <a:t> </a:t>
            </a:r>
            <a:r>
              <a:rPr lang="tr-TR" dirty="0" err="1" smtClean="0"/>
              <a:t>knows</a:t>
            </a:r>
            <a:r>
              <a:rPr lang="tr-TR" dirty="0" smtClean="0"/>
              <a:t> </a:t>
            </a:r>
            <a:r>
              <a:rPr lang="tr-TR" dirty="0" err="1" smtClean="0"/>
              <a:t>about</a:t>
            </a:r>
            <a:r>
              <a:rPr lang="tr-TR" dirty="0" smtClean="0"/>
              <a:t> her </a:t>
            </a:r>
            <a:r>
              <a:rPr lang="tr-TR" dirty="0" err="1" smtClean="0"/>
              <a:t>husband’s</a:t>
            </a:r>
            <a:r>
              <a:rPr lang="tr-TR" dirty="0" smtClean="0"/>
              <a:t> </a:t>
            </a:r>
            <a:r>
              <a:rPr lang="tr-TR" dirty="0" err="1" smtClean="0"/>
              <a:t>career</a:t>
            </a:r>
            <a:r>
              <a:rPr lang="tr-TR" dirty="0" smtClean="0"/>
              <a:t>, at </a:t>
            </a:r>
            <a:r>
              <a:rPr lang="tr-TR" dirty="0" err="1" smtClean="0"/>
              <a:t>what</a:t>
            </a:r>
            <a:r>
              <a:rPr lang="tr-TR" dirty="0" smtClean="0"/>
              <a:t> </a:t>
            </a:r>
            <a:r>
              <a:rPr lang="tr-TR" dirty="0" err="1" smtClean="0"/>
              <a:t>point</a:t>
            </a:r>
            <a:r>
              <a:rPr lang="tr-TR" dirty="0" smtClean="0"/>
              <a:t> </a:t>
            </a:r>
            <a:r>
              <a:rPr lang="tr-TR" dirty="0" err="1" smtClean="0"/>
              <a:t>she</a:t>
            </a:r>
            <a:r>
              <a:rPr lang="tr-TR" dirty="0" smtClean="0"/>
              <a:t> </a:t>
            </a:r>
            <a:r>
              <a:rPr lang="tr-TR" dirty="0" err="1" smtClean="0"/>
              <a:t>realizes</a:t>
            </a:r>
            <a:r>
              <a:rPr lang="tr-TR" dirty="0" smtClean="0"/>
              <a:t> </a:t>
            </a:r>
            <a:r>
              <a:rPr lang="tr-TR" dirty="0" err="1" smtClean="0"/>
              <a:t>the</a:t>
            </a:r>
            <a:r>
              <a:rPr lang="tr-TR" dirty="0" smtClean="0"/>
              <a:t> </a:t>
            </a:r>
            <a:r>
              <a:rPr lang="tr-TR" dirty="0" err="1" smtClean="0"/>
              <a:t>truth</a:t>
            </a:r>
            <a:r>
              <a:rPr lang="tr-TR" dirty="0" smtClean="0"/>
              <a:t> (</a:t>
            </a:r>
            <a:r>
              <a:rPr lang="tr-TR" dirty="0" err="1" smtClean="0"/>
              <a:t>if</a:t>
            </a:r>
            <a:r>
              <a:rPr lang="tr-TR" dirty="0" smtClean="0"/>
              <a:t> ever </a:t>
            </a:r>
            <a:r>
              <a:rPr lang="tr-TR" dirty="0" err="1" smtClean="0"/>
              <a:t>she</a:t>
            </a:r>
            <a:r>
              <a:rPr lang="tr-TR" dirty="0" smtClean="0"/>
              <a:t> </a:t>
            </a:r>
            <a:r>
              <a:rPr lang="tr-TR" dirty="0" err="1" smtClean="0"/>
              <a:t>does</a:t>
            </a:r>
            <a:r>
              <a:rPr lang="tr-TR" dirty="0" smtClean="0"/>
              <a:t>), </a:t>
            </a:r>
            <a:r>
              <a:rPr lang="tr-TR" dirty="0" err="1" smtClean="0"/>
              <a:t>and</a:t>
            </a:r>
            <a:r>
              <a:rPr lang="tr-TR" dirty="0" smtClean="0"/>
              <a:t> </a:t>
            </a:r>
            <a:r>
              <a:rPr lang="tr-TR" dirty="0" err="1" smtClean="0"/>
              <a:t>why</a:t>
            </a:r>
            <a:r>
              <a:rPr lang="tr-TR" dirty="0" smtClean="0"/>
              <a:t> </a:t>
            </a:r>
            <a:r>
              <a:rPr lang="tr-TR" dirty="0" err="1" smtClean="0"/>
              <a:t>she</a:t>
            </a:r>
            <a:r>
              <a:rPr lang="tr-TR" dirty="0" smtClean="0"/>
              <a:t> </a:t>
            </a:r>
            <a:r>
              <a:rPr lang="tr-TR" dirty="0" err="1" smtClean="0"/>
              <a:t>doesn’t</a:t>
            </a:r>
            <a:r>
              <a:rPr lang="tr-TR" dirty="0" smtClean="0"/>
              <a:t> </a:t>
            </a:r>
            <a:r>
              <a:rPr lang="tr-TR" dirty="0" err="1" smtClean="0"/>
              <a:t>let</a:t>
            </a:r>
            <a:r>
              <a:rPr lang="tr-TR" dirty="0" smtClean="0"/>
              <a:t> </a:t>
            </a:r>
            <a:r>
              <a:rPr lang="tr-TR" dirty="0" err="1" smtClean="0"/>
              <a:t>Willy</a:t>
            </a:r>
            <a:r>
              <a:rPr lang="tr-TR" dirty="0" smtClean="0"/>
              <a:t> </a:t>
            </a:r>
            <a:r>
              <a:rPr lang="tr-TR" dirty="0" err="1" smtClean="0"/>
              <a:t>tell</a:t>
            </a:r>
            <a:r>
              <a:rPr lang="tr-TR" dirty="0" smtClean="0"/>
              <a:t> her </a:t>
            </a:r>
            <a:r>
              <a:rPr lang="tr-TR" dirty="0" err="1" smtClean="0"/>
              <a:t>the</a:t>
            </a:r>
            <a:r>
              <a:rPr lang="tr-TR" dirty="0" smtClean="0"/>
              <a:t> </a:t>
            </a:r>
            <a:r>
              <a:rPr lang="tr-TR" dirty="0" err="1" smtClean="0"/>
              <a:t>truth</a:t>
            </a:r>
            <a:r>
              <a:rPr lang="tr-TR" dirty="0" smtClean="0"/>
              <a:t> </a:t>
            </a:r>
            <a:r>
              <a:rPr lang="tr-TR" dirty="0" err="1" smtClean="0"/>
              <a:t>about</a:t>
            </a:r>
            <a:r>
              <a:rPr lang="tr-TR" dirty="0" smtClean="0"/>
              <a:t> his </a:t>
            </a:r>
            <a:r>
              <a:rPr lang="tr-TR" dirty="0" err="1" smtClean="0"/>
              <a:t>shortcomings</a:t>
            </a:r>
            <a:r>
              <a:rPr lang="tr-TR" dirty="0" smtClean="0"/>
              <a:t> </a:t>
            </a:r>
            <a:r>
              <a:rPr lang="tr-TR" dirty="0" err="1" smtClean="0"/>
              <a:t>when</a:t>
            </a:r>
            <a:r>
              <a:rPr lang="tr-TR" dirty="0" smtClean="0"/>
              <a:t> he </a:t>
            </a:r>
            <a:r>
              <a:rPr lang="tr-TR" dirty="0" err="1" smtClean="0"/>
              <a:t>tries</a:t>
            </a:r>
            <a:r>
              <a:rPr lang="tr-TR" dirty="0" smtClean="0"/>
              <a:t> </a:t>
            </a:r>
            <a:r>
              <a:rPr lang="tr-TR" dirty="0" err="1" smtClean="0"/>
              <a:t>to</a:t>
            </a:r>
            <a:r>
              <a:rPr lang="tr-TR" dirty="0" smtClean="0"/>
              <a:t> do </a:t>
            </a:r>
            <a:r>
              <a:rPr lang="tr-TR" dirty="0" err="1" smtClean="0"/>
              <a:t>so</a:t>
            </a:r>
            <a:r>
              <a:rPr lang="tr-TR" dirty="0" smtClean="0"/>
              <a:t>. (</a:t>
            </a:r>
            <a:r>
              <a:rPr lang="tr-TR" dirty="0" err="1" smtClean="0"/>
              <a:t>Tyson</a:t>
            </a:r>
            <a:r>
              <a:rPr lang="tr-TR" dirty="0" smtClean="0"/>
              <a:t> 159).</a:t>
            </a:r>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507288" cy="6120680"/>
          </a:xfrm>
        </p:spPr>
        <p:txBody>
          <a:bodyPr>
            <a:normAutofit lnSpcReduction="10000"/>
          </a:bodyPr>
          <a:lstStyle/>
          <a:p>
            <a:pPr marL="0" indent="0">
              <a:buNone/>
            </a:pPr>
            <a:endParaRPr lang="tr-TR" dirty="0" smtClean="0"/>
          </a:p>
          <a:p>
            <a:pPr marL="0" indent="0" algn="just">
              <a:buNone/>
            </a:pPr>
            <a:r>
              <a:rPr lang="en-US" dirty="0" smtClean="0"/>
              <a:t>What differentiates Rosenblatt’s and all reader-oriented critics from other critical approaches (especially New Criticism) is their purposive shift in emphasis away from the text as the sole determiner of meaning</a:t>
            </a:r>
            <a:r>
              <a:rPr lang="tr-TR" dirty="0" smtClean="0"/>
              <a:t>.</a:t>
            </a:r>
          </a:p>
          <a:p>
            <a:pPr marL="0" indent="0" algn="just">
              <a:buNone/>
            </a:pPr>
            <a:r>
              <a:rPr lang="en-US" dirty="0" smtClean="0"/>
              <a:t>No longer is there one correct interpretation and no longer is the reader passive. On the contrary, the reader is an active participant along with the text in creating meaning. It is from the literacy experience that meaning evolves. </a:t>
            </a:r>
            <a:r>
              <a:rPr lang="tr-TR" dirty="0" smtClean="0"/>
              <a:t>(</a:t>
            </a:r>
            <a:r>
              <a:rPr lang="tr-TR" dirty="0" err="1" smtClean="0"/>
              <a:t>Bressler</a:t>
            </a:r>
            <a:r>
              <a:rPr lang="tr-TR" dirty="0" smtClean="0"/>
              <a:t> 79-80).</a:t>
            </a:r>
            <a:endParaRPr lang="tr-TR" dirty="0"/>
          </a:p>
        </p:txBody>
      </p:sp>
    </p:spTree>
    <p:extLst>
      <p:ext uri="{BB962C8B-B14F-4D97-AF65-F5344CB8AC3E}">
        <p14:creationId xmlns:p14="http://schemas.microsoft.com/office/powerpoint/2010/main" val="1810758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260648"/>
            <a:ext cx="8534752" cy="6311624"/>
          </a:xfrm>
        </p:spPr>
        <p:txBody>
          <a:bodyPr>
            <a:normAutofit fontScale="77500" lnSpcReduction="20000"/>
          </a:bodyPr>
          <a:lstStyle/>
          <a:p>
            <a:pPr algn="just">
              <a:buNone/>
            </a:pPr>
            <a:r>
              <a:rPr lang="tr-TR" dirty="0" smtClean="0"/>
              <a:t>	</a:t>
            </a:r>
            <a:r>
              <a:rPr lang="en-US" dirty="0" smtClean="0"/>
              <a:t>These questions lead reader-oriented critics to a further narrowing and developing of terminology</a:t>
            </a:r>
            <a:r>
              <a:rPr lang="tr-TR" dirty="0" smtClean="0"/>
              <a:t>:</a:t>
            </a:r>
          </a:p>
          <a:p>
            <a:pPr algn="just">
              <a:buNone/>
            </a:pPr>
            <a:endParaRPr lang="tr-TR" dirty="0" smtClean="0"/>
          </a:p>
          <a:p>
            <a:pPr algn="just">
              <a:buNone/>
            </a:pPr>
            <a:r>
              <a:rPr lang="tr-TR" dirty="0" smtClean="0"/>
              <a:t>	W</a:t>
            </a:r>
            <a:r>
              <a:rPr lang="en-US" dirty="0" smtClean="0"/>
              <a:t>hat is a text? </a:t>
            </a:r>
            <a:endParaRPr lang="tr-TR" dirty="0" smtClean="0"/>
          </a:p>
          <a:p>
            <a:pPr algn="just">
              <a:buNone/>
            </a:pPr>
            <a:r>
              <a:rPr lang="tr-TR" dirty="0" smtClean="0"/>
              <a:t>	</a:t>
            </a:r>
            <a:r>
              <a:rPr lang="en-US" dirty="0" smtClean="0"/>
              <a:t>Is it simply the words or symbols on a page? </a:t>
            </a:r>
            <a:endParaRPr lang="tr-TR" dirty="0" smtClean="0"/>
          </a:p>
          <a:p>
            <a:pPr algn="just">
              <a:buNone/>
            </a:pPr>
            <a:r>
              <a:rPr lang="tr-TR" dirty="0" smtClean="0"/>
              <a:t>	</a:t>
            </a:r>
            <a:r>
              <a:rPr lang="en-US" dirty="0" smtClean="0"/>
              <a:t>How can we differentiate between what is actually in the text and what is in the mind of the reader? </a:t>
            </a:r>
            <a:endParaRPr lang="tr-TR" dirty="0" smtClean="0"/>
          </a:p>
          <a:p>
            <a:pPr algn="just">
              <a:buNone/>
            </a:pPr>
            <a:r>
              <a:rPr lang="tr-TR" dirty="0" smtClean="0"/>
              <a:t>	</a:t>
            </a:r>
            <a:r>
              <a:rPr lang="en-US" dirty="0" smtClean="0"/>
              <a:t>Who is this reader? </a:t>
            </a:r>
            <a:endParaRPr lang="tr-TR" dirty="0" smtClean="0"/>
          </a:p>
          <a:p>
            <a:pPr algn="just">
              <a:buNone/>
            </a:pPr>
            <a:r>
              <a:rPr lang="tr-TR" dirty="0" smtClean="0"/>
              <a:t>	</a:t>
            </a:r>
            <a:r>
              <a:rPr lang="en-US" dirty="0" smtClean="0"/>
              <a:t>Are there various kinds of readers?</a:t>
            </a:r>
            <a:endParaRPr lang="tr-TR" dirty="0" smtClean="0"/>
          </a:p>
          <a:p>
            <a:pPr algn="just">
              <a:buNone/>
            </a:pPr>
            <a:r>
              <a:rPr lang="tr-TR" dirty="0" smtClean="0"/>
              <a:t>	</a:t>
            </a:r>
            <a:r>
              <a:rPr lang="en-US" dirty="0" smtClean="0"/>
              <a:t> Is it possible that different texts presuppose different kinds of readers? </a:t>
            </a:r>
            <a:endParaRPr lang="tr-TR" dirty="0" smtClean="0"/>
          </a:p>
          <a:p>
            <a:pPr algn="just">
              <a:buNone/>
            </a:pPr>
            <a:r>
              <a:rPr lang="tr-TR" dirty="0" smtClean="0"/>
              <a:t>	</a:t>
            </a:r>
            <a:r>
              <a:rPr lang="en-US" dirty="0" smtClean="0"/>
              <a:t>What about a reader’s response to a text? </a:t>
            </a:r>
            <a:endParaRPr lang="tr-TR" dirty="0" smtClean="0"/>
          </a:p>
          <a:p>
            <a:pPr algn="just">
              <a:buNone/>
            </a:pPr>
            <a:r>
              <a:rPr lang="tr-TR" dirty="0" smtClean="0"/>
              <a:t>	</a:t>
            </a:r>
            <a:r>
              <a:rPr lang="en-US" dirty="0" smtClean="0"/>
              <a:t>Are the responses equivalent to the text’s meaning? </a:t>
            </a:r>
            <a:endParaRPr lang="tr-TR" dirty="0" smtClean="0"/>
          </a:p>
          <a:p>
            <a:pPr algn="just">
              <a:buNone/>
            </a:pPr>
            <a:r>
              <a:rPr lang="tr-TR" dirty="0" smtClean="0"/>
              <a:t>	</a:t>
            </a:r>
            <a:r>
              <a:rPr lang="en-US" dirty="0" smtClean="0"/>
              <a:t>Can one reader’s response be more correct than another reader’s, or are all responses of equal validity? </a:t>
            </a:r>
            <a:r>
              <a:rPr lang="tr-TR" dirty="0" smtClean="0"/>
              <a:t>(</a:t>
            </a:r>
            <a:r>
              <a:rPr lang="tr-TR" dirty="0" err="1" smtClean="0"/>
              <a:t>Bressler</a:t>
            </a:r>
            <a:r>
              <a:rPr lang="tr-TR" dirty="0" smtClean="0"/>
              <a:t> 81).</a:t>
            </a:r>
          </a:p>
          <a:p>
            <a:pPr algn="just"/>
            <a:endParaRPr lang="tr-TR" dirty="0" smtClean="0"/>
          </a:p>
          <a:p>
            <a:pPr algn="just">
              <a:buNone/>
            </a:pPr>
            <a:r>
              <a:rPr lang="tr-TR" dirty="0" smtClean="0"/>
              <a:t>	</a:t>
            </a:r>
            <a:endParaRPr lang="tr-TR" b="1" dirty="0"/>
          </a:p>
        </p:txBody>
      </p:sp>
    </p:spTree>
    <p:extLst>
      <p:ext uri="{BB962C8B-B14F-4D97-AF65-F5344CB8AC3E}">
        <p14:creationId xmlns:p14="http://schemas.microsoft.com/office/powerpoint/2010/main" val="37945638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85728"/>
            <a:ext cx="8229600" cy="6143668"/>
          </a:xfrm>
        </p:spPr>
        <p:txBody>
          <a:bodyPr>
            <a:normAutofit fontScale="92500" lnSpcReduction="20000"/>
          </a:bodyPr>
          <a:lstStyle/>
          <a:p>
            <a:pPr algn="just">
              <a:buNone/>
            </a:pPr>
            <a:r>
              <a:rPr lang="tr-TR" dirty="0" smtClean="0"/>
              <a:t>	</a:t>
            </a:r>
            <a:r>
              <a:rPr lang="en-US" dirty="0" smtClean="0"/>
              <a:t>Although readers respond to the same text in a variety of ways, why many readers individually arrive at the same conclusions or interpretations of the same text?  What part, if any, does the author play in a work’s interpretation? Can the author’s attitudes toward the reader actually influence a work’s meaning? If a reader knows the author’s clearly stated intentions for a text, does this information have any part in creating the text’s meaning, or should an author’s intentions for a work be ignored? </a:t>
            </a:r>
            <a:endParaRPr lang="tr-TR" dirty="0" smtClean="0"/>
          </a:p>
          <a:p>
            <a:pPr algn="just">
              <a:buNone/>
            </a:pPr>
            <a:r>
              <a:rPr lang="tr-TR" dirty="0" smtClean="0"/>
              <a:t>	</a:t>
            </a:r>
            <a:r>
              <a:rPr lang="en-US" dirty="0" smtClean="0"/>
              <a:t>The concerns of reader-oriented critics can be best summarized in one question: </a:t>
            </a:r>
            <a:endParaRPr lang="tr-TR" dirty="0" smtClean="0"/>
          </a:p>
          <a:p>
            <a:pPr algn="just">
              <a:buNone/>
            </a:pPr>
            <a:r>
              <a:rPr lang="tr-TR" b="1" dirty="0" smtClean="0"/>
              <a:t>	W</a:t>
            </a:r>
            <a:r>
              <a:rPr lang="en-US" b="1" dirty="0" smtClean="0"/>
              <a:t>hat is and what happens during the reading process?</a:t>
            </a:r>
            <a:r>
              <a:rPr lang="tr-TR" b="1" dirty="0" smtClean="0"/>
              <a:t> </a:t>
            </a:r>
            <a:r>
              <a:rPr lang="tr-TR" dirty="0" smtClean="0"/>
              <a:t>(</a:t>
            </a:r>
            <a:r>
              <a:rPr lang="tr-TR" dirty="0" err="1" smtClean="0"/>
              <a:t>Bressler</a:t>
            </a:r>
            <a:r>
              <a:rPr lang="tr-TR" dirty="0" smtClean="0"/>
              <a:t> 81).</a:t>
            </a:r>
          </a:p>
          <a:p>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Lou</a:t>
            </a:r>
            <a:r>
              <a:rPr lang="tr-TR" dirty="0" smtClean="0"/>
              <a:t> </a:t>
            </a:r>
            <a:r>
              <a:rPr lang="tr-TR" dirty="0" err="1" smtClean="0"/>
              <a:t>Myers</a:t>
            </a:r>
            <a:endParaRPr lang="tr-TR" dirty="0"/>
          </a:p>
        </p:txBody>
      </p:sp>
      <p:sp>
        <p:nvSpPr>
          <p:cNvPr id="3" name="2 İçerik Yer Tutucusu"/>
          <p:cNvSpPr>
            <a:spLocks noGrp="1"/>
          </p:cNvSpPr>
          <p:nvPr>
            <p:ph idx="1"/>
          </p:nvPr>
        </p:nvSpPr>
        <p:spPr/>
        <p:txBody>
          <a:bodyPr/>
          <a:lstStyle/>
          <a:p>
            <a:pPr marL="0" indent="0">
              <a:buNone/>
            </a:pPr>
            <a:r>
              <a:rPr lang="tr-TR" dirty="0" err="1" smtClean="0"/>
              <a:t>The</a:t>
            </a:r>
            <a:r>
              <a:rPr lang="tr-TR" dirty="0" smtClean="0"/>
              <a:t> </a:t>
            </a:r>
            <a:r>
              <a:rPr lang="tr-TR" dirty="0" err="1" smtClean="0"/>
              <a:t>cover</a:t>
            </a:r>
            <a:r>
              <a:rPr lang="tr-TR" dirty="0" smtClean="0"/>
              <a:t> of </a:t>
            </a:r>
            <a:r>
              <a:rPr lang="tr-TR" dirty="0" err="1" smtClean="0"/>
              <a:t>the</a:t>
            </a:r>
            <a:r>
              <a:rPr lang="tr-TR" dirty="0" smtClean="0"/>
              <a:t> </a:t>
            </a:r>
            <a:r>
              <a:rPr lang="tr-TR" dirty="0" err="1" smtClean="0"/>
              <a:t>book</a:t>
            </a:r>
            <a:r>
              <a:rPr lang="tr-TR" dirty="0" smtClean="0"/>
              <a:t> is a </a:t>
            </a:r>
            <a:r>
              <a:rPr lang="tr-TR" dirty="0" err="1" smtClean="0"/>
              <a:t>cartoon</a:t>
            </a:r>
            <a:r>
              <a:rPr lang="tr-TR" dirty="0" smtClean="0"/>
              <a:t> </a:t>
            </a:r>
            <a:r>
              <a:rPr lang="tr-TR" dirty="0" err="1" smtClean="0"/>
              <a:t>by</a:t>
            </a:r>
            <a:r>
              <a:rPr lang="tr-TR" dirty="0" smtClean="0"/>
              <a:t> </a:t>
            </a:r>
            <a:r>
              <a:rPr lang="tr-TR" dirty="0" err="1" smtClean="0"/>
              <a:t>Lou</a:t>
            </a:r>
            <a:r>
              <a:rPr lang="tr-TR" dirty="0" smtClean="0"/>
              <a:t> </a:t>
            </a:r>
            <a:r>
              <a:rPr lang="tr-TR" dirty="0" err="1" smtClean="0"/>
              <a:t>Myers</a:t>
            </a:r>
            <a:r>
              <a:rPr lang="en-US" b="1" dirty="0" smtClean="0"/>
              <a:t> </a:t>
            </a:r>
            <a:r>
              <a:rPr lang="en-US" dirty="0" smtClean="0"/>
              <a:t>(1915</a:t>
            </a:r>
            <a:r>
              <a:rPr lang="tr-TR" dirty="0" smtClean="0"/>
              <a:t> </a:t>
            </a:r>
            <a:r>
              <a:rPr lang="en-US" dirty="0" smtClean="0"/>
              <a:t>–2005)</a:t>
            </a:r>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260648"/>
            <a:ext cx="8640960" cy="6336704"/>
          </a:xfrm>
        </p:spPr>
        <p:txBody>
          <a:bodyPr>
            <a:normAutofit/>
          </a:bodyPr>
          <a:lstStyle/>
          <a:p>
            <a:pPr algn="just"/>
            <a:r>
              <a:rPr lang="en-US" dirty="0" smtClean="0"/>
              <a:t>The reader, including his or </a:t>
            </a:r>
            <a:r>
              <a:rPr lang="en-US" sz="3800" dirty="0" smtClean="0"/>
              <a:t>her view of the world, background, purpose for reading, knowledge of the world, knowledge of words</a:t>
            </a:r>
          </a:p>
          <a:p>
            <a:pPr algn="just"/>
            <a:r>
              <a:rPr lang="en-US" sz="3800" dirty="0" smtClean="0"/>
              <a:t>The text, with all its various linguistic elements</a:t>
            </a:r>
          </a:p>
          <a:p>
            <a:pPr algn="just"/>
            <a:r>
              <a:rPr lang="en-US" sz="3800" dirty="0" smtClean="0"/>
              <a:t>Meaning, or how the text and the reader interact or transact so that the reader can make sense of the printed material</a:t>
            </a:r>
            <a:endParaRPr lang="tr-TR" sz="3800" dirty="0" smtClean="0"/>
          </a:p>
          <a:p>
            <a:pPr marL="0" indent="0" algn="just">
              <a:buNone/>
            </a:pPr>
            <a:r>
              <a:rPr lang="tr-TR" sz="3800" dirty="0" smtClean="0"/>
              <a:t>   </a:t>
            </a:r>
            <a:r>
              <a:rPr lang="tr-TR" sz="3600" dirty="0" smtClean="0"/>
              <a:t>(</a:t>
            </a:r>
            <a:r>
              <a:rPr lang="tr-TR" sz="3600" dirty="0" err="1" smtClean="0"/>
              <a:t>Bressler</a:t>
            </a:r>
            <a:r>
              <a:rPr lang="tr-TR" sz="3600" dirty="0" smtClean="0"/>
              <a:t> 81).</a:t>
            </a:r>
            <a:endParaRPr lang="en-US" sz="3600" dirty="0" smtClean="0"/>
          </a:p>
          <a:p>
            <a:endParaRPr lang="tr-TR" dirty="0"/>
          </a:p>
        </p:txBody>
      </p:sp>
    </p:spTree>
    <p:extLst>
      <p:ext uri="{BB962C8B-B14F-4D97-AF65-F5344CB8AC3E}">
        <p14:creationId xmlns:p14="http://schemas.microsoft.com/office/powerpoint/2010/main" val="27813445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57166"/>
            <a:ext cx="8435280" cy="6168178"/>
          </a:xfrm>
        </p:spPr>
        <p:txBody>
          <a:bodyPr>
            <a:normAutofit fontScale="70000" lnSpcReduction="20000"/>
          </a:bodyPr>
          <a:lstStyle/>
          <a:p>
            <a:pPr algn="just">
              <a:buNone/>
            </a:pPr>
            <a:r>
              <a:rPr lang="tr-TR" dirty="0" smtClean="0"/>
              <a:t>	</a:t>
            </a:r>
            <a:r>
              <a:rPr lang="en-US" dirty="0" smtClean="0"/>
              <a:t>Prince’s concerns about the reader place him in the reader-oriented school of criticism</a:t>
            </a:r>
            <a:r>
              <a:rPr lang="tr-TR" dirty="0" smtClean="0"/>
              <a:t>, </a:t>
            </a:r>
            <a:r>
              <a:rPr lang="en-US" dirty="0" smtClean="0"/>
              <a:t>though such an approach relies heavily on textual analysis</a:t>
            </a:r>
            <a:r>
              <a:rPr lang="tr-TR" dirty="0" smtClean="0"/>
              <a:t>. </a:t>
            </a:r>
          </a:p>
          <a:p>
            <a:pPr algn="just">
              <a:buNone/>
            </a:pPr>
            <a:r>
              <a:rPr lang="tr-TR" b="1" dirty="0" smtClean="0"/>
              <a:t>	</a:t>
            </a:r>
            <a:r>
              <a:rPr lang="en-US" b="1" dirty="0" err="1" smtClean="0"/>
              <a:t>Narratology</a:t>
            </a:r>
            <a:r>
              <a:rPr lang="tr-TR" b="1" dirty="0" smtClean="0"/>
              <a:t> </a:t>
            </a:r>
            <a:r>
              <a:rPr lang="tr-TR" dirty="0" smtClean="0"/>
              <a:t>is</a:t>
            </a:r>
            <a:r>
              <a:rPr lang="en-US" dirty="0" smtClean="0"/>
              <a:t> </a:t>
            </a:r>
            <a:r>
              <a:rPr lang="tr-TR" dirty="0" smtClean="0"/>
              <a:t>t</a:t>
            </a:r>
            <a:r>
              <a:rPr lang="en-US" dirty="0" smtClean="0"/>
              <a:t>he process of analyzing a story using all the elements involved in its telling, such as narrator, voice, style, verb tense, personal pronouns, audience, and so forth. </a:t>
            </a:r>
            <a:endParaRPr lang="tr-TR" dirty="0" smtClean="0"/>
          </a:p>
          <a:p>
            <a:pPr algn="just">
              <a:buNone/>
            </a:pPr>
            <a:r>
              <a:rPr lang="tr-TR" dirty="0" smtClean="0"/>
              <a:t>	</a:t>
            </a:r>
            <a:r>
              <a:rPr lang="en-US" dirty="0" smtClean="0"/>
              <a:t>In the 1970s, </a:t>
            </a:r>
            <a:r>
              <a:rPr lang="en-US" b="1" dirty="0" smtClean="0"/>
              <a:t>Gerard Prince </a:t>
            </a:r>
            <a:r>
              <a:rPr lang="en-US" dirty="0" smtClean="0"/>
              <a:t>helped develop </a:t>
            </a:r>
            <a:r>
              <a:rPr lang="en-US" b="1" dirty="0" smtClean="0"/>
              <a:t>a specific kind of structuralism known as </a:t>
            </a:r>
            <a:r>
              <a:rPr lang="en-US" b="1" dirty="0" err="1" smtClean="0"/>
              <a:t>narratology</a:t>
            </a:r>
            <a:r>
              <a:rPr lang="tr-TR" b="1" dirty="0" smtClean="0"/>
              <a:t>.</a:t>
            </a:r>
          </a:p>
          <a:p>
            <a:pPr algn="just">
              <a:buNone/>
            </a:pPr>
            <a:r>
              <a:rPr lang="tr-TR" b="1" dirty="0" smtClean="0"/>
              <a:t>	</a:t>
            </a:r>
            <a:r>
              <a:rPr lang="en-US" dirty="0" smtClean="0"/>
              <a:t> Prince noted that critics often ask questions about the story’s point of view – omniscient, limited, first person – but rarely ask about the person </a:t>
            </a:r>
            <a:r>
              <a:rPr lang="en-US" b="1" dirty="0" smtClean="0"/>
              <a:t>to whom the narrator is speaking, the </a:t>
            </a:r>
            <a:r>
              <a:rPr lang="en-US" b="1" dirty="0" err="1" smtClean="0"/>
              <a:t>narratee</a:t>
            </a:r>
            <a:r>
              <a:rPr lang="en-US" dirty="0" smtClean="0"/>
              <a:t>.  Prince argues that the narrative itself, the story,  produces the </a:t>
            </a:r>
            <a:r>
              <a:rPr lang="en-US" dirty="0" err="1" smtClean="0"/>
              <a:t>narratee</a:t>
            </a:r>
            <a:r>
              <a:rPr lang="en-US" dirty="0" smtClean="0"/>
              <a:t>. Prince believes it is possible not only to identify the </a:t>
            </a:r>
            <a:r>
              <a:rPr lang="en-US" dirty="0" err="1" smtClean="0"/>
              <a:t>narratee</a:t>
            </a:r>
            <a:r>
              <a:rPr lang="en-US" dirty="0" smtClean="0"/>
              <a:t> but also to classify stories based on the different kinds of </a:t>
            </a:r>
            <a:r>
              <a:rPr lang="en-US" dirty="0" err="1" smtClean="0"/>
              <a:t>narratees</a:t>
            </a:r>
            <a:r>
              <a:rPr lang="en-US" dirty="0" smtClean="0"/>
              <a:t> created by the texts themselves. Such </a:t>
            </a:r>
            <a:r>
              <a:rPr lang="en-US" dirty="0" err="1" smtClean="0"/>
              <a:t>narratees</a:t>
            </a:r>
            <a:r>
              <a:rPr lang="en-US" dirty="0" smtClean="0"/>
              <a:t> may include </a:t>
            </a:r>
            <a:r>
              <a:rPr lang="en-US" b="1" dirty="0" smtClean="0"/>
              <a:t>the real reader </a:t>
            </a:r>
            <a:r>
              <a:rPr lang="en-US" dirty="0" smtClean="0"/>
              <a:t>(person actually reading the book), </a:t>
            </a:r>
            <a:r>
              <a:rPr lang="en-US" b="1" dirty="0" smtClean="0"/>
              <a:t>the virtual reader </a:t>
            </a:r>
            <a:r>
              <a:rPr lang="en-US" dirty="0" smtClean="0"/>
              <a:t>(the reader to whom the author believes he or she is writing), and </a:t>
            </a:r>
            <a:r>
              <a:rPr lang="en-US" b="1" dirty="0" smtClean="0"/>
              <a:t>the ideal reader </a:t>
            </a:r>
            <a:r>
              <a:rPr lang="en-US" dirty="0" smtClean="0"/>
              <a:t>(the one who explicitly and implicitly understands all the nuances, terminology, and structure of the text). </a:t>
            </a:r>
            <a:r>
              <a:rPr lang="tr-TR" dirty="0" smtClean="0"/>
              <a:t>(</a:t>
            </a:r>
            <a:r>
              <a:rPr lang="tr-TR" dirty="0" err="1" smtClean="0"/>
              <a:t>Bressler</a:t>
            </a:r>
            <a:r>
              <a:rPr lang="tr-TR" dirty="0" smtClean="0"/>
              <a:t> 83).</a:t>
            </a:r>
          </a:p>
          <a:p>
            <a:pPr algn="just">
              <a:buNone/>
            </a:pPr>
            <a:r>
              <a:rPr lang="tr-TR" dirty="0" smtClean="0"/>
              <a:t>	</a:t>
            </a:r>
            <a:endParaRPr lang="tr-TR" dirty="0"/>
          </a:p>
        </p:txBody>
      </p:sp>
    </p:spTree>
    <p:extLst>
      <p:ext uri="{BB962C8B-B14F-4D97-AF65-F5344CB8AC3E}">
        <p14:creationId xmlns:p14="http://schemas.microsoft.com/office/powerpoint/2010/main" val="16880116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332656"/>
            <a:ext cx="8435280" cy="6264696"/>
          </a:xfrm>
        </p:spPr>
        <p:txBody>
          <a:bodyPr>
            <a:normAutofit/>
          </a:bodyPr>
          <a:lstStyle/>
          <a:p>
            <a:pPr algn="just">
              <a:buNone/>
            </a:pPr>
            <a:r>
              <a:rPr lang="tr-TR" dirty="0" smtClean="0"/>
              <a:t>	</a:t>
            </a:r>
            <a:r>
              <a:rPr lang="en-US" dirty="0" smtClean="0"/>
              <a:t>Second group of reader-oriented critics follow Rosenblatt’s assumption that the reader is involved in a transactional experience when interpreting a text. Both the text and the reader play somewhat equal parts in the interpretative process. For them, reading is an event that culminates in the creation of the poem. Many adherents in this group – Wolfgang </a:t>
            </a:r>
            <a:r>
              <a:rPr lang="en-US" dirty="0" err="1" smtClean="0"/>
              <a:t>Iser</a:t>
            </a:r>
            <a:r>
              <a:rPr lang="en-US" dirty="0" smtClean="0"/>
              <a:t>, Hans Robert </a:t>
            </a:r>
            <a:r>
              <a:rPr lang="en-US" dirty="0" err="1" smtClean="0"/>
              <a:t>Jauss</a:t>
            </a:r>
            <a:r>
              <a:rPr lang="en-US" dirty="0" smtClean="0"/>
              <a:t>, Roman </a:t>
            </a:r>
            <a:r>
              <a:rPr lang="en-US" dirty="0" err="1" smtClean="0"/>
              <a:t>Ingarden</a:t>
            </a:r>
            <a:r>
              <a:rPr lang="en-US" dirty="0" smtClean="0"/>
              <a:t> – are often associated with phenomenology. </a:t>
            </a:r>
            <a:r>
              <a:rPr lang="tr-TR" sz="2800" dirty="0" smtClean="0"/>
              <a:t>(</a:t>
            </a:r>
            <a:r>
              <a:rPr lang="tr-TR" sz="2800" dirty="0" err="1" smtClean="0"/>
              <a:t>Bressler</a:t>
            </a:r>
            <a:r>
              <a:rPr lang="tr-TR" sz="2800" dirty="0" smtClean="0"/>
              <a:t> 83).</a:t>
            </a:r>
          </a:p>
          <a:p>
            <a:pPr>
              <a:buNone/>
            </a:pPr>
            <a:endParaRPr lang="tr-TR" dirty="0"/>
          </a:p>
        </p:txBody>
      </p:sp>
    </p:spTree>
    <p:extLst>
      <p:ext uri="{BB962C8B-B14F-4D97-AF65-F5344CB8AC3E}">
        <p14:creationId xmlns:p14="http://schemas.microsoft.com/office/powerpoint/2010/main" val="27501498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normAutofit fontScale="92500" lnSpcReduction="20000"/>
          </a:bodyPr>
          <a:lstStyle/>
          <a:p>
            <a:pPr algn="just">
              <a:buNone/>
            </a:pPr>
            <a:r>
              <a:rPr lang="tr-TR" dirty="0" smtClean="0"/>
              <a:t>	</a:t>
            </a:r>
            <a:r>
              <a:rPr lang="en-US" b="1" dirty="0" smtClean="0"/>
              <a:t>Phenomenology</a:t>
            </a:r>
            <a:r>
              <a:rPr lang="en-US" dirty="0" smtClean="0"/>
              <a:t> is a modern philosophical  tendency that emphasizes the perceiver. For </a:t>
            </a:r>
            <a:r>
              <a:rPr lang="en-US" dirty="0" err="1" smtClean="0"/>
              <a:t>phenomenologists</a:t>
            </a:r>
            <a:r>
              <a:rPr lang="en-US" dirty="0" smtClean="0"/>
              <a:t>, objects can have meaning only if an active consciousness (a perceiver) absorbs or notes their existence. In other words, objects exist if we register them in our consciousness. </a:t>
            </a:r>
            <a:endParaRPr lang="tr-TR" dirty="0" smtClean="0"/>
          </a:p>
          <a:p>
            <a:pPr algn="just">
              <a:buNone/>
            </a:pPr>
            <a:r>
              <a:rPr lang="tr-TR" dirty="0" smtClean="0"/>
              <a:t>	</a:t>
            </a:r>
            <a:r>
              <a:rPr lang="en-US" dirty="0" smtClean="0"/>
              <a:t>Rosenblatt’s definition of a poem directly applies this theory</a:t>
            </a:r>
            <a:r>
              <a:rPr lang="tr-TR" dirty="0" smtClean="0"/>
              <a:t>. </a:t>
            </a:r>
            <a:r>
              <a:rPr lang="en-US" dirty="0" smtClean="0"/>
              <a:t>The true poem can exist only in the reader’s consciousness, not on the printed page. When a reader and text transact, the poem and, therefore, meaning are created; they exist only in the consciousness of the reader.</a:t>
            </a:r>
            <a:r>
              <a:rPr lang="tr-TR" dirty="0" smtClean="0"/>
              <a:t> (</a:t>
            </a:r>
            <a:r>
              <a:rPr lang="tr-TR" dirty="0" err="1" smtClean="0"/>
              <a:t>Bressler</a:t>
            </a:r>
            <a:r>
              <a:rPr lang="tr-TR" dirty="0" smtClean="0"/>
              <a:t> 84).</a:t>
            </a:r>
          </a:p>
          <a:p>
            <a:pPr>
              <a:buNone/>
            </a:pPr>
            <a:r>
              <a:rPr lang="tr-TR" dirty="0" smtClean="0"/>
              <a:t>	</a:t>
            </a:r>
            <a:endParaRPr lang="tr-T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85728"/>
            <a:ext cx="8229600" cy="5840435"/>
          </a:xfrm>
        </p:spPr>
        <p:txBody>
          <a:bodyPr>
            <a:normAutofit/>
          </a:bodyPr>
          <a:lstStyle/>
          <a:p>
            <a:pPr algn="just">
              <a:buNone/>
            </a:pPr>
            <a:r>
              <a:rPr lang="tr-TR" dirty="0" smtClean="0"/>
              <a:t>	</a:t>
            </a:r>
            <a:r>
              <a:rPr lang="en-US" dirty="0" smtClean="0"/>
              <a:t>Reading and textual analysis now become an aesthetic  experience, in which both the reader and the text combine in the consciousness of the reader to create the poem. So, the reader’s imagination must work, fill in the gaps in the text and conjecture about characters’ actions, personality traits, and motives. The ideas and practices of two-reader-oriented critics, </a:t>
            </a:r>
            <a:r>
              <a:rPr lang="en-US" dirty="0" err="1" smtClean="0"/>
              <a:t>Jauss</a:t>
            </a:r>
            <a:r>
              <a:rPr lang="en-US" dirty="0" smtClean="0"/>
              <a:t> and </a:t>
            </a:r>
            <a:r>
              <a:rPr lang="en-US" dirty="0" err="1" smtClean="0"/>
              <a:t>Iser</a:t>
            </a:r>
            <a:r>
              <a:rPr lang="tr-TR" dirty="0" smtClean="0"/>
              <a:t>, </a:t>
            </a:r>
            <a:r>
              <a:rPr lang="en-US" dirty="0" smtClean="0"/>
              <a:t>serve to illustrate phenomenology’s methodology.</a:t>
            </a:r>
            <a:r>
              <a:rPr lang="tr-TR" dirty="0" smtClean="0"/>
              <a:t> </a:t>
            </a:r>
            <a:r>
              <a:rPr lang="tr-TR" sz="2800" dirty="0" smtClean="0"/>
              <a:t>(</a:t>
            </a:r>
            <a:r>
              <a:rPr lang="tr-TR" sz="2800" dirty="0" err="1" smtClean="0"/>
              <a:t>Bressler</a:t>
            </a:r>
            <a:r>
              <a:rPr lang="tr-TR" sz="2800" dirty="0" smtClean="0"/>
              <a:t> 84).</a:t>
            </a:r>
          </a:p>
          <a:p>
            <a:endParaRPr lang="tr-T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332656"/>
            <a:ext cx="8363272" cy="6264696"/>
          </a:xfrm>
        </p:spPr>
        <p:txBody>
          <a:bodyPr>
            <a:normAutofit fontScale="55000" lnSpcReduction="20000"/>
          </a:bodyPr>
          <a:lstStyle/>
          <a:p>
            <a:pPr algn="just">
              <a:buNone/>
            </a:pPr>
            <a:r>
              <a:rPr lang="tr-TR" sz="3800" dirty="0" smtClean="0"/>
              <a:t>	</a:t>
            </a:r>
            <a:r>
              <a:rPr lang="en-US" sz="4600" dirty="0" smtClean="0"/>
              <a:t>Toward the end of the 1960s, The German critic </a:t>
            </a:r>
            <a:r>
              <a:rPr lang="en-US" sz="4600" b="1" dirty="0" smtClean="0"/>
              <a:t>Hans Robert </a:t>
            </a:r>
            <a:r>
              <a:rPr lang="en-US" sz="4600" b="1" dirty="0" err="1" smtClean="0"/>
              <a:t>Jauss</a:t>
            </a:r>
            <a:r>
              <a:rPr lang="en-US" sz="4600" b="1" dirty="0" smtClean="0"/>
              <a:t> </a:t>
            </a:r>
            <a:r>
              <a:rPr lang="en-US" sz="4600" dirty="0" smtClean="0"/>
              <a:t>emphasizes that </a:t>
            </a:r>
            <a:r>
              <a:rPr lang="en-US" sz="4600" u="sng" dirty="0" smtClean="0"/>
              <a:t>a text’s social history must be considered when interpreting the text. </a:t>
            </a:r>
            <a:endParaRPr lang="tr-TR" sz="4600" u="sng" dirty="0" smtClean="0"/>
          </a:p>
          <a:p>
            <a:pPr algn="just">
              <a:buNone/>
            </a:pPr>
            <a:r>
              <a:rPr lang="tr-TR" sz="4600" dirty="0" smtClean="0"/>
              <a:t>	</a:t>
            </a:r>
            <a:r>
              <a:rPr lang="en-US" sz="4600" dirty="0" smtClean="0"/>
              <a:t>He espouses </a:t>
            </a:r>
            <a:r>
              <a:rPr lang="en-US" sz="4600" b="1" dirty="0" smtClean="0"/>
              <a:t>reception theory </a:t>
            </a:r>
            <a:r>
              <a:rPr lang="en-US" sz="4600" dirty="0" smtClean="0"/>
              <a:t>and asserts that readers from any given historical period devise for themselves the criteria whereby they will judge a text. </a:t>
            </a:r>
            <a:r>
              <a:rPr lang="en-US" sz="4600" dirty="0" err="1" smtClean="0"/>
              <a:t>Jauss</a:t>
            </a:r>
            <a:r>
              <a:rPr lang="en-US" sz="4600" dirty="0" smtClean="0"/>
              <a:t> argues that because each historical period establishes its own horizons of expectation, the overall value and meaning of any text can never become fixed or universal; readers from any given historical period establish for themselves what they value in a text. A text, then, does not have one and only one correct interpretation because its supposed meaning changes from one historical period to another. A final assessment about any literary work thus becomes impossible. </a:t>
            </a:r>
            <a:r>
              <a:rPr lang="en-US" sz="4600" dirty="0" err="1" smtClean="0"/>
              <a:t>Jauss</a:t>
            </a:r>
            <a:r>
              <a:rPr lang="en-US" sz="4600" dirty="0" smtClean="0"/>
              <a:t> declares that although the text itself remains important in the interpretive process, the reader plays an essential role.</a:t>
            </a:r>
            <a:r>
              <a:rPr lang="tr-TR" sz="4600" dirty="0" smtClean="0"/>
              <a:t> (</a:t>
            </a:r>
            <a:r>
              <a:rPr lang="tr-TR" sz="4600" dirty="0" err="1" smtClean="0"/>
              <a:t>Bressler</a:t>
            </a:r>
            <a:r>
              <a:rPr lang="tr-TR" sz="4600" dirty="0" smtClean="0"/>
              <a:t> 84).</a:t>
            </a:r>
            <a:endParaRPr lang="tr-TR" sz="4600" dirty="0"/>
          </a:p>
        </p:txBody>
      </p:sp>
    </p:spTree>
    <p:extLst>
      <p:ext uri="{BB962C8B-B14F-4D97-AF65-F5344CB8AC3E}">
        <p14:creationId xmlns:p14="http://schemas.microsoft.com/office/powerpoint/2010/main" val="8509871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264696"/>
          </a:xfrm>
        </p:spPr>
        <p:txBody>
          <a:bodyPr>
            <a:normAutofit fontScale="70000" lnSpcReduction="20000"/>
          </a:bodyPr>
          <a:lstStyle/>
          <a:p>
            <a:pPr algn="just"/>
            <a:r>
              <a:rPr lang="en-US" dirty="0" smtClean="0"/>
              <a:t>The German phenomenologist</a:t>
            </a:r>
            <a:r>
              <a:rPr lang="tr-TR" dirty="0" smtClean="0"/>
              <a:t> </a:t>
            </a:r>
            <a:r>
              <a:rPr lang="en-US" b="1" dirty="0" smtClean="0"/>
              <a:t>Wolfgang </a:t>
            </a:r>
            <a:r>
              <a:rPr lang="en-US" b="1" dirty="0" err="1" smtClean="0"/>
              <a:t>Iser</a:t>
            </a:r>
            <a:r>
              <a:rPr lang="en-US" b="1" dirty="0" smtClean="0"/>
              <a:t>  </a:t>
            </a:r>
            <a:r>
              <a:rPr lang="en-US" dirty="0" smtClean="0"/>
              <a:t>borrows and amends </a:t>
            </a:r>
            <a:r>
              <a:rPr lang="en-US" dirty="0" err="1" smtClean="0"/>
              <a:t>Jauss’s</a:t>
            </a:r>
            <a:r>
              <a:rPr lang="en-US" dirty="0" smtClean="0"/>
              <a:t> ideas. </a:t>
            </a:r>
            <a:r>
              <a:rPr lang="en-US" dirty="0" err="1" smtClean="0"/>
              <a:t>Iser</a:t>
            </a:r>
            <a:r>
              <a:rPr lang="en-US" dirty="0" smtClean="0"/>
              <a:t> believes that any object – a stone, a house, a poem – does not achieve meaning until an active consciousness recognizes or registers this object. He declares that as soon as a text is read, the object and the reader (the perceiver) are essentially one. </a:t>
            </a:r>
            <a:endParaRPr lang="tr-TR" dirty="0" smtClean="0"/>
          </a:p>
          <a:p>
            <a:pPr algn="just">
              <a:buNone/>
            </a:pPr>
            <a:r>
              <a:rPr lang="tr-TR" dirty="0" smtClean="0"/>
              <a:t>	</a:t>
            </a:r>
            <a:r>
              <a:rPr lang="en-US" dirty="0" err="1" smtClean="0"/>
              <a:t>Iser</a:t>
            </a:r>
            <a:r>
              <a:rPr lang="en-US" dirty="0" smtClean="0"/>
              <a:t> differentiates two kinds of readers. The first is </a:t>
            </a:r>
            <a:r>
              <a:rPr lang="en-US" b="1" dirty="0" smtClean="0"/>
              <a:t>the implied reader</a:t>
            </a:r>
            <a:r>
              <a:rPr lang="en-US" dirty="0" smtClean="0"/>
              <a:t>, who “embodies all those predispositions necessary for a literary work to exercise its effect… consequently, the implied reader… has his or her roots firmly planted in the structure of the text” (</a:t>
            </a:r>
            <a:r>
              <a:rPr lang="en-US" dirty="0" err="1" smtClean="0"/>
              <a:t>Iser</a:t>
            </a:r>
            <a:r>
              <a:rPr lang="en-US" dirty="0" smtClean="0"/>
              <a:t>, 1978). In other words, the implied reader is the reader implied by the text, one who is predisposed to appreciate the overall effects of the text. </a:t>
            </a:r>
            <a:endParaRPr lang="tr-TR" dirty="0" smtClean="0"/>
          </a:p>
          <a:p>
            <a:pPr algn="just">
              <a:buNone/>
            </a:pPr>
            <a:r>
              <a:rPr lang="tr-TR" dirty="0" smtClean="0"/>
              <a:t>	</a:t>
            </a:r>
            <a:r>
              <a:rPr lang="en-US" b="1" dirty="0" smtClean="0"/>
              <a:t>The actual reader  </a:t>
            </a:r>
            <a:r>
              <a:rPr lang="en-US" dirty="0" smtClean="0"/>
              <a:t>is the person who physically picks up the text and reads it. This reader comes to the text shaped by particular cultural and personal norms and prejudices.</a:t>
            </a:r>
            <a:r>
              <a:rPr lang="tr-TR" dirty="0" smtClean="0"/>
              <a:t> (</a:t>
            </a:r>
            <a:r>
              <a:rPr lang="tr-TR" dirty="0" err="1" smtClean="0"/>
              <a:t>Bressler</a:t>
            </a:r>
            <a:r>
              <a:rPr lang="tr-TR" dirty="0" smtClean="0"/>
              <a:t> 84-85).</a:t>
            </a:r>
          </a:p>
          <a:p>
            <a:pPr algn="just">
              <a:buNone/>
            </a:pPr>
            <a:r>
              <a:rPr lang="tr-TR" dirty="0" smtClean="0"/>
              <a:t>	</a:t>
            </a:r>
          </a:p>
          <a:p>
            <a:pPr algn="just">
              <a:buNone/>
            </a:pPr>
            <a:r>
              <a:rPr lang="tr-TR" dirty="0" smtClean="0"/>
              <a:t>	</a:t>
            </a:r>
            <a:endParaRPr lang="tr-TR" dirty="0"/>
          </a:p>
        </p:txBody>
      </p:sp>
    </p:spTree>
    <p:extLst>
      <p:ext uri="{BB962C8B-B14F-4D97-AF65-F5344CB8AC3E}">
        <p14:creationId xmlns:p14="http://schemas.microsoft.com/office/powerpoint/2010/main" val="10358896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normAutofit fontScale="85000" lnSpcReduction="10000"/>
          </a:bodyPr>
          <a:lstStyle/>
          <a:p>
            <a:pPr algn="just">
              <a:buNone/>
            </a:pPr>
            <a:r>
              <a:rPr lang="tr-TR" dirty="0" smtClean="0"/>
              <a:t>	</a:t>
            </a:r>
            <a:r>
              <a:rPr lang="en-US" dirty="0" smtClean="0"/>
              <a:t>Similar to </a:t>
            </a:r>
            <a:r>
              <a:rPr lang="en-US" dirty="0" err="1" smtClean="0"/>
              <a:t>Jauss</a:t>
            </a:r>
            <a:r>
              <a:rPr lang="en-US" dirty="0" smtClean="0"/>
              <a:t>, </a:t>
            </a:r>
            <a:r>
              <a:rPr lang="en-US" dirty="0" err="1" smtClean="0"/>
              <a:t>Iser</a:t>
            </a:r>
            <a:r>
              <a:rPr lang="en-US" dirty="0" smtClean="0"/>
              <a:t> disavows the New Critical stance that a text has one and only one correct meaning and asserts that a text has many possible interpretations. For </a:t>
            </a:r>
            <a:r>
              <a:rPr lang="en-US" dirty="0" err="1" smtClean="0"/>
              <a:t>Iser</a:t>
            </a:r>
            <a:r>
              <a:rPr lang="en-US" dirty="0" smtClean="0"/>
              <a:t>, texts do not possess meaning. When a text is concretized, ( the phenomenological concept whereby the text registers in the reader’s consciousness) the reader automatically views the text from his or her personal worldview.  As texts do not tell  the reader everything that needs to be known about a character, a situation, a relationship, or other such textual elements, readers must automatically </a:t>
            </a:r>
            <a:r>
              <a:rPr lang="en-US" b="1" dirty="0" smtClean="0"/>
              <a:t>fill in these </a:t>
            </a:r>
            <a:r>
              <a:rPr lang="en-US" dirty="0" smtClean="0"/>
              <a:t>“</a:t>
            </a:r>
            <a:r>
              <a:rPr lang="en-US" b="1" dirty="0" smtClean="0"/>
              <a:t>gaps</a:t>
            </a:r>
            <a:r>
              <a:rPr lang="en-US" dirty="0" smtClean="0"/>
              <a:t>”, using their own knowledge, worldview. In addition, each reader creates his or her own horizons of expectation –that is, expectations about what will or may or should happen next. </a:t>
            </a:r>
            <a:r>
              <a:rPr lang="tr-TR" dirty="0" smtClean="0"/>
              <a:t>(</a:t>
            </a:r>
            <a:r>
              <a:rPr lang="tr-TR" dirty="0" err="1" smtClean="0"/>
              <a:t>Bressler</a:t>
            </a:r>
            <a:r>
              <a:rPr lang="tr-TR" dirty="0" smtClean="0"/>
              <a:t> 85).</a:t>
            </a:r>
            <a:endParaRPr lang="en-US" dirty="0" smtClean="0"/>
          </a:p>
          <a:p>
            <a:endParaRPr lang="tr-T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626121"/>
          </a:xfrm>
        </p:spPr>
        <p:txBody>
          <a:bodyPr>
            <a:normAutofit lnSpcReduction="10000"/>
          </a:bodyPr>
          <a:lstStyle/>
          <a:p>
            <a:pPr marL="0" indent="0" algn="just">
              <a:buNone/>
            </a:pPr>
            <a:r>
              <a:rPr lang="tr-TR" dirty="0" err="1" smtClean="0"/>
              <a:t>So</a:t>
            </a:r>
            <a:r>
              <a:rPr lang="tr-TR" dirty="0" smtClean="0"/>
              <a:t>,</a:t>
            </a:r>
          </a:p>
          <a:p>
            <a:pPr marL="0" indent="0" algn="just">
              <a:buNone/>
            </a:pPr>
            <a:r>
              <a:rPr lang="tr-TR" dirty="0" smtClean="0"/>
              <a:t>	</a:t>
            </a:r>
            <a:r>
              <a:rPr lang="en-US" dirty="0" smtClean="0"/>
              <a:t>Filling in the text’s gaps = making sense of </a:t>
            </a:r>
            <a:r>
              <a:rPr lang="tr-TR" dirty="0" smtClean="0"/>
              <a:t>	</a:t>
            </a:r>
            <a:r>
              <a:rPr lang="en-US" dirty="0" smtClean="0"/>
              <a:t>the text = continually adopting new </a:t>
            </a:r>
            <a:r>
              <a:rPr lang="tr-TR" dirty="0" smtClean="0"/>
              <a:t>	</a:t>
            </a:r>
            <a:r>
              <a:rPr lang="en-US" dirty="0" smtClean="0"/>
              <a:t>horizons of expectation</a:t>
            </a:r>
          </a:p>
          <a:p>
            <a:pPr algn="just">
              <a:buNone/>
            </a:pPr>
            <a:r>
              <a:rPr lang="tr-TR" dirty="0" smtClean="0"/>
              <a:t>	</a:t>
            </a:r>
            <a:r>
              <a:rPr lang="en-US" dirty="0" smtClean="0"/>
              <a:t>According to </a:t>
            </a:r>
            <a:r>
              <a:rPr lang="en-US" dirty="0" err="1" smtClean="0"/>
              <a:t>Iser</a:t>
            </a:r>
            <a:r>
              <a:rPr lang="en-US" dirty="0" smtClean="0"/>
              <a:t>, each reader makes “</a:t>
            </a:r>
            <a:r>
              <a:rPr lang="en-US" b="1" dirty="0" smtClean="0"/>
              <a:t>concrete</a:t>
            </a:r>
            <a:r>
              <a:rPr lang="en-US" dirty="0" smtClean="0"/>
              <a:t>” the text; each </a:t>
            </a:r>
            <a:r>
              <a:rPr lang="en-US" b="1" dirty="0" smtClean="0"/>
              <a:t>concretization</a:t>
            </a:r>
            <a:r>
              <a:rPr lang="en-US" dirty="0" smtClean="0"/>
              <a:t> </a:t>
            </a:r>
            <a:r>
              <a:rPr lang="en-US" u="sng" dirty="0" smtClean="0"/>
              <a:t>is</a:t>
            </a:r>
            <a:r>
              <a:rPr lang="en-US" dirty="0" smtClean="0"/>
              <a:t>, therefore, </a:t>
            </a:r>
            <a:r>
              <a:rPr lang="en-US" u="sng" dirty="0" smtClean="0"/>
              <a:t>personal, allowing the new creation to be unique.</a:t>
            </a:r>
            <a:r>
              <a:rPr lang="en-US" dirty="0" smtClean="0"/>
              <a:t> The reader is an active, essential player in the text’s interpretation, writing part of the text as the story is read and concretized and, indispensably, becoming its coauthor.</a:t>
            </a:r>
            <a:r>
              <a:rPr lang="tr-TR" dirty="0" smtClean="0"/>
              <a:t> (</a:t>
            </a:r>
            <a:r>
              <a:rPr lang="tr-TR" dirty="0" err="1" smtClean="0"/>
              <a:t>Bressler</a:t>
            </a:r>
            <a:r>
              <a:rPr lang="tr-TR" dirty="0" smtClean="0"/>
              <a:t> 86).</a:t>
            </a:r>
            <a:endParaRPr lang="en-US" dirty="0" smtClean="0"/>
          </a:p>
          <a:p>
            <a:endParaRPr lang="tr-T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20688"/>
            <a:ext cx="8229600" cy="288032"/>
          </a:xfrm>
        </p:spPr>
        <p:txBody>
          <a:bodyPr>
            <a:normAutofit fontScale="90000"/>
          </a:bodyPr>
          <a:lstStyle/>
          <a:p>
            <a:r>
              <a:rPr lang="tr-TR" sz="3600" dirty="0" smtClean="0"/>
              <a:t>Wolfgang </a:t>
            </a:r>
            <a:r>
              <a:rPr lang="tr-TR" sz="3600" dirty="0" err="1" smtClean="0"/>
              <a:t>Iser</a:t>
            </a:r>
            <a:endParaRPr lang="tr-TR" sz="3600" dirty="0"/>
          </a:p>
        </p:txBody>
      </p:sp>
      <p:sp>
        <p:nvSpPr>
          <p:cNvPr id="3" name="İçerik Yer Tutucusu 2"/>
          <p:cNvSpPr>
            <a:spLocks noGrp="1"/>
          </p:cNvSpPr>
          <p:nvPr>
            <p:ph idx="1"/>
          </p:nvPr>
        </p:nvSpPr>
        <p:spPr>
          <a:xfrm>
            <a:off x="457200" y="980728"/>
            <a:ext cx="8229600" cy="5145435"/>
          </a:xfrm>
        </p:spPr>
        <p:txBody>
          <a:bodyPr>
            <a:normAutofit fontScale="92500" lnSpcReduction="10000"/>
          </a:bodyPr>
          <a:lstStyle/>
          <a:p>
            <a:pPr algn="just"/>
            <a:r>
              <a:rPr lang="en-US" sz="2200" dirty="0" smtClean="0"/>
              <a:t>As a literary text can only produce a response when it is read, it is virtually impossible to describe this response without also analyzing the reading process. Reading is therefore the focal point of this study, for it sets in motion a whole chain of activities that depend both on the text and on the exercise of certain basic human faculties. Effects and responses are properties neither of the text nor of the reader; the text represents a potential effect that is realized in the reading process (</a:t>
            </a:r>
            <a:r>
              <a:rPr lang="en-US" sz="2200" dirty="0" err="1" smtClean="0"/>
              <a:t>Iser</a:t>
            </a:r>
            <a:r>
              <a:rPr lang="en-US" sz="2200" dirty="0" smtClean="0"/>
              <a:t> ix).</a:t>
            </a:r>
          </a:p>
          <a:p>
            <a:pPr algn="just"/>
            <a:r>
              <a:rPr lang="en-US" sz="2200" dirty="0" smtClean="0"/>
              <a:t>Aesthetic response is therefore to be analyzed in terms of a dialectic relationship between text, reader, and their interaction. It is called aesthetic response because, although it is brought about by the text, it brings into play the imaginative and perceptive faculties of the reader, in order to make him adjust and even differentiate his own focus (</a:t>
            </a:r>
            <a:r>
              <a:rPr lang="en-US" sz="2200" dirty="0" err="1" smtClean="0"/>
              <a:t>Iser</a:t>
            </a:r>
            <a:r>
              <a:rPr lang="en-US" sz="2200" dirty="0" smtClean="0"/>
              <a:t> x).</a:t>
            </a:r>
          </a:p>
          <a:p>
            <a:pPr algn="just"/>
            <a:r>
              <a:rPr lang="en-US" sz="2200" dirty="0" smtClean="0"/>
              <a:t>«Central to the reading of every literary work is the interaction between its structure and its recipient» (</a:t>
            </a:r>
            <a:r>
              <a:rPr lang="en-US" sz="2200" dirty="0" err="1" smtClean="0"/>
              <a:t>Iser</a:t>
            </a:r>
            <a:r>
              <a:rPr lang="en-US" sz="2200" dirty="0" smtClean="0"/>
              <a:t> 20).</a:t>
            </a:r>
          </a:p>
          <a:p>
            <a:pPr algn="just"/>
            <a:r>
              <a:rPr lang="en-US" sz="2200" dirty="0" smtClean="0"/>
              <a:t>«The literary work has two poles, which we might call the artistic and the aesthetic: the artistic pole is the author’s text and the aesthetic is the realization accomplished by the reader» (</a:t>
            </a:r>
            <a:r>
              <a:rPr lang="en-US" sz="2200" dirty="0" err="1" smtClean="0"/>
              <a:t>Iser</a:t>
            </a:r>
            <a:r>
              <a:rPr lang="en-US" sz="2200" dirty="0" smtClean="0"/>
              <a:t> 21).</a:t>
            </a:r>
          </a:p>
          <a:p>
            <a:endParaRPr lang="tr-TR" dirty="0"/>
          </a:p>
        </p:txBody>
      </p:sp>
    </p:spTree>
    <p:extLst>
      <p:ext uri="{BB962C8B-B14F-4D97-AF65-F5344CB8AC3E}">
        <p14:creationId xmlns:p14="http://schemas.microsoft.com/office/powerpoint/2010/main" val="2261872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332656"/>
            <a:ext cx="8712968" cy="6264696"/>
          </a:xfrm>
        </p:spPr>
        <p:txBody>
          <a:bodyPr>
            <a:normAutofit/>
          </a:bodyPr>
          <a:lstStyle/>
          <a:p>
            <a:pPr marL="0" indent="0" algn="just">
              <a:buNone/>
            </a:pPr>
            <a:r>
              <a:rPr lang="en-US" dirty="0"/>
              <a:t>Literary criticism has always involved three inescapable elements: </a:t>
            </a:r>
            <a:endParaRPr lang="tr-TR" dirty="0" smtClean="0"/>
          </a:p>
          <a:p>
            <a:pPr marL="0" indent="0" algn="just">
              <a:buNone/>
            </a:pPr>
            <a:r>
              <a:rPr lang="en-US" dirty="0" smtClean="0"/>
              <a:t>the </a:t>
            </a:r>
            <a:r>
              <a:rPr lang="en-US" dirty="0"/>
              <a:t>author, </a:t>
            </a:r>
            <a:endParaRPr lang="tr-TR" dirty="0" smtClean="0"/>
          </a:p>
          <a:p>
            <a:pPr marL="0" indent="0" algn="just">
              <a:buNone/>
            </a:pPr>
            <a:r>
              <a:rPr lang="en-US" dirty="0" smtClean="0"/>
              <a:t>the </a:t>
            </a:r>
            <a:r>
              <a:rPr lang="en-US" dirty="0"/>
              <a:t>work, </a:t>
            </a:r>
            <a:endParaRPr lang="tr-TR" dirty="0" smtClean="0"/>
          </a:p>
          <a:p>
            <a:pPr marL="0" indent="0" algn="just">
              <a:buNone/>
            </a:pPr>
            <a:r>
              <a:rPr lang="en-US" dirty="0" smtClean="0"/>
              <a:t>and </a:t>
            </a:r>
            <a:r>
              <a:rPr lang="en-US" b="1" dirty="0"/>
              <a:t>the reader</a:t>
            </a:r>
            <a:r>
              <a:rPr lang="en-US" dirty="0"/>
              <a:t>. (</a:t>
            </a:r>
            <a:r>
              <a:rPr lang="en-US" dirty="0" err="1"/>
              <a:t>Weele</a:t>
            </a:r>
            <a:r>
              <a:rPr lang="en-US" dirty="0"/>
              <a:t> 125)</a:t>
            </a:r>
            <a:endParaRPr lang="tr-TR" dirty="0" smtClean="0"/>
          </a:p>
          <a:p>
            <a:pPr marL="0" indent="0" algn="just">
              <a:buNone/>
            </a:pPr>
            <a:endParaRPr lang="tr-TR" dirty="0" smtClean="0"/>
          </a:p>
          <a:p>
            <a:pPr marL="0" indent="0" algn="just">
              <a:buNone/>
            </a:pPr>
            <a:r>
              <a:rPr lang="en-US" b="1" dirty="0" smtClean="0"/>
              <a:t>Reader-response </a:t>
            </a:r>
            <a:r>
              <a:rPr lang="en-US" b="1" dirty="0"/>
              <a:t>criticism</a:t>
            </a:r>
            <a:r>
              <a:rPr lang="en-US" dirty="0"/>
              <a:t> regards the third of these elements as the most crucial for criticism, for criticism always begins in the first instance with reading. (</a:t>
            </a:r>
            <a:r>
              <a:rPr lang="en-US" dirty="0" err="1"/>
              <a:t>Weele</a:t>
            </a:r>
            <a:r>
              <a:rPr lang="en-US" dirty="0"/>
              <a:t> 125)</a:t>
            </a:r>
            <a:endParaRPr lang="tr-TR" dirty="0"/>
          </a:p>
        </p:txBody>
      </p:sp>
    </p:spTree>
    <p:extLst>
      <p:ext uri="{BB962C8B-B14F-4D97-AF65-F5344CB8AC3E}">
        <p14:creationId xmlns:p14="http://schemas.microsoft.com/office/powerpoint/2010/main" val="20542228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Subjective</a:t>
            </a:r>
            <a:r>
              <a:rPr lang="tr-TR" dirty="0" smtClean="0"/>
              <a:t> </a:t>
            </a:r>
            <a:r>
              <a:rPr lang="tr-TR" dirty="0" err="1" smtClean="0"/>
              <a:t>Reader</a:t>
            </a:r>
            <a:r>
              <a:rPr lang="tr-TR" dirty="0" smtClean="0"/>
              <a:t>-</a:t>
            </a:r>
            <a:r>
              <a:rPr lang="tr-TR" dirty="0" err="1" smtClean="0"/>
              <a:t>Response</a:t>
            </a:r>
            <a:r>
              <a:rPr lang="tr-TR" dirty="0" smtClean="0"/>
              <a:t> </a:t>
            </a:r>
            <a:r>
              <a:rPr lang="tr-TR" dirty="0" err="1" smtClean="0"/>
              <a:t>Theory</a:t>
            </a:r>
            <a:r>
              <a:rPr lang="tr-TR" dirty="0" smtClean="0"/>
              <a:t/>
            </a:r>
            <a:br>
              <a:rPr lang="tr-TR" dirty="0" smtClean="0"/>
            </a:br>
            <a:r>
              <a:rPr lang="tr-TR" dirty="0" err="1" smtClean="0"/>
              <a:t>Psychological</a:t>
            </a:r>
            <a:r>
              <a:rPr lang="tr-TR" dirty="0" smtClean="0"/>
              <a:t> </a:t>
            </a:r>
            <a:r>
              <a:rPr lang="tr-TR" dirty="0" err="1" smtClean="0"/>
              <a:t>Reader</a:t>
            </a:r>
            <a:r>
              <a:rPr lang="tr-TR" dirty="0" smtClean="0"/>
              <a:t>-</a:t>
            </a:r>
            <a:r>
              <a:rPr lang="tr-TR" dirty="0" err="1" smtClean="0"/>
              <a:t>Response</a:t>
            </a:r>
            <a:r>
              <a:rPr lang="tr-TR" dirty="0" smtClean="0"/>
              <a:t> </a:t>
            </a:r>
            <a:r>
              <a:rPr lang="tr-TR" dirty="0" err="1" smtClean="0"/>
              <a:t>Theory</a:t>
            </a:r>
            <a:endParaRPr lang="tr-TR" dirty="0"/>
          </a:p>
        </p:txBody>
      </p:sp>
      <p:sp>
        <p:nvSpPr>
          <p:cNvPr id="3" name="2 İçerik Yer Tutucusu"/>
          <p:cNvSpPr>
            <a:spLocks noGrp="1"/>
          </p:cNvSpPr>
          <p:nvPr>
            <p:ph idx="1"/>
          </p:nvPr>
        </p:nvSpPr>
        <p:spPr/>
        <p:txBody>
          <a:bodyPr>
            <a:normAutofit fontScale="92500" lnSpcReduction="20000"/>
          </a:bodyPr>
          <a:lstStyle/>
          <a:p>
            <a:pPr algn="just">
              <a:buNone/>
            </a:pPr>
            <a:r>
              <a:rPr lang="tr-TR" dirty="0" smtClean="0"/>
              <a:t>	</a:t>
            </a:r>
            <a:r>
              <a:rPr lang="en-US" dirty="0" smtClean="0"/>
              <a:t>The third group of reader-oriented critics place the greatest emphasis on the reader in the interpretative process.</a:t>
            </a:r>
            <a:endParaRPr lang="tr-TR" dirty="0" smtClean="0"/>
          </a:p>
          <a:p>
            <a:pPr algn="just">
              <a:buNone/>
            </a:pPr>
            <a:r>
              <a:rPr lang="tr-TR" dirty="0" smtClean="0"/>
              <a:t>	</a:t>
            </a:r>
            <a:r>
              <a:rPr lang="en-US" dirty="0" smtClean="0"/>
              <a:t>For these psychological or subjective critics, the reader’s thoughts, beliefs, and experiences play a greater part than the actual text in shaping a work’s meaning. </a:t>
            </a:r>
            <a:endParaRPr lang="tr-TR" dirty="0" smtClean="0"/>
          </a:p>
          <a:p>
            <a:pPr algn="just">
              <a:buNone/>
            </a:pPr>
            <a:r>
              <a:rPr lang="tr-TR" dirty="0" smtClean="0"/>
              <a:t>	</a:t>
            </a:r>
            <a:r>
              <a:rPr lang="en-US" dirty="0" smtClean="0"/>
              <a:t>Led by </a:t>
            </a:r>
            <a:r>
              <a:rPr lang="en-US" b="1" dirty="0" smtClean="0"/>
              <a:t>Norman Holland </a:t>
            </a:r>
            <a:r>
              <a:rPr lang="en-US" dirty="0" smtClean="0"/>
              <a:t>and </a:t>
            </a:r>
            <a:r>
              <a:rPr lang="en-US" b="1" dirty="0" smtClean="0"/>
              <a:t>David </a:t>
            </a:r>
            <a:r>
              <a:rPr lang="en-US" b="1" dirty="0" err="1" smtClean="0"/>
              <a:t>Bleich</a:t>
            </a:r>
            <a:r>
              <a:rPr lang="en-US" dirty="0" smtClean="0"/>
              <a:t>, these critics assert that readers shape and find their </a:t>
            </a:r>
            <a:r>
              <a:rPr lang="en-US" b="1" dirty="0" smtClean="0"/>
              <a:t>self-identities</a:t>
            </a:r>
            <a:r>
              <a:rPr lang="en-US" dirty="0" smtClean="0"/>
              <a:t> in the reading process.</a:t>
            </a:r>
            <a:r>
              <a:rPr lang="tr-TR" dirty="0" smtClean="0"/>
              <a:t> (</a:t>
            </a:r>
            <a:r>
              <a:rPr lang="tr-TR" dirty="0" err="1" smtClean="0"/>
              <a:t>Bressler</a:t>
            </a:r>
            <a:r>
              <a:rPr lang="tr-TR" dirty="0" smtClean="0"/>
              <a:t> 86).</a:t>
            </a:r>
            <a:endParaRPr lang="en-US" dirty="0" smtClean="0"/>
          </a:p>
          <a:p>
            <a:endParaRPr lang="tr-T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85728"/>
            <a:ext cx="8229600" cy="5840435"/>
          </a:xfrm>
        </p:spPr>
        <p:txBody>
          <a:bodyPr>
            <a:normAutofit fontScale="85000" lnSpcReduction="10000"/>
          </a:bodyPr>
          <a:lstStyle/>
          <a:p>
            <a:pPr algn="just">
              <a:buNone/>
            </a:pPr>
            <a:r>
              <a:rPr lang="tr-TR" dirty="0" smtClean="0"/>
              <a:t>	</a:t>
            </a:r>
            <a:r>
              <a:rPr lang="en-US" dirty="0" smtClean="0"/>
              <a:t>Similar to </a:t>
            </a:r>
            <a:r>
              <a:rPr lang="en-US" b="1" dirty="0" smtClean="0"/>
              <a:t>Rosenblatt</a:t>
            </a:r>
            <a:r>
              <a:rPr lang="en-US" dirty="0" smtClean="0"/>
              <a:t>, </a:t>
            </a:r>
            <a:r>
              <a:rPr lang="en-US" b="1" dirty="0" smtClean="0"/>
              <a:t>Holland</a:t>
            </a:r>
            <a:r>
              <a:rPr lang="en-US" dirty="0" smtClean="0"/>
              <a:t> asserts that the reading process is a transaction between the text and the reader. The text is indeed important because it contains its own themes, unity and structure. A reader, however, transforms a text into a private world, a place where the reader works out his or her fantasies, which are actually mediated by the text so that they will be socially acceptable.</a:t>
            </a:r>
          </a:p>
          <a:p>
            <a:pPr algn="just">
              <a:buNone/>
            </a:pPr>
            <a:r>
              <a:rPr lang="tr-TR" dirty="0" smtClean="0"/>
              <a:t>	</a:t>
            </a:r>
            <a:r>
              <a:rPr lang="en-US" dirty="0" smtClean="0"/>
              <a:t>For Holland, all interpretations are subjective. Unlike New Criticism, his reader-oriented approach asserts that </a:t>
            </a:r>
            <a:r>
              <a:rPr lang="en-US" b="1" dirty="0" smtClean="0"/>
              <a:t>no </a:t>
            </a:r>
            <a:r>
              <a:rPr lang="en-US" dirty="0" smtClean="0"/>
              <a:t>“</a:t>
            </a:r>
            <a:r>
              <a:rPr lang="en-US" b="1" dirty="0" smtClean="0"/>
              <a:t>correct interpretation</a:t>
            </a:r>
            <a:r>
              <a:rPr lang="en-US" dirty="0" smtClean="0"/>
              <a:t>” exists.  From his perspective, there are as many valid interpretations as there are readers because the act of interpretation is a subjective experience in which the text is subordinated to the individual reader.</a:t>
            </a:r>
            <a:r>
              <a:rPr lang="tr-TR" dirty="0" smtClean="0"/>
              <a:t> (</a:t>
            </a:r>
            <a:r>
              <a:rPr lang="tr-TR" dirty="0" err="1" smtClean="0"/>
              <a:t>Bressler</a:t>
            </a:r>
            <a:r>
              <a:rPr lang="tr-TR" dirty="0" smtClean="0"/>
              <a:t> 86).</a:t>
            </a:r>
            <a:endParaRPr lang="en-US" dirty="0" smtClean="0"/>
          </a:p>
          <a:p>
            <a:endParaRPr lang="tr-T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6336704"/>
          </a:xfrm>
        </p:spPr>
        <p:txBody>
          <a:bodyPr>
            <a:normAutofit/>
          </a:bodyPr>
          <a:lstStyle/>
          <a:p>
            <a:pPr algn="just">
              <a:buNone/>
            </a:pPr>
            <a:r>
              <a:rPr lang="tr-TR" dirty="0" smtClean="0"/>
              <a:t>	</a:t>
            </a:r>
            <a:r>
              <a:rPr lang="en-US" b="1" dirty="0" smtClean="0"/>
              <a:t>Norman Holland </a:t>
            </a:r>
            <a:r>
              <a:rPr lang="en-US" dirty="0" smtClean="0"/>
              <a:t>uses Freudian psychoanalysis as the foundation for his theory and practices formulated in the early 1970s. </a:t>
            </a:r>
            <a:r>
              <a:rPr lang="tr-TR" dirty="0" smtClean="0"/>
              <a:t>H</a:t>
            </a:r>
            <a:r>
              <a:rPr lang="en-US" dirty="0" smtClean="0"/>
              <a:t>e believes that at birth we receive from our mothers a primary identity. We personalize this identity through our life’s experiences, transform it into our own individualized </a:t>
            </a:r>
            <a:r>
              <a:rPr lang="en-US" b="1" dirty="0" smtClean="0"/>
              <a:t>identity theme </a:t>
            </a:r>
            <a:r>
              <a:rPr lang="en-US" dirty="0" smtClean="0"/>
              <a:t>that becomes the lens through which we see the world. Textual interpretation becomes a matter of working out our own fears, desires, and needs to help maintain our psychological health. </a:t>
            </a:r>
            <a:r>
              <a:rPr lang="tr-TR" dirty="0" smtClean="0"/>
              <a:t>(</a:t>
            </a:r>
            <a:r>
              <a:rPr lang="tr-TR" dirty="0" err="1" smtClean="0"/>
              <a:t>Bressler</a:t>
            </a:r>
            <a:r>
              <a:rPr lang="tr-TR" dirty="0" smtClean="0"/>
              <a:t> 86).</a:t>
            </a:r>
            <a:endParaRPr lang="en-US" dirty="0" smtClean="0"/>
          </a:p>
          <a:p>
            <a:endParaRPr lang="tr-TR" dirty="0"/>
          </a:p>
        </p:txBody>
      </p:sp>
    </p:spTree>
    <p:extLst>
      <p:ext uri="{BB962C8B-B14F-4D97-AF65-F5344CB8AC3E}">
        <p14:creationId xmlns:p14="http://schemas.microsoft.com/office/powerpoint/2010/main" val="17577981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bia_0005.jpg"/>
          <p:cNvPicPr>
            <a:picLocks noGrp="1" noChangeAspect="1" noChangeArrowheads="1"/>
          </p:cNvPicPr>
          <p:nvPr>
            <p:ph idx="1"/>
          </p:nvPr>
        </p:nvPicPr>
        <p:blipFill>
          <a:blip r:embed="rId2"/>
          <a:srcRect/>
          <a:stretch>
            <a:fillRect/>
          </a:stretch>
        </p:blipFill>
        <p:spPr bwMode="auto">
          <a:xfrm>
            <a:off x="2214547" y="214290"/>
            <a:ext cx="4786345" cy="642942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500042"/>
            <a:ext cx="8229600" cy="5483245"/>
          </a:xfrm>
        </p:spPr>
        <p:txBody>
          <a:bodyPr/>
          <a:lstStyle/>
          <a:p>
            <a:pPr>
              <a:buNone/>
            </a:pPr>
            <a:endParaRPr lang="tr-TR" dirty="0" smtClean="0"/>
          </a:p>
          <a:p>
            <a:pPr algn="just">
              <a:buNone/>
            </a:pPr>
            <a:r>
              <a:rPr lang="tr-TR" dirty="0" smtClean="0"/>
              <a:t>	</a:t>
            </a:r>
            <a:r>
              <a:rPr lang="en-US" dirty="0" smtClean="0"/>
              <a:t>Norman Holland’s central thesis is that people deal with literary texts the same way they deal with life-experience. Each person develops a particular style of coping  what Holland calls an identity theme</a:t>
            </a:r>
            <a:r>
              <a:rPr lang="tr-TR" dirty="0" smtClean="0"/>
              <a:t>. (</a:t>
            </a:r>
            <a:r>
              <a:rPr lang="tr-TR" dirty="0" err="1" smtClean="0"/>
              <a:t>Tompkins</a:t>
            </a:r>
            <a:r>
              <a:rPr lang="tr-TR" dirty="0" smtClean="0"/>
              <a:t> xix).</a:t>
            </a:r>
          </a:p>
          <a:p>
            <a:pPr>
              <a:buNone/>
            </a:pPr>
            <a:r>
              <a:rPr lang="tr-TR" i="1" dirty="0" smtClean="0"/>
              <a:t>    Dynamics</a:t>
            </a:r>
            <a:r>
              <a:rPr lang="tr-TR" dirty="0" smtClean="0"/>
              <a:t> </a:t>
            </a:r>
            <a:r>
              <a:rPr lang="tr-TR" dirty="0" err="1" smtClean="0"/>
              <a:t>described</a:t>
            </a:r>
            <a:r>
              <a:rPr lang="tr-TR" dirty="0" smtClean="0"/>
              <a:t> </a:t>
            </a:r>
            <a:r>
              <a:rPr lang="tr-TR" dirty="0" err="1" smtClean="0"/>
              <a:t>three</a:t>
            </a:r>
            <a:r>
              <a:rPr lang="tr-TR" dirty="0" smtClean="0"/>
              <a:t> </a:t>
            </a:r>
            <a:r>
              <a:rPr lang="tr-TR" dirty="0" err="1" smtClean="0"/>
              <a:t>parts</a:t>
            </a:r>
            <a:r>
              <a:rPr lang="tr-TR" dirty="0" smtClean="0"/>
              <a:t>:</a:t>
            </a:r>
          </a:p>
          <a:p>
            <a:pPr>
              <a:buNone/>
            </a:pPr>
            <a:r>
              <a:rPr lang="tr-TR" dirty="0" smtClean="0"/>
              <a:t>    </a:t>
            </a:r>
            <a:r>
              <a:rPr lang="tr-TR" dirty="0" err="1" smtClean="0"/>
              <a:t>Fantasy</a:t>
            </a:r>
            <a:r>
              <a:rPr lang="tr-TR" dirty="0" smtClean="0"/>
              <a:t>, </a:t>
            </a:r>
          </a:p>
          <a:p>
            <a:pPr>
              <a:buNone/>
            </a:pPr>
            <a:r>
              <a:rPr lang="tr-TR" dirty="0" smtClean="0"/>
              <a:t>    </a:t>
            </a:r>
            <a:r>
              <a:rPr lang="tr-TR" dirty="0" err="1" smtClean="0"/>
              <a:t>defense</a:t>
            </a:r>
            <a:r>
              <a:rPr lang="tr-TR" dirty="0" smtClean="0"/>
              <a:t> (</a:t>
            </a:r>
            <a:r>
              <a:rPr lang="tr-TR" dirty="0" err="1" smtClean="0"/>
              <a:t>or</a:t>
            </a:r>
            <a:r>
              <a:rPr lang="tr-TR" dirty="0" smtClean="0"/>
              <a:t> form), </a:t>
            </a:r>
          </a:p>
          <a:p>
            <a:pPr>
              <a:buNone/>
            </a:pPr>
            <a:r>
              <a:rPr lang="tr-TR" dirty="0" smtClean="0"/>
              <a:t>    </a:t>
            </a:r>
            <a:r>
              <a:rPr lang="tr-TR" dirty="0" err="1" smtClean="0"/>
              <a:t>meaning</a:t>
            </a:r>
            <a:endParaRPr lang="tr-TR" dirty="0" smtClean="0"/>
          </a:p>
          <a:p>
            <a:pPr>
              <a:buNone/>
            </a:pPr>
            <a:endParaRPr lang="tr-TR" dirty="0" smtClean="0"/>
          </a:p>
          <a:p>
            <a:endParaRPr lang="tr-T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285728"/>
            <a:ext cx="8658228" cy="6215106"/>
          </a:xfrm>
        </p:spPr>
        <p:txBody>
          <a:bodyPr>
            <a:normAutofit/>
          </a:bodyPr>
          <a:lstStyle/>
          <a:p>
            <a:pPr algn="just"/>
            <a:r>
              <a:rPr lang="tr-TR" dirty="0" err="1" smtClean="0"/>
              <a:t>Fantasies</a:t>
            </a:r>
            <a:r>
              <a:rPr lang="tr-TR" dirty="0" smtClean="0"/>
              <a:t> </a:t>
            </a:r>
            <a:r>
              <a:rPr lang="tr-TR" dirty="0" err="1" smtClean="0"/>
              <a:t>may</a:t>
            </a:r>
            <a:r>
              <a:rPr lang="tr-TR" dirty="0" smtClean="0"/>
              <a:t> be </a:t>
            </a:r>
            <a:r>
              <a:rPr lang="tr-TR" dirty="0" err="1" smtClean="0"/>
              <a:t>conscious</a:t>
            </a:r>
            <a:r>
              <a:rPr lang="tr-TR" dirty="0" smtClean="0"/>
              <a:t> </a:t>
            </a:r>
            <a:r>
              <a:rPr lang="tr-TR" dirty="0" err="1" smtClean="0"/>
              <a:t>and</a:t>
            </a:r>
            <a:r>
              <a:rPr lang="tr-TR" dirty="0" smtClean="0"/>
              <a:t> </a:t>
            </a:r>
            <a:r>
              <a:rPr lang="tr-TR" dirty="0" err="1" smtClean="0"/>
              <a:t>unconscious</a:t>
            </a:r>
            <a:r>
              <a:rPr lang="tr-TR" dirty="0" smtClean="0"/>
              <a:t>. A </a:t>
            </a:r>
            <a:r>
              <a:rPr lang="tr-TR" dirty="0" err="1" smtClean="0"/>
              <a:t>fantasy</a:t>
            </a:r>
            <a:r>
              <a:rPr lang="tr-TR" dirty="0" smtClean="0"/>
              <a:t> </a:t>
            </a:r>
            <a:r>
              <a:rPr lang="tr-TR" dirty="0" err="1" smtClean="0"/>
              <a:t>usually</a:t>
            </a:r>
            <a:r>
              <a:rPr lang="tr-TR" dirty="0" smtClean="0"/>
              <a:t> </a:t>
            </a:r>
            <a:r>
              <a:rPr lang="tr-TR" dirty="0" err="1" smtClean="0"/>
              <a:t>combines</a:t>
            </a:r>
            <a:r>
              <a:rPr lang="tr-TR" dirty="0" smtClean="0"/>
              <a:t> </a:t>
            </a:r>
            <a:r>
              <a:rPr lang="tr-TR" dirty="0" err="1" smtClean="0"/>
              <a:t>several</a:t>
            </a:r>
            <a:r>
              <a:rPr lang="tr-TR" dirty="0" smtClean="0"/>
              <a:t> </a:t>
            </a:r>
            <a:r>
              <a:rPr lang="tr-TR" dirty="0" err="1" smtClean="0"/>
              <a:t>wishes</a:t>
            </a:r>
            <a:r>
              <a:rPr lang="tr-TR" dirty="0" smtClean="0"/>
              <a:t>.   </a:t>
            </a:r>
          </a:p>
          <a:p>
            <a:pPr algn="just"/>
            <a:r>
              <a:rPr lang="tr-TR" dirty="0" smtClean="0"/>
              <a:t>A </a:t>
            </a:r>
            <a:r>
              <a:rPr lang="tr-TR" dirty="0" err="1" smtClean="0"/>
              <a:t>literary</a:t>
            </a:r>
            <a:r>
              <a:rPr lang="tr-TR" dirty="0" smtClean="0"/>
              <a:t> </a:t>
            </a:r>
            <a:r>
              <a:rPr lang="tr-TR" dirty="0" err="1" smtClean="0"/>
              <a:t>text</a:t>
            </a:r>
            <a:r>
              <a:rPr lang="tr-TR" dirty="0" smtClean="0"/>
              <a:t> </a:t>
            </a:r>
            <a:r>
              <a:rPr lang="tr-TR" dirty="0" err="1" smtClean="0"/>
              <a:t>transforms</a:t>
            </a:r>
            <a:r>
              <a:rPr lang="tr-TR" dirty="0" smtClean="0"/>
              <a:t> </a:t>
            </a:r>
            <a:r>
              <a:rPr lang="tr-TR" dirty="0" err="1" smtClean="0"/>
              <a:t>fantasy</a:t>
            </a:r>
            <a:r>
              <a:rPr lang="tr-TR" dirty="0" smtClean="0"/>
              <a:t> </a:t>
            </a:r>
            <a:r>
              <a:rPr lang="tr-TR" dirty="0" err="1" smtClean="0"/>
              <a:t>by</a:t>
            </a:r>
            <a:r>
              <a:rPr lang="tr-TR" dirty="0" smtClean="0"/>
              <a:t> </a:t>
            </a:r>
            <a:r>
              <a:rPr lang="tr-TR" dirty="0" err="1" smtClean="0"/>
              <a:t>defenses</a:t>
            </a:r>
            <a:r>
              <a:rPr lang="tr-TR" dirty="0" smtClean="0"/>
              <a:t>. </a:t>
            </a:r>
            <a:r>
              <a:rPr lang="tr-TR" dirty="0" err="1" smtClean="0"/>
              <a:t>In</a:t>
            </a:r>
            <a:r>
              <a:rPr lang="tr-TR" dirty="0" smtClean="0"/>
              <a:t> </a:t>
            </a:r>
            <a:r>
              <a:rPr lang="tr-TR" dirty="0" err="1" smtClean="0"/>
              <a:t>literature</a:t>
            </a:r>
            <a:r>
              <a:rPr lang="tr-TR" dirty="0" smtClean="0"/>
              <a:t>, form </a:t>
            </a:r>
            <a:r>
              <a:rPr lang="tr-TR" dirty="0" err="1" smtClean="0"/>
              <a:t>transforms</a:t>
            </a:r>
            <a:r>
              <a:rPr lang="tr-TR" dirty="0" smtClean="0"/>
              <a:t> </a:t>
            </a:r>
            <a:r>
              <a:rPr lang="tr-TR" dirty="0" err="1" smtClean="0"/>
              <a:t>fantasy</a:t>
            </a:r>
            <a:r>
              <a:rPr lang="tr-TR" dirty="0" smtClean="0"/>
              <a:t> </a:t>
            </a:r>
            <a:r>
              <a:rPr lang="tr-TR" dirty="0" err="1" smtClean="0"/>
              <a:t>toward</a:t>
            </a:r>
            <a:r>
              <a:rPr lang="tr-TR" dirty="0" smtClean="0"/>
              <a:t> an </a:t>
            </a:r>
            <a:r>
              <a:rPr lang="tr-TR" dirty="0" err="1" smtClean="0"/>
              <a:t>acceptable</a:t>
            </a:r>
            <a:r>
              <a:rPr lang="tr-TR" dirty="0" smtClean="0"/>
              <a:t> </a:t>
            </a:r>
            <a:r>
              <a:rPr lang="tr-TR" dirty="0" err="1" smtClean="0"/>
              <a:t>meaning</a:t>
            </a:r>
            <a:r>
              <a:rPr lang="tr-TR" dirty="0" smtClean="0"/>
              <a:t>. </a:t>
            </a:r>
            <a:r>
              <a:rPr lang="tr-TR" i="1" dirty="0" smtClean="0"/>
              <a:t>Dynamics </a:t>
            </a:r>
            <a:r>
              <a:rPr lang="tr-TR" dirty="0" err="1" smtClean="0"/>
              <a:t>also</a:t>
            </a:r>
            <a:r>
              <a:rPr lang="tr-TR" dirty="0" smtClean="0"/>
              <a:t> </a:t>
            </a:r>
            <a:r>
              <a:rPr lang="tr-TR" dirty="0" err="1" smtClean="0"/>
              <a:t>dealt</a:t>
            </a:r>
            <a:r>
              <a:rPr lang="tr-TR" dirty="0" smtClean="0"/>
              <a:t> </a:t>
            </a:r>
            <a:r>
              <a:rPr lang="tr-TR" dirty="0" err="1" smtClean="0"/>
              <a:t>with</a:t>
            </a:r>
            <a:r>
              <a:rPr lang="tr-TR" dirty="0" smtClean="0"/>
              <a:t> form as </a:t>
            </a:r>
            <a:r>
              <a:rPr lang="tr-TR" dirty="0" err="1" smtClean="0"/>
              <a:t>small</a:t>
            </a:r>
            <a:r>
              <a:rPr lang="tr-TR" dirty="0" smtClean="0"/>
              <a:t> </a:t>
            </a:r>
            <a:r>
              <a:rPr lang="tr-TR" dirty="0" err="1" smtClean="0"/>
              <a:t>verbal</a:t>
            </a:r>
            <a:r>
              <a:rPr lang="tr-TR" dirty="0" smtClean="0"/>
              <a:t> </a:t>
            </a:r>
            <a:r>
              <a:rPr lang="tr-TR" dirty="0" err="1" smtClean="0"/>
              <a:t>details</a:t>
            </a:r>
            <a:r>
              <a:rPr lang="tr-TR" dirty="0" smtClean="0"/>
              <a:t>.</a:t>
            </a:r>
          </a:p>
          <a:p>
            <a:pPr algn="just"/>
            <a:r>
              <a:rPr lang="tr-TR" dirty="0" err="1" smtClean="0"/>
              <a:t>Conscious</a:t>
            </a:r>
            <a:r>
              <a:rPr lang="tr-TR" dirty="0" smtClean="0"/>
              <a:t> </a:t>
            </a:r>
            <a:r>
              <a:rPr lang="tr-TR" dirty="0" err="1" smtClean="0"/>
              <a:t>meaning</a:t>
            </a:r>
            <a:r>
              <a:rPr lang="tr-TR" dirty="0" smtClean="0"/>
              <a:t> is </a:t>
            </a:r>
            <a:r>
              <a:rPr lang="tr-TR" dirty="0" err="1" smtClean="0"/>
              <a:t>only</a:t>
            </a:r>
            <a:r>
              <a:rPr lang="tr-TR" dirty="0" smtClean="0"/>
              <a:t> </a:t>
            </a:r>
            <a:r>
              <a:rPr lang="tr-TR" dirty="0" err="1" smtClean="0"/>
              <a:t>the</a:t>
            </a:r>
            <a:r>
              <a:rPr lang="tr-TR" dirty="0" smtClean="0"/>
              <a:t> tip of </a:t>
            </a:r>
            <a:r>
              <a:rPr lang="tr-TR" dirty="0" err="1" smtClean="0"/>
              <a:t>the</a:t>
            </a:r>
            <a:r>
              <a:rPr lang="tr-TR" dirty="0" smtClean="0"/>
              <a:t> </a:t>
            </a:r>
            <a:r>
              <a:rPr lang="tr-TR" dirty="0" err="1" smtClean="0"/>
              <a:t>iceberg</a:t>
            </a:r>
            <a:r>
              <a:rPr lang="tr-TR" dirty="0" smtClean="0"/>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NORMAN HOLLAND</a:t>
            </a:r>
            <a:endParaRPr lang="tr-TR" dirty="0"/>
          </a:p>
        </p:txBody>
      </p:sp>
      <p:sp>
        <p:nvSpPr>
          <p:cNvPr id="3" name="2 İçerik Yer Tutucusu"/>
          <p:cNvSpPr>
            <a:spLocks noGrp="1"/>
          </p:cNvSpPr>
          <p:nvPr>
            <p:ph idx="1"/>
          </p:nvPr>
        </p:nvSpPr>
        <p:spPr/>
        <p:txBody>
          <a:bodyPr>
            <a:normAutofit fontScale="92500"/>
          </a:bodyPr>
          <a:lstStyle/>
          <a:p>
            <a:pPr algn="ctr">
              <a:buNone/>
            </a:pPr>
            <a:r>
              <a:rPr lang="tr-TR" dirty="0" err="1" smtClean="0"/>
              <a:t>xxxxxxxxxxxxxxxxxxxxxxxxxxxxxxxxxxxxxxxxxxx</a:t>
            </a:r>
            <a:endParaRPr lang="tr-TR" dirty="0" smtClean="0"/>
          </a:p>
          <a:p>
            <a:pPr>
              <a:buNone/>
            </a:pPr>
            <a:endParaRPr lang="tr-TR" dirty="0" smtClean="0"/>
          </a:p>
          <a:p>
            <a:pPr algn="just">
              <a:buNone/>
            </a:pPr>
            <a:r>
              <a:rPr lang="tr-TR" dirty="0" smtClean="0"/>
              <a:t>	“</a:t>
            </a:r>
            <a:r>
              <a:rPr lang="tr-TR" dirty="0" err="1" smtClean="0"/>
              <a:t>The</a:t>
            </a:r>
            <a:r>
              <a:rPr lang="tr-TR" dirty="0" smtClean="0"/>
              <a:t> </a:t>
            </a:r>
            <a:r>
              <a:rPr lang="tr-TR" dirty="0" err="1" smtClean="0"/>
              <a:t>text</a:t>
            </a:r>
            <a:r>
              <a:rPr lang="tr-TR" dirty="0" smtClean="0"/>
              <a:t> has a </a:t>
            </a:r>
            <a:r>
              <a:rPr lang="tr-TR" dirty="0" err="1" smtClean="0"/>
              <a:t>direction</a:t>
            </a:r>
            <a:r>
              <a:rPr lang="tr-TR" dirty="0" smtClean="0"/>
              <a:t>; it </a:t>
            </a:r>
            <a:r>
              <a:rPr lang="tr-TR" dirty="0" err="1" smtClean="0"/>
              <a:t>begins</a:t>
            </a:r>
            <a:r>
              <a:rPr lang="tr-TR" dirty="0" smtClean="0"/>
              <a:t>, </a:t>
            </a:r>
            <a:r>
              <a:rPr lang="tr-TR" dirty="0" err="1" smtClean="0"/>
              <a:t>progresses</a:t>
            </a:r>
            <a:r>
              <a:rPr lang="tr-TR" dirty="0" smtClean="0"/>
              <a:t>, </a:t>
            </a:r>
            <a:r>
              <a:rPr lang="tr-TR" dirty="0" err="1" smtClean="0"/>
              <a:t>and</a:t>
            </a:r>
            <a:r>
              <a:rPr lang="tr-TR" dirty="0" smtClean="0"/>
              <a:t> </a:t>
            </a:r>
            <a:r>
              <a:rPr lang="tr-TR" dirty="0" err="1" smtClean="0"/>
              <a:t>ends</a:t>
            </a:r>
            <a:r>
              <a:rPr lang="tr-TR" dirty="0" smtClean="0"/>
              <a:t>. But a </a:t>
            </a:r>
            <a:r>
              <a:rPr lang="tr-TR" dirty="0" err="1" smtClean="0"/>
              <a:t>skilled</a:t>
            </a:r>
            <a:r>
              <a:rPr lang="tr-TR" dirty="0" smtClean="0"/>
              <a:t> </a:t>
            </a:r>
            <a:r>
              <a:rPr lang="tr-TR" dirty="0" err="1" smtClean="0"/>
              <a:t>reader</a:t>
            </a:r>
            <a:r>
              <a:rPr lang="tr-TR" dirty="0" smtClean="0"/>
              <a:t> </a:t>
            </a:r>
            <a:r>
              <a:rPr lang="tr-TR" dirty="0" err="1" smtClean="0"/>
              <a:t>also</a:t>
            </a:r>
            <a:r>
              <a:rPr lang="tr-TR" dirty="0" smtClean="0"/>
              <a:t> </a:t>
            </a:r>
            <a:r>
              <a:rPr lang="tr-TR" dirty="0" err="1" smtClean="0"/>
              <a:t>gives</a:t>
            </a:r>
            <a:r>
              <a:rPr lang="tr-TR" dirty="0" smtClean="0"/>
              <a:t> </a:t>
            </a:r>
            <a:r>
              <a:rPr lang="tr-TR" dirty="0" err="1" smtClean="0"/>
              <a:t>the</a:t>
            </a:r>
            <a:r>
              <a:rPr lang="tr-TR" dirty="0" smtClean="0"/>
              <a:t> </a:t>
            </a:r>
            <a:r>
              <a:rPr lang="tr-TR" dirty="0" err="1" smtClean="0"/>
              <a:t>text</a:t>
            </a:r>
            <a:r>
              <a:rPr lang="tr-TR" dirty="0" smtClean="0"/>
              <a:t> </a:t>
            </a:r>
            <a:r>
              <a:rPr lang="tr-TR" dirty="0" err="1" smtClean="0"/>
              <a:t>meaning</a:t>
            </a:r>
            <a:r>
              <a:rPr lang="tr-TR" dirty="0" smtClean="0"/>
              <a:t> </a:t>
            </a:r>
            <a:r>
              <a:rPr lang="tr-TR" dirty="0" err="1" smtClean="0"/>
              <a:t>by</a:t>
            </a:r>
            <a:r>
              <a:rPr lang="tr-TR" dirty="0" smtClean="0"/>
              <a:t> </a:t>
            </a:r>
            <a:r>
              <a:rPr lang="tr-TR" dirty="0" err="1" smtClean="0"/>
              <a:t>making</a:t>
            </a:r>
            <a:r>
              <a:rPr lang="tr-TR" dirty="0" smtClean="0"/>
              <a:t> </a:t>
            </a:r>
            <a:r>
              <a:rPr lang="tr-TR" dirty="0" err="1" smtClean="0"/>
              <a:t>connections</a:t>
            </a:r>
            <a:r>
              <a:rPr lang="tr-TR" dirty="0" smtClean="0"/>
              <a:t> </a:t>
            </a:r>
            <a:r>
              <a:rPr lang="tr-TR" dirty="0" err="1" smtClean="0"/>
              <a:t>between</a:t>
            </a:r>
            <a:r>
              <a:rPr lang="tr-TR" dirty="0" smtClean="0"/>
              <a:t> </a:t>
            </a:r>
            <a:r>
              <a:rPr lang="tr-TR" dirty="0" err="1" smtClean="0"/>
              <a:t>all</a:t>
            </a:r>
            <a:r>
              <a:rPr lang="tr-TR" dirty="0" smtClean="0"/>
              <a:t> </a:t>
            </a:r>
            <a:r>
              <a:rPr lang="tr-TR" dirty="0" err="1" smtClean="0"/>
              <a:t>parts</a:t>
            </a:r>
            <a:r>
              <a:rPr lang="tr-TR" dirty="0" smtClean="0"/>
              <a:t> of </a:t>
            </a:r>
            <a:r>
              <a:rPr lang="tr-TR" dirty="0" err="1" smtClean="0"/>
              <a:t>the</a:t>
            </a:r>
            <a:r>
              <a:rPr lang="tr-TR" dirty="0" smtClean="0"/>
              <a:t> </a:t>
            </a:r>
            <a:r>
              <a:rPr lang="tr-TR" dirty="0" err="1" smtClean="0"/>
              <a:t>text</a:t>
            </a:r>
            <a:r>
              <a:rPr lang="tr-TR" dirty="0" smtClean="0"/>
              <a:t>, </a:t>
            </a:r>
            <a:r>
              <a:rPr lang="tr-TR" dirty="0" err="1" smtClean="0"/>
              <a:t>regardless</a:t>
            </a:r>
            <a:r>
              <a:rPr lang="tr-TR" dirty="0" smtClean="0"/>
              <a:t> of </a:t>
            </a:r>
            <a:r>
              <a:rPr lang="tr-TR" dirty="0" err="1" smtClean="0"/>
              <a:t>direction</a:t>
            </a:r>
            <a:r>
              <a:rPr lang="tr-TR" dirty="0" smtClean="0"/>
              <a:t> </a:t>
            </a:r>
            <a:r>
              <a:rPr lang="tr-TR" dirty="0" err="1" smtClean="0"/>
              <a:t>or</a:t>
            </a:r>
            <a:r>
              <a:rPr lang="tr-TR" dirty="0" smtClean="0"/>
              <a:t> </a:t>
            </a:r>
            <a:r>
              <a:rPr lang="tr-TR" dirty="0" err="1" smtClean="0"/>
              <a:t>position</a:t>
            </a:r>
            <a:r>
              <a:rPr lang="tr-TR" dirty="0" smtClean="0"/>
              <a:t>…. </a:t>
            </a:r>
            <a:r>
              <a:rPr lang="tr-TR" dirty="0" err="1" smtClean="0"/>
              <a:t>The</a:t>
            </a:r>
            <a:r>
              <a:rPr lang="tr-TR" dirty="0" smtClean="0"/>
              <a:t> </a:t>
            </a:r>
            <a:r>
              <a:rPr lang="tr-TR" dirty="0" err="1" smtClean="0"/>
              <a:t>skilled</a:t>
            </a:r>
            <a:r>
              <a:rPr lang="tr-TR" dirty="0" smtClean="0"/>
              <a:t> </a:t>
            </a:r>
            <a:r>
              <a:rPr lang="tr-TR" dirty="0" err="1" smtClean="0"/>
              <a:t>reader</a:t>
            </a:r>
            <a:r>
              <a:rPr lang="tr-TR" dirty="0" smtClean="0"/>
              <a:t> </a:t>
            </a:r>
            <a:r>
              <a:rPr lang="tr-TR" dirty="0" err="1" smtClean="0"/>
              <a:t>abstracts</a:t>
            </a:r>
            <a:r>
              <a:rPr lang="tr-TR" dirty="0" smtClean="0"/>
              <a:t> </a:t>
            </a:r>
            <a:r>
              <a:rPr lang="tr-TR" dirty="0" err="1" smtClean="0"/>
              <a:t>recurring</a:t>
            </a:r>
            <a:r>
              <a:rPr lang="tr-TR" dirty="0" smtClean="0"/>
              <a:t> </a:t>
            </a:r>
            <a:r>
              <a:rPr lang="tr-TR" dirty="0" err="1" smtClean="0"/>
              <a:t>images</a:t>
            </a:r>
            <a:r>
              <a:rPr lang="tr-TR" dirty="0" smtClean="0"/>
              <a:t>, </a:t>
            </a:r>
            <a:r>
              <a:rPr lang="tr-TR" dirty="0" err="1" smtClean="0"/>
              <a:t>incidents</a:t>
            </a:r>
            <a:r>
              <a:rPr lang="tr-TR" dirty="0" smtClean="0"/>
              <a:t>, </a:t>
            </a:r>
            <a:r>
              <a:rPr lang="tr-TR" dirty="0" err="1" smtClean="0"/>
              <a:t>characters</a:t>
            </a:r>
            <a:r>
              <a:rPr lang="tr-TR" dirty="0" smtClean="0"/>
              <a:t>, </a:t>
            </a:r>
            <a:r>
              <a:rPr lang="tr-TR" dirty="0" err="1" smtClean="0"/>
              <a:t>forms</a:t>
            </a:r>
            <a:r>
              <a:rPr lang="tr-TR" dirty="0" smtClean="0"/>
              <a:t> </a:t>
            </a:r>
            <a:r>
              <a:rPr lang="tr-TR" dirty="0" err="1" smtClean="0"/>
              <a:t>and</a:t>
            </a:r>
            <a:r>
              <a:rPr lang="tr-TR" dirty="0" smtClean="0"/>
              <a:t> </a:t>
            </a:r>
            <a:r>
              <a:rPr lang="tr-TR" dirty="0" err="1" smtClean="0"/>
              <a:t>all</a:t>
            </a:r>
            <a:r>
              <a:rPr lang="tr-TR" dirty="0" smtClean="0"/>
              <a:t> </a:t>
            </a:r>
            <a:r>
              <a:rPr lang="tr-TR" dirty="0" err="1" smtClean="0"/>
              <a:t>the</a:t>
            </a:r>
            <a:r>
              <a:rPr lang="tr-TR" dirty="0" smtClean="0"/>
              <a:t> rest </a:t>
            </a:r>
            <a:r>
              <a:rPr lang="tr-TR" dirty="0" err="1" smtClean="0"/>
              <a:t>into</a:t>
            </a:r>
            <a:r>
              <a:rPr lang="tr-TR" dirty="0" smtClean="0"/>
              <a:t> </a:t>
            </a:r>
            <a:r>
              <a:rPr lang="tr-TR" dirty="0" err="1" smtClean="0"/>
              <a:t>certain</a:t>
            </a:r>
            <a:r>
              <a:rPr lang="tr-TR" dirty="0" smtClean="0"/>
              <a:t> </a:t>
            </a:r>
            <a:r>
              <a:rPr lang="tr-TR" dirty="0" err="1" smtClean="0"/>
              <a:t>themes</a:t>
            </a:r>
            <a:r>
              <a:rPr lang="tr-TR" dirty="0" smtClean="0"/>
              <a:t>” (</a:t>
            </a:r>
            <a:r>
              <a:rPr lang="tr-TR" dirty="0" err="1" smtClean="0"/>
              <a:t>Holland</a:t>
            </a:r>
            <a:r>
              <a:rPr lang="tr-TR" dirty="0" smtClean="0"/>
              <a:t> 28).</a:t>
            </a:r>
            <a:endParaRPr lang="tr-T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G:\rabia_0006.jpg"/>
          <p:cNvPicPr>
            <a:picLocks noGrp="1" noChangeAspect="1" noChangeArrowheads="1"/>
          </p:cNvPicPr>
          <p:nvPr>
            <p:ph idx="1"/>
          </p:nvPr>
        </p:nvPicPr>
        <p:blipFill>
          <a:blip r:embed="rId2"/>
          <a:srcRect/>
          <a:stretch>
            <a:fillRect/>
          </a:stretch>
        </p:blipFill>
        <p:spPr bwMode="auto">
          <a:xfrm>
            <a:off x="214282" y="428604"/>
            <a:ext cx="8715436" cy="6000792"/>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rabia_0004.jpg"/>
          <p:cNvPicPr>
            <a:picLocks noGrp="1" noChangeAspect="1" noChangeArrowheads="1"/>
          </p:cNvPicPr>
          <p:nvPr>
            <p:ph idx="1"/>
          </p:nvPr>
        </p:nvPicPr>
        <p:blipFill>
          <a:blip r:embed="rId2"/>
          <a:srcRect/>
          <a:stretch>
            <a:fillRect/>
          </a:stretch>
        </p:blipFill>
        <p:spPr bwMode="auto">
          <a:xfrm>
            <a:off x="357158" y="571480"/>
            <a:ext cx="8572560" cy="6000792"/>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85000" lnSpcReduction="20000"/>
          </a:bodyPr>
          <a:lstStyle/>
          <a:p>
            <a:pPr>
              <a:buNone/>
            </a:pPr>
            <a:r>
              <a:rPr lang="tr-TR" dirty="0" smtClean="0"/>
              <a:t>	(</a:t>
            </a:r>
            <a:r>
              <a:rPr lang="tr-TR" dirty="0" err="1" smtClean="0"/>
              <a:t>Holland</a:t>
            </a:r>
            <a:r>
              <a:rPr lang="tr-TR" dirty="0" smtClean="0"/>
              <a:t> 28-29).</a:t>
            </a:r>
          </a:p>
          <a:p>
            <a:pPr>
              <a:buNone/>
            </a:pPr>
            <a:endParaRPr lang="tr-TR" dirty="0" smtClean="0"/>
          </a:p>
          <a:p>
            <a:pPr algn="just">
              <a:buNone/>
            </a:pPr>
            <a:r>
              <a:rPr lang="tr-TR" dirty="0"/>
              <a:t>	</a:t>
            </a:r>
            <a:r>
              <a:rPr lang="tr-TR" dirty="0" err="1" smtClean="0"/>
              <a:t>In</a:t>
            </a:r>
            <a:r>
              <a:rPr lang="tr-TR" dirty="0" smtClean="0"/>
              <a:t> </a:t>
            </a:r>
            <a:r>
              <a:rPr lang="tr-TR" dirty="0" err="1" smtClean="0"/>
              <a:t>the</a:t>
            </a:r>
            <a:r>
              <a:rPr lang="tr-TR" dirty="0" smtClean="0"/>
              <a:t> </a:t>
            </a:r>
            <a:r>
              <a:rPr lang="tr-TR" i="1" dirty="0" smtClean="0"/>
              <a:t>Dynamics</a:t>
            </a:r>
            <a:r>
              <a:rPr lang="tr-TR" dirty="0" smtClean="0"/>
              <a:t> model, a </a:t>
            </a:r>
            <a:r>
              <a:rPr lang="tr-TR" dirty="0" err="1" smtClean="0"/>
              <a:t>literary</a:t>
            </a:r>
            <a:r>
              <a:rPr lang="tr-TR" dirty="0" smtClean="0"/>
              <a:t> </a:t>
            </a:r>
            <a:r>
              <a:rPr lang="tr-TR" dirty="0" err="1" smtClean="0"/>
              <a:t>text</a:t>
            </a:r>
            <a:r>
              <a:rPr lang="tr-TR" dirty="0" smtClean="0"/>
              <a:t> </a:t>
            </a:r>
            <a:r>
              <a:rPr lang="tr-TR" dirty="0" err="1" smtClean="0"/>
              <a:t>transforms</a:t>
            </a:r>
            <a:r>
              <a:rPr lang="tr-TR" dirty="0" smtClean="0"/>
              <a:t> </a:t>
            </a:r>
            <a:r>
              <a:rPr lang="tr-TR" dirty="0" err="1" smtClean="0"/>
              <a:t>the</a:t>
            </a:r>
            <a:r>
              <a:rPr lang="tr-TR" dirty="0" smtClean="0"/>
              <a:t> </a:t>
            </a:r>
            <a:r>
              <a:rPr lang="tr-TR" dirty="0" err="1" smtClean="0"/>
              <a:t>fantasy</a:t>
            </a:r>
            <a:r>
              <a:rPr lang="tr-TR" dirty="0" smtClean="0"/>
              <a:t> </a:t>
            </a:r>
            <a:r>
              <a:rPr lang="tr-TR" dirty="0" err="1" smtClean="0"/>
              <a:t>by</a:t>
            </a:r>
            <a:r>
              <a:rPr lang="tr-TR" dirty="0" smtClean="0"/>
              <a:t> </a:t>
            </a:r>
            <a:r>
              <a:rPr lang="tr-TR" dirty="0" err="1" smtClean="0"/>
              <a:t>defenses</a:t>
            </a:r>
            <a:r>
              <a:rPr lang="tr-TR" dirty="0" smtClean="0"/>
              <a:t>. </a:t>
            </a:r>
            <a:r>
              <a:rPr lang="tr-TR" dirty="0" err="1" smtClean="0"/>
              <a:t>That</a:t>
            </a:r>
            <a:r>
              <a:rPr lang="tr-TR" dirty="0" smtClean="0"/>
              <a:t> is, in </a:t>
            </a:r>
            <a:r>
              <a:rPr lang="tr-TR" dirty="0" err="1" smtClean="0"/>
              <a:t>ordinary</a:t>
            </a:r>
            <a:r>
              <a:rPr lang="tr-TR" dirty="0" smtClean="0"/>
              <a:t> life, </a:t>
            </a:r>
            <a:r>
              <a:rPr lang="tr-TR" dirty="0" err="1" smtClean="0"/>
              <a:t>our</a:t>
            </a:r>
            <a:r>
              <a:rPr lang="tr-TR" dirty="0" smtClean="0"/>
              <a:t> </a:t>
            </a:r>
            <a:r>
              <a:rPr lang="tr-TR" dirty="0" err="1" smtClean="0"/>
              <a:t>minds</a:t>
            </a:r>
            <a:r>
              <a:rPr lang="tr-TR" dirty="0" smtClean="0"/>
              <a:t> </a:t>
            </a:r>
            <a:r>
              <a:rPr lang="tr-TR" dirty="0" err="1" smtClean="0"/>
              <a:t>transform</a:t>
            </a:r>
            <a:r>
              <a:rPr lang="tr-TR" dirty="0" smtClean="0"/>
              <a:t> </a:t>
            </a:r>
            <a:r>
              <a:rPr lang="tr-TR" dirty="0" err="1" smtClean="0"/>
              <a:t>the</a:t>
            </a:r>
            <a:r>
              <a:rPr lang="tr-TR" dirty="0" smtClean="0"/>
              <a:t> </a:t>
            </a:r>
            <a:r>
              <a:rPr lang="tr-TR" dirty="0" err="1" smtClean="0"/>
              <a:t>raw</a:t>
            </a:r>
            <a:r>
              <a:rPr lang="tr-TR" dirty="0" smtClean="0"/>
              <a:t> </a:t>
            </a:r>
            <a:r>
              <a:rPr lang="tr-TR" dirty="0" err="1" smtClean="0"/>
              <a:t>drives</a:t>
            </a:r>
            <a:r>
              <a:rPr lang="tr-TR" dirty="0" smtClean="0"/>
              <a:t> of </a:t>
            </a:r>
            <a:r>
              <a:rPr lang="tr-TR" dirty="0" err="1" smtClean="0"/>
              <a:t>id</a:t>
            </a:r>
            <a:r>
              <a:rPr lang="tr-TR" dirty="0" smtClean="0"/>
              <a:t> </a:t>
            </a:r>
            <a:r>
              <a:rPr lang="tr-TR" dirty="0" err="1" smtClean="0"/>
              <a:t>into</a:t>
            </a:r>
            <a:r>
              <a:rPr lang="tr-TR" dirty="0" smtClean="0"/>
              <a:t> </a:t>
            </a:r>
            <a:r>
              <a:rPr lang="tr-TR" dirty="0" err="1" smtClean="0"/>
              <a:t>socially</a:t>
            </a:r>
            <a:r>
              <a:rPr lang="tr-TR" dirty="0" smtClean="0"/>
              <a:t> </a:t>
            </a:r>
            <a:r>
              <a:rPr lang="tr-TR" dirty="0" err="1" smtClean="0"/>
              <a:t>or</a:t>
            </a:r>
            <a:r>
              <a:rPr lang="tr-TR" dirty="0" smtClean="0"/>
              <a:t> </a:t>
            </a:r>
            <a:r>
              <a:rPr lang="tr-TR" dirty="0" err="1" smtClean="0"/>
              <a:t>personally</a:t>
            </a:r>
            <a:r>
              <a:rPr lang="tr-TR" dirty="0" smtClean="0"/>
              <a:t> </a:t>
            </a:r>
            <a:r>
              <a:rPr lang="tr-TR" dirty="0" err="1" smtClean="0"/>
              <a:t>acceptable</a:t>
            </a:r>
            <a:r>
              <a:rPr lang="tr-TR" dirty="0" smtClean="0"/>
              <a:t> </a:t>
            </a:r>
            <a:r>
              <a:rPr lang="tr-TR" dirty="0" err="1" smtClean="0"/>
              <a:t>actions</a:t>
            </a:r>
            <a:r>
              <a:rPr lang="tr-TR" dirty="0" smtClean="0"/>
              <a:t> </a:t>
            </a:r>
            <a:r>
              <a:rPr lang="tr-TR" dirty="0" err="1" smtClean="0"/>
              <a:t>by</a:t>
            </a:r>
            <a:r>
              <a:rPr lang="tr-TR" dirty="0" smtClean="0"/>
              <a:t> </a:t>
            </a:r>
            <a:r>
              <a:rPr lang="tr-TR" dirty="0" err="1" smtClean="0"/>
              <a:t>defenses</a:t>
            </a:r>
            <a:r>
              <a:rPr lang="tr-TR" dirty="0" smtClean="0"/>
              <a:t> </a:t>
            </a:r>
            <a:r>
              <a:rPr lang="tr-TR" dirty="0" err="1" smtClean="0"/>
              <a:t>such</a:t>
            </a:r>
            <a:r>
              <a:rPr lang="tr-TR" dirty="0" smtClean="0"/>
              <a:t> as </a:t>
            </a:r>
            <a:r>
              <a:rPr lang="tr-TR" dirty="0" err="1" smtClean="0"/>
              <a:t>repression</a:t>
            </a:r>
            <a:r>
              <a:rPr lang="tr-TR" dirty="0" smtClean="0"/>
              <a:t>, </a:t>
            </a:r>
            <a:r>
              <a:rPr lang="tr-TR" dirty="0" err="1" smtClean="0"/>
              <a:t>denial</a:t>
            </a:r>
            <a:r>
              <a:rPr lang="tr-TR" dirty="0" smtClean="0"/>
              <a:t>, </a:t>
            </a:r>
            <a:r>
              <a:rPr lang="tr-TR" dirty="0" err="1" smtClean="0"/>
              <a:t>reversal</a:t>
            </a:r>
            <a:r>
              <a:rPr lang="tr-TR" dirty="0" smtClean="0"/>
              <a:t> </a:t>
            </a:r>
            <a:r>
              <a:rPr lang="tr-TR" dirty="0" err="1" smtClean="0"/>
              <a:t>or</a:t>
            </a:r>
            <a:r>
              <a:rPr lang="tr-TR" dirty="0" smtClean="0"/>
              <a:t> </a:t>
            </a:r>
            <a:r>
              <a:rPr lang="tr-TR" dirty="0" err="1" smtClean="0"/>
              <a:t>sublimation</a:t>
            </a:r>
            <a:r>
              <a:rPr lang="tr-TR" dirty="0" smtClean="0"/>
              <a:t>. </a:t>
            </a:r>
            <a:r>
              <a:rPr lang="tr-TR" dirty="0" err="1" smtClean="0"/>
              <a:t>So</a:t>
            </a:r>
            <a:r>
              <a:rPr lang="tr-TR" dirty="0" smtClean="0"/>
              <a:t> in </a:t>
            </a:r>
            <a:r>
              <a:rPr lang="tr-TR" dirty="0" err="1" smtClean="0"/>
              <a:t>literature</a:t>
            </a:r>
            <a:r>
              <a:rPr lang="tr-TR" dirty="0" smtClean="0"/>
              <a:t>, form </a:t>
            </a:r>
            <a:r>
              <a:rPr lang="tr-TR" dirty="0" err="1" smtClean="0"/>
              <a:t>transforms</a:t>
            </a:r>
            <a:r>
              <a:rPr lang="tr-TR" dirty="0" smtClean="0"/>
              <a:t> </a:t>
            </a:r>
            <a:r>
              <a:rPr lang="tr-TR" dirty="0" err="1" smtClean="0"/>
              <a:t>fantasy</a:t>
            </a:r>
            <a:r>
              <a:rPr lang="tr-TR" dirty="0" smtClean="0"/>
              <a:t> </a:t>
            </a:r>
            <a:r>
              <a:rPr lang="tr-TR" dirty="0" err="1" smtClean="0"/>
              <a:t>toward</a:t>
            </a:r>
            <a:r>
              <a:rPr lang="tr-TR" dirty="0" smtClean="0"/>
              <a:t> an </a:t>
            </a:r>
            <a:r>
              <a:rPr lang="tr-TR" dirty="0" err="1" smtClean="0"/>
              <a:t>acceptable</a:t>
            </a:r>
            <a:r>
              <a:rPr lang="tr-TR" dirty="0" smtClean="0"/>
              <a:t> </a:t>
            </a:r>
            <a:r>
              <a:rPr lang="tr-TR" dirty="0" err="1" smtClean="0"/>
              <a:t>meaning</a:t>
            </a:r>
            <a:r>
              <a:rPr lang="tr-TR" dirty="0" smtClean="0"/>
              <a:t>. (</a:t>
            </a:r>
            <a:r>
              <a:rPr lang="tr-TR" dirty="0" err="1" smtClean="0"/>
              <a:t>Holland</a:t>
            </a:r>
            <a:r>
              <a:rPr lang="tr-TR" dirty="0" smtClean="0"/>
              <a:t> viii).</a:t>
            </a:r>
          </a:p>
          <a:p>
            <a:pPr algn="just">
              <a:buNone/>
            </a:pPr>
            <a:r>
              <a:rPr lang="tr-TR" dirty="0"/>
              <a:t>	</a:t>
            </a:r>
            <a:r>
              <a:rPr lang="tr-TR" dirty="0" err="1" smtClean="0"/>
              <a:t>The</a:t>
            </a:r>
            <a:r>
              <a:rPr lang="tr-TR" dirty="0" smtClean="0"/>
              <a:t> </a:t>
            </a:r>
            <a:r>
              <a:rPr lang="tr-TR" dirty="0" err="1" smtClean="0"/>
              <a:t>dynamics</a:t>
            </a:r>
            <a:r>
              <a:rPr lang="tr-TR" dirty="0" smtClean="0"/>
              <a:t> of </a:t>
            </a:r>
            <a:r>
              <a:rPr lang="tr-TR" dirty="0" err="1" smtClean="0"/>
              <a:t>literary</a:t>
            </a:r>
            <a:r>
              <a:rPr lang="tr-TR" dirty="0" smtClean="0"/>
              <a:t> </a:t>
            </a:r>
            <a:r>
              <a:rPr lang="tr-TR" dirty="0" err="1" smtClean="0"/>
              <a:t>response</a:t>
            </a:r>
            <a:r>
              <a:rPr lang="tr-TR" dirty="0" smtClean="0"/>
              <a:t> is not </a:t>
            </a:r>
            <a:r>
              <a:rPr lang="tr-TR" dirty="0" err="1" smtClean="0"/>
              <a:t>taking</a:t>
            </a:r>
            <a:r>
              <a:rPr lang="tr-TR" dirty="0" smtClean="0"/>
              <a:t> </a:t>
            </a:r>
            <a:r>
              <a:rPr lang="tr-TR" dirty="0" err="1" smtClean="0"/>
              <a:t>place</a:t>
            </a:r>
            <a:r>
              <a:rPr lang="tr-TR" dirty="0" smtClean="0"/>
              <a:t> </a:t>
            </a:r>
            <a:r>
              <a:rPr lang="tr-TR" dirty="0" err="1" smtClean="0"/>
              <a:t>within</a:t>
            </a:r>
            <a:r>
              <a:rPr lang="tr-TR" dirty="0" smtClean="0"/>
              <a:t> a </a:t>
            </a:r>
            <a:r>
              <a:rPr lang="tr-TR" dirty="0" err="1" smtClean="0"/>
              <a:t>text</a:t>
            </a:r>
            <a:r>
              <a:rPr lang="tr-TR" dirty="0" smtClean="0"/>
              <a:t> </a:t>
            </a:r>
            <a:r>
              <a:rPr lang="tr-TR" dirty="0" err="1" smtClean="0"/>
              <a:t>which</a:t>
            </a:r>
            <a:r>
              <a:rPr lang="tr-TR" dirty="0" smtClean="0"/>
              <a:t> a </a:t>
            </a:r>
            <a:r>
              <a:rPr lang="tr-TR" dirty="0" err="1" smtClean="0"/>
              <a:t>person</a:t>
            </a:r>
            <a:r>
              <a:rPr lang="tr-TR" dirty="0" smtClean="0"/>
              <a:t> </a:t>
            </a:r>
            <a:r>
              <a:rPr lang="tr-TR" dirty="0" err="1" smtClean="0"/>
              <a:t>introjects</a:t>
            </a:r>
            <a:r>
              <a:rPr lang="tr-TR" dirty="0" smtClean="0"/>
              <a:t> but </a:t>
            </a:r>
            <a:r>
              <a:rPr lang="tr-TR" dirty="0" err="1" smtClean="0"/>
              <a:t>between</a:t>
            </a:r>
            <a:r>
              <a:rPr lang="tr-TR" dirty="0" smtClean="0"/>
              <a:t> a </a:t>
            </a:r>
            <a:r>
              <a:rPr lang="tr-TR" dirty="0" err="1" smtClean="0"/>
              <a:t>person</a:t>
            </a:r>
            <a:r>
              <a:rPr lang="tr-TR" dirty="0" smtClean="0"/>
              <a:t> </a:t>
            </a:r>
            <a:r>
              <a:rPr lang="tr-TR" dirty="0" err="1" smtClean="0"/>
              <a:t>and</a:t>
            </a:r>
            <a:r>
              <a:rPr lang="tr-TR" dirty="0" smtClean="0"/>
              <a:t> a </a:t>
            </a:r>
            <a:r>
              <a:rPr lang="tr-TR" dirty="0" err="1" smtClean="0"/>
              <a:t>text</a:t>
            </a:r>
            <a:r>
              <a:rPr lang="tr-TR" dirty="0" smtClean="0"/>
              <a:t>. (</a:t>
            </a:r>
            <a:r>
              <a:rPr lang="tr-TR" dirty="0" err="1" smtClean="0"/>
              <a:t>Holland</a:t>
            </a:r>
            <a:r>
              <a:rPr lang="tr-TR" dirty="0" smtClean="0"/>
              <a:t> </a:t>
            </a:r>
            <a:r>
              <a:rPr lang="tr-TR" dirty="0" err="1" smtClean="0"/>
              <a:t>xi</a:t>
            </a:r>
            <a:r>
              <a:rPr lang="tr-TR" dirty="0" smtClean="0"/>
              <a:t>).</a:t>
            </a: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260648"/>
            <a:ext cx="8435280" cy="6264696"/>
          </a:xfrm>
        </p:spPr>
        <p:txBody>
          <a:bodyPr>
            <a:normAutofit lnSpcReduction="10000"/>
          </a:bodyPr>
          <a:lstStyle/>
          <a:p>
            <a:pPr marL="0" indent="0" algn="just">
              <a:buNone/>
            </a:pPr>
            <a:r>
              <a:rPr lang="tr-TR" dirty="0" smtClean="0"/>
              <a:t>	</a:t>
            </a:r>
          </a:p>
          <a:p>
            <a:pPr marL="0" indent="0" algn="just">
              <a:buNone/>
            </a:pPr>
            <a:r>
              <a:rPr lang="tr-TR" dirty="0"/>
              <a:t>	</a:t>
            </a:r>
            <a:r>
              <a:rPr lang="en-US" dirty="0" smtClean="0"/>
              <a:t>As </a:t>
            </a:r>
            <a:r>
              <a:rPr lang="en-US" dirty="0"/>
              <a:t>its name </a:t>
            </a:r>
            <a:r>
              <a:rPr lang="en-US" sz="3300" dirty="0"/>
              <a:t>implies, </a:t>
            </a:r>
            <a:r>
              <a:rPr lang="en-US" sz="3300" b="1" dirty="0"/>
              <a:t>reader-response criticism </a:t>
            </a:r>
            <a:r>
              <a:rPr lang="en-US" sz="3300" dirty="0"/>
              <a:t>focuses on readers’ responses to literary texts. Reader-response criticism is a broad, exciting, evolving domain of literary studies that can help us learn about our own reading processes and how they relate to, among other things, specific elements in the texts we read, our life experiences, and the intellectual community of which we are a member. </a:t>
            </a:r>
            <a:r>
              <a:rPr lang="tr-TR" sz="3300" dirty="0" smtClean="0"/>
              <a:t>(</a:t>
            </a:r>
            <a:r>
              <a:rPr lang="tr-TR" sz="3300" dirty="0" err="1" smtClean="0"/>
              <a:t>Tyson</a:t>
            </a:r>
            <a:r>
              <a:rPr lang="tr-TR" sz="3300" dirty="0" smtClean="0"/>
              <a:t> 153).</a:t>
            </a:r>
          </a:p>
          <a:p>
            <a:pPr marL="0" indent="0" algn="just">
              <a:buNone/>
            </a:pPr>
            <a:r>
              <a:rPr lang="tr-TR" sz="3300" dirty="0"/>
              <a:t>	</a:t>
            </a:r>
          </a:p>
        </p:txBody>
      </p:sp>
    </p:spTree>
    <p:extLst>
      <p:ext uri="{BB962C8B-B14F-4D97-AF65-F5344CB8AC3E}">
        <p14:creationId xmlns:p14="http://schemas.microsoft.com/office/powerpoint/2010/main" val="2513996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332656"/>
            <a:ext cx="8568952" cy="6336704"/>
          </a:xfrm>
        </p:spPr>
        <p:txBody>
          <a:bodyPr>
            <a:normAutofit fontScale="70000" lnSpcReduction="20000"/>
          </a:bodyPr>
          <a:lstStyle/>
          <a:p>
            <a:pPr algn="just">
              <a:buNone/>
            </a:pPr>
            <a:r>
              <a:rPr lang="tr-TR" dirty="0" smtClean="0"/>
              <a:t>	</a:t>
            </a:r>
            <a:r>
              <a:rPr lang="en-US" dirty="0" smtClean="0"/>
              <a:t>David </a:t>
            </a:r>
            <a:r>
              <a:rPr lang="en-US" dirty="0" err="1" smtClean="0"/>
              <a:t>Bleich</a:t>
            </a:r>
            <a:r>
              <a:rPr lang="en-US" dirty="0" smtClean="0"/>
              <a:t> is the founder of “</a:t>
            </a:r>
            <a:r>
              <a:rPr lang="en-US" b="1" dirty="0" smtClean="0"/>
              <a:t>subjective criticism</a:t>
            </a:r>
            <a:r>
              <a:rPr lang="en-US" dirty="0" smtClean="0"/>
              <a:t>”. He agrees with Holland’s psychological explanation of the interpretive process, but </a:t>
            </a:r>
            <a:r>
              <a:rPr lang="en-US" dirty="0" err="1" smtClean="0"/>
              <a:t>Bleich</a:t>
            </a:r>
            <a:r>
              <a:rPr lang="en-US" dirty="0" smtClean="0"/>
              <a:t> devalues the role of the text plays, denying its objective existence. </a:t>
            </a:r>
            <a:endParaRPr lang="tr-TR" dirty="0" smtClean="0"/>
          </a:p>
          <a:p>
            <a:pPr algn="just">
              <a:buNone/>
            </a:pPr>
            <a:r>
              <a:rPr lang="tr-TR" dirty="0" smtClean="0"/>
              <a:t>	</a:t>
            </a:r>
            <a:r>
              <a:rPr lang="en-US" dirty="0" err="1" smtClean="0"/>
              <a:t>Bleich</a:t>
            </a:r>
            <a:r>
              <a:rPr lang="en-US" dirty="0" smtClean="0"/>
              <a:t> argues that meaning does not reside in the text but is developed when the reader works in cooperation with other readers to achieve the text’s collective meaning. When each reader is able to articulate his or her individual responses about the text within a group, then, can the group, working together, negotiate meaning. Such communally motivated negotiations ultimately determine the text’s meaning. </a:t>
            </a:r>
            <a:endParaRPr lang="tr-TR" dirty="0" smtClean="0"/>
          </a:p>
          <a:p>
            <a:pPr algn="just">
              <a:buNone/>
            </a:pPr>
            <a:r>
              <a:rPr lang="tr-TR" dirty="0" smtClean="0"/>
              <a:t>	</a:t>
            </a:r>
            <a:r>
              <a:rPr lang="en-US" dirty="0" smtClean="0"/>
              <a:t>For </a:t>
            </a:r>
            <a:r>
              <a:rPr lang="en-US" dirty="0" err="1" smtClean="0"/>
              <a:t>Bleich</a:t>
            </a:r>
            <a:r>
              <a:rPr lang="en-US" dirty="0" smtClean="0"/>
              <a:t>, the starting point for interpretation is the reader’s responses to a text, not the text itself. However, these responses do not constitute the text’s meaning because meaning can not be found within a text or within responses to the text. Rather, a text’s meaning must be developed from and out of the reader’s responses, working in conjunction with other readers’ responses and with past literary and life experiences. So, </a:t>
            </a:r>
            <a:r>
              <a:rPr lang="en-US" dirty="0" err="1" smtClean="0"/>
              <a:t>Bleich</a:t>
            </a:r>
            <a:r>
              <a:rPr lang="en-US" dirty="0" smtClean="0"/>
              <a:t> differentiates between the reader’s responses to a text and the reader’s interpretation or meaning, which must be developed communally in a classroom or similar setting.</a:t>
            </a:r>
            <a:r>
              <a:rPr lang="tr-TR" dirty="0" smtClean="0"/>
              <a:t> (</a:t>
            </a:r>
            <a:r>
              <a:rPr lang="tr-TR" dirty="0" err="1" smtClean="0"/>
              <a:t>Bressler</a:t>
            </a:r>
            <a:r>
              <a:rPr lang="tr-TR" dirty="0" smtClean="0"/>
              <a:t> 86-87).</a:t>
            </a:r>
            <a:endParaRPr lang="en-US" dirty="0" smtClean="0"/>
          </a:p>
        </p:txBody>
      </p:sp>
    </p:spTree>
    <p:extLst>
      <p:ext uri="{BB962C8B-B14F-4D97-AF65-F5344CB8AC3E}">
        <p14:creationId xmlns:p14="http://schemas.microsoft.com/office/powerpoint/2010/main" val="23224135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215106"/>
          </a:xfrm>
        </p:spPr>
        <p:txBody>
          <a:bodyPr>
            <a:normAutofit fontScale="92500"/>
          </a:bodyPr>
          <a:lstStyle/>
          <a:p>
            <a:pPr algn="just">
              <a:buNone/>
            </a:pPr>
            <a:r>
              <a:rPr lang="tr-TR" dirty="0" smtClean="0"/>
              <a:t>	</a:t>
            </a:r>
            <a:r>
              <a:rPr lang="en-US" dirty="0" smtClean="0"/>
              <a:t>For </a:t>
            </a:r>
            <a:r>
              <a:rPr lang="en-US" dirty="0" err="1" smtClean="0"/>
              <a:t>Bleich</a:t>
            </a:r>
            <a:r>
              <a:rPr lang="en-US" dirty="0" smtClean="0"/>
              <a:t> and his adherents, the key to developing a text’s meaning is the working out of one’s responses to a text so that these responses will be challenged, amended, and then accepted by one’s social group. When reading a text, a reader may respond to something in the text in a bizarre and personal way. Through discussion, these private responses are pruned away by members of the reader’s social group. The group decides on the acceptable interpretation of the text. Only through negotiations with other readers and other texts – intertextuality – can one develop the text’s meaning.</a:t>
            </a:r>
            <a:r>
              <a:rPr lang="tr-TR" dirty="0" smtClean="0"/>
              <a:t> (</a:t>
            </a:r>
            <a:r>
              <a:rPr lang="tr-TR" dirty="0" err="1" smtClean="0"/>
              <a:t>Bressler</a:t>
            </a:r>
            <a:r>
              <a:rPr lang="tr-TR" dirty="0" smtClean="0"/>
              <a:t> 87).</a:t>
            </a:r>
            <a:endParaRPr lang="en-US" dirty="0" smtClean="0"/>
          </a:p>
          <a:p>
            <a:endParaRPr lang="tr-TR" dirty="0" smtClean="0"/>
          </a:p>
          <a:p>
            <a:endParaRPr lang="tr-T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endParaRPr lang="tr-TR" dirty="0" smtClean="0"/>
          </a:p>
          <a:p>
            <a:pPr>
              <a:buNone/>
            </a:pPr>
            <a:r>
              <a:rPr lang="tr-TR" dirty="0" smtClean="0"/>
              <a:t>	</a:t>
            </a:r>
            <a:r>
              <a:rPr lang="tr-TR" dirty="0" err="1" smtClean="0"/>
              <a:t>Reading</a:t>
            </a:r>
            <a:r>
              <a:rPr lang="tr-TR" dirty="0" smtClean="0"/>
              <a:t> is an </a:t>
            </a:r>
            <a:r>
              <a:rPr lang="tr-TR" dirty="0" err="1" smtClean="0"/>
              <a:t>activity</a:t>
            </a:r>
            <a:r>
              <a:rPr lang="tr-TR" dirty="0" smtClean="0"/>
              <a:t>, </a:t>
            </a:r>
            <a:r>
              <a:rPr lang="tr-TR" dirty="0" err="1" smtClean="0"/>
              <a:t>something</a:t>
            </a:r>
            <a:r>
              <a:rPr lang="tr-TR" dirty="0" smtClean="0"/>
              <a:t> </a:t>
            </a:r>
            <a:r>
              <a:rPr lang="tr-TR" dirty="0" err="1" smtClean="0"/>
              <a:t>you</a:t>
            </a:r>
            <a:r>
              <a:rPr lang="tr-TR" dirty="0" smtClean="0"/>
              <a:t> do. (</a:t>
            </a:r>
            <a:r>
              <a:rPr lang="tr-TR" dirty="0" err="1" smtClean="0"/>
              <a:t>Stanley</a:t>
            </a:r>
            <a:r>
              <a:rPr lang="tr-TR" dirty="0" smtClean="0"/>
              <a:t> </a:t>
            </a:r>
            <a:r>
              <a:rPr lang="tr-TR" dirty="0" err="1" smtClean="0"/>
              <a:t>Fish</a:t>
            </a:r>
            <a:r>
              <a:rPr lang="tr-TR" dirty="0" smtClean="0"/>
              <a:t>, </a:t>
            </a:r>
            <a:r>
              <a:rPr lang="tr-TR" i="1" dirty="0" smtClean="0"/>
              <a:t>Is </a:t>
            </a:r>
            <a:r>
              <a:rPr lang="tr-TR" i="1" dirty="0" err="1" smtClean="0"/>
              <a:t>There</a:t>
            </a:r>
            <a:r>
              <a:rPr lang="tr-TR" i="1" dirty="0" smtClean="0"/>
              <a:t> a </a:t>
            </a:r>
            <a:r>
              <a:rPr lang="tr-TR" i="1" dirty="0" err="1" smtClean="0"/>
              <a:t>Text</a:t>
            </a:r>
            <a:r>
              <a:rPr lang="tr-TR" i="1" dirty="0" smtClean="0"/>
              <a:t> in </a:t>
            </a:r>
            <a:r>
              <a:rPr lang="tr-TR" i="1" dirty="0" err="1" smtClean="0"/>
              <a:t>this</a:t>
            </a:r>
            <a:r>
              <a:rPr lang="tr-TR" i="1" dirty="0" smtClean="0"/>
              <a:t> </a:t>
            </a:r>
            <a:r>
              <a:rPr lang="tr-TR" i="1" dirty="0" err="1" smtClean="0"/>
              <a:t>Class</a:t>
            </a:r>
            <a:r>
              <a:rPr lang="tr-TR" i="1" dirty="0" smtClean="0"/>
              <a:t>?</a:t>
            </a:r>
            <a:r>
              <a:rPr lang="tr-TR" dirty="0" smtClean="0"/>
              <a:t>)</a:t>
            </a:r>
            <a:endParaRPr lang="tr-T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bia_0003.jpg"/>
          <p:cNvPicPr>
            <a:picLocks noGrp="1" noChangeAspect="1" noChangeArrowheads="1"/>
          </p:cNvPicPr>
          <p:nvPr>
            <p:ph idx="1"/>
          </p:nvPr>
        </p:nvPicPr>
        <p:blipFill>
          <a:blip r:embed="rId2"/>
          <a:srcRect/>
          <a:stretch>
            <a:fillRect/>
          </a:stretch>
        </p:blipFill>
        <p:spPr bwMode="auto">
          <a:xfrm>
            <a:off x="1928794" y="285728"/>
            <a:ext cx="5143536" cy="642942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IS THERE A TEXT IN THIS CLASS?</a:t>
            </a:r>
            <a:endParaRPr lang="tr-TR" dirty="0"/>
          </a:p>
        </p:txBody>
      </p:sp>
      <p:sp>
        <p:nvSpPr>
          <p:cNvPr id="3" name="2 İçerik Yer Tutucusu"/>
          <p:cNvSpPr>
            <a:spLocks noGrp="1"/>
          </p:cNvSpPr>
          <p:nvPr>
            <p:ph idx="1"/>
          </p:nvPr>
        </p:nvSpPr>
        <p:spPr/>
        <p:txBody>
          <a:bodyPr>
            <a:normAutofit fontScale="92500" lnSpcReduction="10000"/>
          </a:bodyPr>
          <a:lstStyle/>
          <a:p>
            <a:pPr marL="0" indent="0" algn="just">
              <a:buNone/>
            </a:pPr>
            <a:r>
              <a:rPr lang="tr-TR" dirty="0" err="1" smtClean="0"/>
              <a:t>The</a:t>
            </a:r>
            <a:r>
              <a:rPr lang="tr-TR" dirty="0" smtClean="0"/>
              <a:t> </a:t>
            </a:r>
            <a:r>
              <a:rPr lang="tr-TR" dirty="0" err="1" smtClean="0"/>
              <a:t>answer</a:t>
            </a:r>
            <a:r>
              <a:rPr lang="tr-TR" dirty="0" smtClean="0"/>
              <a:t> </a:t>
            </a:r>
            <a:r>
              <a:rPr lang="tr-TR" dirty="0" err="1" smtClean="0"/>
              <a:t>this</a:t>
            </a:r>
            <a:r>
              <a:rPr lang="tr-TR" dirty="0" smtClean="0"/>
              <a:t> </a:t>
            </a:r>
            <a:r>
              <a:rPr lang="tr-TR" dirty="0" err="1" smtClean="0"/>
              <a:t>book</a:t>
            </a:r>
            <a:r>
              <a:rPr lang="tr-TR" dirty="0" smtClean="0"/>
              <a:t> </a:t>
            </a:r>
            <a:r>
              <a:rPr lang="tr-TR" dirty="0" err="1" smtClean="0"/>
              <a:t>gives</a:t>
            </a:r>
            <a:r>
              <a:rPr lang="tr-TR" dirty="0" smtClean="0"/>
              <a:t> </a:t>
            </a:r>
            <a:r>
              <a:rPr lang="tr-TR" dirty="0" err="1" smtClean="0"/>
              <a:t>to</a:t>
            </a:r>
            <a:r>
              <a:rPr lang="tr-TR" dirty="0" smtClean="0"/>
              <a:t> </a:t>
            </a:r>
            <a:r>
              <a:rPr lang="tr-TR" dirty="0" err="1" smtClean="0"/>
              <a:t>its</a:t>
            </a:r>
            <a:r>
              <a:rPr lang="tr-TR" dirty="0" smtClean="0"/>
              <a:t> </a:t>
            </a:r>
            <a:r>
              <a:rPr lang="tr-TR" dirty="0" err="1" smtClean="0"/>
              <a:t>title</a:t>
            </a:r>
            <a:r>
              <a:rPr lang="tr-TR" dirty="0" smtClean="0"/>
              <a:t> </a:t>
            </a:r>
            <a:r>
              <a:rPr lang="tr-TR" dirty="0" err="1" smtClean="0"/>
              <a:t>question</a:t>
            </a:r>
            <a:r>
              <a:rPr lang="tr-TR" dirty="0" smtClean="0"/>
              <a:t> is «</a:t>
            </a:r>
            <a:r>
              <a:rPr lang="tr-TR" dirty="0" err="1" smtClean="0"/>
              <a:t>there</a:t>
            </a:r>
            <a:r>
              <a:rPr lang="tr-TR" dirty="0" smtClean="0"/>
              <a:t> is» </a:t>
            </a:r>
            <a:r>
              <a:rPr lang="tr-TR" dirty="0" err="1" smtClean="0"/>
              <a:t>and</a:t>
            </a:r>
            <a:r>
              <a:rPr lang="tr-TR" dirty="0" smtClean="0"/>
              <a:t> «</a:t>
            </a:r>
            <a:r>
              <a:rPr lang="tr-TR" dirty="0" err="1" smtClean="0"/>
              <a:t>there</a:t>
            </a:r>
            <a:r>
              <a:rPr lang="tr-TR" dirty="0" smtClean="0"/>
              <a:t> </a:t>
            </a:r>
            <a:r>
              <a:rPr lang="tr-TR" dirty="0" err="1" smtClean="0"/>
              <a:t>isn’t</a:t>
            </a:r>
            <a:r>
              <a:rPr lang="tr-TR" dirty="0" smtClean="0"/>
              <a:t>».</a:t>
            </a:r>
          </a:p>
          <a:p>
            <a:pPr algn="just"/>
            <a:r>
              <a:rPr lang="tr-TR" dirty="0" err="1" smtClean="0"/>
              <a:t>There</a:t>
            </a:r>
            <a:r>
              <a:rPr lang="tr-TR" dirty="0" smtClean="0"/>
              <a:t> </a:t>
            </a:r>
            <a:r>
              <a:rPr lang="tr-TR" dirty="0" err="1" smtClean="0"/>
              <a:t>isn’t</a:t>
            </a:r>
            <a:r>
              <a:rPr lang="tr-TR" dirty="0" smtClean="0"/>
              <a:t> a </a:t>
            </a:r>
            <a:r>
              <a:rPr lang="tr-TR" dirty="0" err="1" smtClean="0"/>
              <a:t>text</a:t>
            </a:r>
            <a:r>
              <a:rPr lang="tr-TR" dirty="0" smtClean="0"/>
              <a:t> in </a:t>
            </a:r>
            <a:r>
              <a:rPr lang="tr-TR" dirty="0" err="1" smtClean="0"/>
              <a:t>this</a:t>
            </a:r>
            <a:r>
              <a:rPr lang="tr-TR" dirty="0" smtClean="0"/>
              <a:t> </a:t>
            </a:r>
            <a:r>
              <a:rPr lang="tr-TR" dirty="0" err="1" smtClean="0"/>
              <a:t>or</a:t>
            </a:r>
            <a:r>
              <a:rPr lang="tr-TR" dirty="0" smtClean="0"/>
              <a:t> </a:t>
            </a:r>
            <a:r>
              <a:rPr lang="tr-TR" dirty="0" err="1" smtClean="0"/>
              <a:t>any</a:t>
            </a:r>
            <a:r>
              <a:rPr lang="tr-TR" dirty="0" smtClean="0"/>
              <a:t> </a:t>
            </a:r>
            <a:r>
              <a:rPr lang="tr-TR" dirty="0" err="1" smtClean="0"/>
              <a:t>other</a:t>
            </a:r>
            <a:r>
              <a:rPr lang="tr-TR" dirty="0" smtClean="0"/>
              <a:t> </a:t>
            </a:r>
            <a:r>
              <a:rPr lang="tr-TR" dirty="0" err="1" smtClean="0"/>
              <a:t>class</a:t>
            </a:r>
            <a:r>
              <a:rPr lang="tr-TR" dirty="0" smtClean="0"/>
              <a:t> </a:t>
            </a:r>
            <a:r>
              <a:rPr lang="tr-TR" dirty="0" err="1" smtClean="0"/>
              <a:t>if</a:t>
            </a:r>
            <a:r>
              <a:rPr lang="tr-TR" dirty="0" smtClean="0"/>
              <a:t> </a:t>
            </a:r>
            <a:r>
              <a:rPr lang="tr-TR" dirty="0" err="1" smtClean="0"/>
              <a:t>one</a:t>
            </a:r>
            <a:r>
              <a:rPr lang="tr-TR" dirty="0" smtClean="0"/>
              <a:t> </a:t>
            </a:r>
            <a:r>
              <a:rPr lang="tr-TR" dirty="0" err="1" smtClean="0"/>
              <a:t>means</a:t>
            </a:r>
            <a:r>
              <a:rPr lang="tr-TR" dirty="0" smtClean="0"/>
              <a:t> </a:t>
            </a:r>
            <a:r>
              <a:rPr lang="tr-TR" dirty="0" err="1" smtClean="0"/>
              <a:t>by</a:t>
            </a:r>
            <a:r>
              <a:rPr lang="tr-TR" dirty="0" smtClean="0"/>
              <a:t> </a:t>
            </a:r>
            <a:r>
              <a:rPr lang="tr-TR" dirty="0" err="1" smtClean="0"/>
              <a:t>text</a:t>
            </a:r>
            <a:r>
              <a:rPr lang="tr-TR" dirty="0" smtClean="0"/>
              <a:t> “an </a:t>
            </a:r>
            <a:r>
              <a:rPr lang="tr-TR" dirty="0" err="1" smtClean="0"/>
              <a:t>entity</a:t>
            </a:r>
            <a:r>
              <a:rPr lang="tr-TR" dirty="0" smtClean="0"/>
              <a:t> </a:t>
            </a:r>
            <a:r>
              <a:rPr lang="tr-TR" dirty="0" err="1" smtClean="0"/>
              <a:t>which</a:t>
            </a:r>
            <a:r>
              <a:rPr lang="tr-TR" dirty="0" smtClean="0"/>
              <a:t> </a:t>
            </a:r>
            <a:r>
              <a:rPr lang="tr-TR" dirty="0" err="1" smtClean="0"/>
              <a:t>always</a:t>
            </a:r>
            <a:r>
              <a:rPr lang="tr-TR" dirty="0" smtClean="0"/>
              <a:t> </a:t>
            </a:r>
            <a:r>
              <a:rPr lang="tr-TR" dirty="0" err="1" smtClean="0"/>
              <a:t>remains</a:t>
            </a:r>
            <a:r>
              <a:rPr lang="tr-TR" dirty="0" smtClean="0"/>
              <a:t> </a:t>
            </a:r>
            <a:r>
              <a:rPr lang="tr-TR" dirty="0" err="1" smtClean="0"/>
              <a:t>the</a:t>
            </a:r>
            <a:r>
              <a:rPr lang="tr-TR" dirty="0" smtClean="0"/>
              <a:t> </a:t>
            </a:r>
            <a:r>
              <a:rPr lang="tr-TR" dirty="0" err="1" smtClean="0"/>
              <a:t>same</a:t>
            </a:r>
            <a:r>
              <a:rPr lang="tr-TR" dirty="0" smtClean="0"/>
              <a:t> </a:t>
            </a:r>
            <a:r>
              <a:rPr lang="tr-TR" dirty="0" err="1" smtClean="0"/>
              <a:t>from</a:t>
            </a:r>
            <a:r>
              <a:rPr lang="tr-TR" dirty="0" smtClean="0"/>
              <a:t> </a:t>
            </a:r>
            <a:r>
              <a:rPr lang="tr-TR" dirty="0" err="1" smtClean="0"/>
              <a:t>one</a:t>
            </a:r>
            <a:r>
              <a:rPr lang="tr-TR" dirty="0" smtClean="0"/>
              <a:t> moment </a:t>
            </a:r>
            <a:r>
              <a:rPr lang="tr-TR" dirty="0" err="1" smtClean="0"/>
              <a:t>to</a:t>
            </a:r>
            <a:r>
              <a:rPr lang="tr-TR" dirty="0" smtClean="0"/>
              <a:t> </a:t>
            </a:r>
            <a:r>
              <a:rPr lang="tr-TR" dirty="0" err="1" smtClean="0"/>
              <a:t>the</a:t>
            </a:r>
            <a:r>
              <a:rPr lang="tr-TR" dirty="0" smtClean="0"/>
              <a:t> </a:t>
            </a:r>
            <a:r>
              <a:rPr lang="tr-TR" dirty="0" err="1" smtClean="0"/>
              <a:t>next</a:t>
            </a:r>
            <a:r>
              <a:rPr lang="tr-TR" dirty="0" smtClean="0"/>
              <a:t>”.</a:t>
            </a:r>
          </a:p>
          <a:p>
            <a:pPr algn="just"/>
            <a:r>
              <a:rPr lang="tr-TR" dirty="0" smtClean="0"/>
              <a:t>But </a:t>
            </a:r>
            <a:r>
              <a:rPr lang="tr-TR" dirty="0" err="1" smtClean="0"/>
              <a:t>there</a:t>
            </a:r>
            <a:r>
              <a:rPr lang="tr-TR" dirty="0" smtClean="0"/>
              <a:t> is a </a:t>
            </a:r>
            <a:r>
              <a:rPr lang="tr-TR" dirty="0" err="1" smtClean="0"/>
              <a:t>text</a:t>
            </a:r>
            <a:r>
              <a:rPr lang="tr-TR" dirty="0" smtClean="0"/>
              <a:t> in </a:t>
            </a:r>
            <a:r>
              <a:rPr lang="tr-TR" dirty="0" err="1" smtClean="0"/>
              <a:t>this</a:t>
            </a:r>
            <a:r>
              <a:rPr lang="tr-TR" dirty="0" smtClean="0"/>
              <a:t> </a:t>
            </a:r>
            <a:r>
              <a:rPr lang="tr-TR" dirty="0" err="1" smtClean="0"/>
              <a:t>and</a:t>
            </a:r>
            <a:r>
              <a:rPr lang="tr-TR" dirty="0" smtClean="0"/>
              <a:t> </a:t>
            </a:r>
            <a:r>
              <a:rPr lang="tr-TR" dirty="0" err="1" smtClean="0"/>
              <a:t>every</a:t>
            </a:r>
            <a:r>
              <a:rPr lang="tr-TR" dirty="0" smtClean="0"/>
              <a:t> </a:t>
            </a:r>
            <a:r>
              <a:rPr lang="tr-TR" dirty="0" err="1" smtClean="0"/>
              <a:t>class</a:t>
            </a:r>
            <a:r>
              <a:rPr lang="tr-TR" dirty="0" smtClean="0"/>
              <a:t> </a:t>
            </a:r>
            <a:r>
              <a:rPr lang="tr-TR" dirty="0" err="1" smtClean="0"/>
              <a:t>if</a:t>
            </a:r>
            <a:r>
              <a:rPr lang="tr-TR" dirty="0" smtClean="0"/>
              <a:t> </a:t>
            </a:r>
            <a:r>
              <a:rPr lang="tr-TR" dirty="0" err="1" smtClean="0"/>
              <a:t>one</a:t>
            </a:r>
            <a:r>
              <a:rPr lang="tr-TR" dirty="0" smtClean="0"/>
              <a:t> </a:t>
            </a:r>
            <a:r>
              <a:rPr lang="tr-TR" dirty="0" err="1" smtClean="0"/>
              <a:t>means</a:t>
            </a:r>
            <a:r>
              <a:rPr lang="tr-TR" dirty="0" smtClean="0"/>
              <a:t> </a:t>
            </a:r>
            <a:r>
              <a:rPr lang="tr-TR" dirty="0" err="1" smtClean="0"/>
              <a:t>by</a:t>
            </a:r>
            <a:r>
              <a:rPr lang="tr-TR" dirty="0" smtClean="0"/>
              <a:t> </a:t>
            </a:r>
            <a:r>
              <a:rPr lang="tr-TR" dirty="0" err="1" smtClean="0"/>
              <a:t>text</a:t>
            </a:r>
            <a:r>
              <a:rPr lang="tr-TR" dirty="0" smtClean="0"/>
              <a:t> </a:t>
            </a:r>
            <a:r>
              <a:rPr lang="tr-TR" dirty="0" err="1" smtClean="0"/>
              <a:t>the</a:t>
            </a:r>
            <a:r>
              <a:rPr lang="tr-TR" dirty="0" smtClean="0"/>
              <a:t> </a:t>
            </a:r>
            <a:r>
              <a:rPr lang="tr-TR" dirty="0" err="1" smtClean="0"/>
              <a:t>structure</a:t>
            </a:r>
            <a:r>
              <a:rPr lang="tr-TR" dirty="0" smtClean="0"/>
              <a:t> of </a:t>
            </a:r>
            <a:r>
              <a:rPr lang="tr-TR" dirty="0" err="1" smtClean="0"/>
              <a:t>meanings</a:t>
            </a:r>
            <a:r>
              <a:rPr lang="tr-TR" dirty="0" smtClean="0"/>
              <a:t> </a:t>
            </a:r>
            <a:r>
              <a:rPr lang="tr-TR" dirty="0" err="1" smtClean="0"/>
              <a:t>that</a:t>
            </a:r>
            <a:r>
              <a:rPr lang="tr-TR" dirty="0" smtClean="0"/>
              <a:t> is </a:t>
            </a:r>
            <a:r>
              <a:rPr lang="tr-TR" dirty="0" err="1" smtClean="0"/>
              <a:t>obvious</a:t>
            </a:r>
            <a:r>
              <a:rPr lang="tr-TR" dirty="0" smtClean="0"/>
              <a:t> </a:t>
            </a:r>
            <a:r>
              <a:rPr lang="tr-TR" dirty="0" err="1" smtClean="0"/>
              <a:t>and</a:t>
            </a:r>
            <a:r>
              <a:rPr lang="tr-TR" dirty="0" smtClean="0"/>
              <a:t> </a:t>
            </a:r>
            <a:r>
              <a:rPr lang="tr-TR" dirty="0" err="1" smtClean="0"/>
              <a:t>inescapable</a:t>
            </a:r>
            <a:r>
              <a:rPr lang="tr-TR" dirty="0" smtClean="0"/>
              <a:t> </a:t>
            </a:r>
            <a:r>
              <a:rPr lang="tr-TR" dirty="0" err="1" smtClean="0"/>
              <a:t>from</a:t>
            </a:r>
            <a:r>
              <a:rPr lang="tr-TR" dirty="0" smtClean="0"/>
              <a:t> </a:t>
            </a:r>
            <a:r>
              <a:rPr lang="tr-TR" dirty="0" err="1" smtClean="0"/>
              <a:t>the</a:t>
            </a:r>
            <a:r>
              <a:rPr lang="tr-TR" dirty="0" smtClean="0"/>
              <a:t> </a:t>
            </a:r>
            <a:r>
              <a:rPr lang="tr-TR" dirty="0" err="1" smtClean="0"/>
              <a:t>perspective</a:t>
            </a:r>
            <a:r>
              <a:rPr lang="tr-TR" dirty="0" smtClean="0"/>
              <a:t> of </a:t>
            </a:r>
            <a:r>
              <a:rPr lang="tr-TR" dirty="0" err="1" smtClean="0"/>
              <a:t>whatever</a:t>
            </a:r>
            <a:r>
              <a:rPr lang="tr-TR" dirty="0" smtClean="0"/>
              <a:t> </a:t>
            </a:r>
            <a:r>
              <a:rPr lang="tr-TR" dirty="0" err="1" smtClean="0"/>
              <a:t>interpretive</a:t>
            </a:r>
            <a:r>
              <a:rPr lang="tr-TR" dirty="0" smtClean="0"/>
              <a:t> </a:t>
            </a:r>
            <a:r>
              <a:rPr lang="tr-TR" dirty="0" err="1" smtClean="0"/>
              <a:t>assumptions</a:t>
            </a:r>
            <a:r>
              <a:rPr lang="tr-TR" dirty="0" smtClean="0"/>
              <a:t> </a:t>
            </a:r>
            <a:r>
              <a:rPr lang="tr-TR" dirty="0" err="1" smtClean="0"/>
              <a:t>happen</a:t>
            </a:r>
            <a:r>
              <a:rPr lang="tr-TR" dirty="0" smtClean="0"/>
              <a:t> </a:t>
            </a:r>
            <a:r>
              <a:rPr lang="tr-TR" dirty="0" err="1" smtClean="0"/>
              <a:t>to</a:t>
            </a:r>
            <a:r>
              <a:rPr lang="tr-TR" dirty="0" smtClean="0"/>
              <a:t> be in </a:t>
            </a:r>
            <a:r>
              <a:rPr lang="tr-TR" dirty="0" err="1" smtClean="0"/>
              <a:t>force</a:t>
            </a:r>
            <a:r>
              <a:rPr lang="tr-TR" dirty="0" smtClean="0"/>
              <a:t>. (</a:t>
            </a:r>
            <a:r>
              <a:rPr lang="tr-TR" dirty="0" err="1" smtClean="0"/>
              <a:t>Fish</a:t>
            </a:r>
            <a:r>
              <a:rPr lang="tr-TR" dirty="0" smtClean="0"/>
              <a:t> </a:t>
            </a:r>
            <a:r>
              <a:rPr lang="tr-TR" dirty="0" err="1" smtClean="0"/>
              <a:t>vii</a:t>
            </a:r>
            <a:r>
              <a:rPr lang="tr-TR" dirty="0" smtClean="0"/>
              <a: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Social</a:t>
            </a:r>
            <a:r>
              <a:rPr lang="tr-TR" dirty="0" smtClean="0"/>
              <a:t> </a:t>
            </a:r>
            <a:r>
              <a:rPr lang="tr-TR" dirty="0" err="1" smtClean="0"/>
              <a:t>Reader</a:t>
            </a:r>
            <a:r>
              <a:rPr lang="tr-TR" dirty="0" smtClean="0"/>
              <a:t>-</a:t>
            </a:r>
            <a:r>
              <a:rPr lang="tr-TR" dirty="0" err="1" smtClean="0"/>
              <a:t>Response</a:t>
            </a:r>
            <a:r>
              <a:rPr lang="tr-TR" dirty="0" smtClean="0"/>
              <a:t> </a:t>
            </a:r>
            <a:r>
              <a:rPr lang="tr-TR" dirty="0" err="1" smtClean="0"/>
              <a:t>Theory</a:t>
            </a:r>
            <a:r>
              <a:rPr lang="tr-TR" dirty="0" smtClean="0"/>
              <a:t/>
            </a:r>
            <a:br>
              <a:rPr lang="tr-TR" dirty="0" smtClean="0"/>
            </a:br>
            <a:r>
              <a:rPr lang="tr-TR" dirty="0" err="1" smtClean="0"/>
              <a:t>Affective</a:t>
            </a:r>
            <a:r>
              <a:rPr lang="tr-TR" dirty="0" smtClean="0"/>
              <a:t> </a:t>
            </a:r>
            <a:r>
              <a:rPr lang="tr-TR" dirty="0" err="1" smtClean="0"/>
              <a:t>Stylistics</a:t>
            </a:r>
            <a:endParaRPr lang="tr-TR" dirty="0"/>
          </a:p>
        </p:txBody>
      </p:sp>
      <p:sp>
        <p:nvSpPr>
          <p:cNvPr id="3" name="2 İçerik Yer Tutucusu"/>
          <p:cNvSpPr>
            <a:spLocks noGrp="1"/>
          </p:cNvSpPr>
          <p:nvPr>
            <p:ph idx="1"/>
          </p:nvPr>
        </p:nvSpPr>
        <p:spPr/>
        <p:txBody>
          <a:bodyPr>
            <a:normAutofit fontScale="92500" lnSpcReduction="20000"/>
          </a:bodyPr>
          <a:lstStyle/>
          <a:p>
            <a:pPr algn="just"/>
            <a:r>
              <a:rPr lang="en-US" b="1" dirty="0" smtClean="0"/>
              <a:t>Interpretive community </a:t>
            </a:r>
            <a:r>
              <a:rPr lang="en-US" dirty="0" smtClean="0"/>
              <a:t>is a term coined by </a:t>
            </a:r>
            <a:r>
              <a:rPr lang="en-US" b="1" dirty="0" smtClean="0"/>
              <a:t>Stanley Fish </a:t>
            </a:r>
            <a:r>
              <a:rPr lang="en-US" dirty="0" smtClean="0"/>
              <a:t>to designate a group of readers who share the same interpretive strategies. Fish, a contemporary reader-oriented critic, has coined the term </a:t>
            </a:r>
            <a:r>
              <a:rPr lang="en-US" b="1" dirty="0" smtClean="0"/>
              <a:t>affective stylistics </a:t>
            </a:r>
            <a:r>
              <a:rPr lang="en-US" dirty="0" smtClean="0"/>
              <a:t>or </a:t>
            </a:r>
            <a:r>
              <a:rPr lang="en-US" b="1" dirty="0" smtClean="0"/>
              <a:t>reception aesthetics </a:t>
            </a:r>
            <a:r>
              <a:rPr lang="en-US" dirty="0" smtClean="0"/>
              <a:t>to describe his reading strategy. Fish argues that meaning inheres in the reader, not the text. A text’s meaning resides in the </a:t>
            </a:r>
            <a:r>
              <a:rPr lang="en-US" b="1" dirty="0" smtClean="0"/>
              <a:t>reading community </a:t>
            </a:r>
            <a:r>
              <a:rPr lang="en-US" dirty="0" smtClean="0"/>
              <a:t>to which a reader belongs, or what Fish calls the </a:t>
            </a:r>
            <a:r>
              <a:rPr lang="en-US" b="1" dirty="0" smtClean="0"/>
              <a:t>interpretive community</a:t>
            </a:r>
            <a:r>
              <a:rPr lang="en-US" dirty="0" smtClean="0"/>
              <a:t>. This community or (these communities) ultimately invests meaning.</a:t>
            </a:r>
            <a:r>
              <a:rPr lang="tr-TR" dirty="0" smtClean="0"/>
              <a:t> (</a:t>
            </a:r>
            <a:r>
              <a:rPr lang="tr-TR" dirty="0" err="1" smtClean="0"/>
              <a:t>Bressler</a:t>
            </a:r>
            <a:r>
              <a:rPr lang="tr-TR" dirty="0" smtClean="0"/>
              <a:t> 88).</a:t>
            </a:r>
            <a:endParaRPr lang="tr-T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85728"/>
            <a:ext cx="8229600" cy="6311624"/>
          </a:xfrm>
        </p:spPr>
        <p:txBody>
          <a:bodyPr>
            <a:normAutofit/>
          </a:bodyPr>
          <a:lstStyle/>
          <a:p>
            <a:pPr algn="just">
              <a:buNone/>
            </a:pPr>
            <a:r>
              <a:rPr lang="tr-TR" b="1" dirty="0" smtClean="0"/>
              <a:t>	</a:t>
            </a:r>
            <a:r>
              <a:rPr lang="en-US" dirty="0" smtClean="0"/>
              <a:t>Unlike the New Critics, Fish declares that the objectivity of a text is an illusion because the text is a tabula rasa, a blank slate upon which the reader writes the actual text. The reader determines the form and content of the text. Not the text but the reader is preeminent.</a:t>
            </a:r>
            <a:r>
              <a:rPr lang="tr-TR" dirty="0" smtClean="0"/>
              <a:t> (</a:t>
            </a:r>
            <a:r>
              <a:rPr lang="tr-TR" dirty="0" err="1" smtClean="0"/>
              <a:t>Bressler</a:t>
            </a:r>
            <a:r>
              <a:rPr lang="tr-TR" dirty="0" smtClean="0"/>
              <a:t> 88).</a:t>
            </a:r>
            <a:endParaRPr lang="en-US" dirty="0" smtClean="0"/>
          </a:p>
          <a:p>
            <a:endParaRPr lang="tr-TR" dirty="0"/>
          </a:p>
        </p:txBody>
      </p:sp>
    </p:spTree>
    <p:extLst>
      <p:ext uri="{BB962C8B-B14F-4D97-AF65-F5344CB8AC3E}">
        <p14:creationId xmlns:p14="http://schemas.microsoft.com/office/powerpoint/2010/main" val="3856376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normAutofit/>
          </a:bodyPr>
          <a:lstStyle/>
          <a:p>
            <a:pPr algn="just">
              <a:buNone/>
            </a:pPr>
            <a:r>
              <a:rPr lang="tr-TR" dirty="0" smtClean="0"/>
              <a:t>	</a:t>
            </a:r>
            <a:r>
              <a:rPr lang="en-US" dirty="0" smtClean="0"/>
              <a:t>The term Reader-oriented criticism allows for so much divergence in theory and methods. Such an eclectic membership denotes the continued growth and ongoing development of reader-oriented criticism. </a:t>
            </a:r>
            <a:r>
              <a:rPr lang="tr-TR" dirty="0" smtClean="0"/>
              <a:t>	</a:t>
            </a:r>
          </a:p>
          <a:p>
            <a:pPr algn="just">
              <a:buNone/>
            </a:pPr>
            <a:r>
              <a:rPr lang="tr-TR" dirty="0"/>
              <a:t>	</a:t>
            </a:r>
            <a:r>
              <a:rPr lang="en-US" dirty="0" smtClean="0"/>
              <a:t>As reader-oriented critics use a variety of methodologies, there is no particular list of questions. Nevertheless, by asking the following questions, one can participate in both the theory and practice of reader-oriented criticism:</a:t>
            </a:r>
            <a:r>
              <a:rPr lang="tr-TR" dirty="0" smtClean="0"/>
              <a:t>                           (</a:t>
            </a:r>
            <a:r>
              <a:rPr lang="tr-TR" dirty="0" err="1"/>
              <a:t>Bressler</a:t>
            </a:r>
            <a:r>
              <a:rPr lang="tr-TR" dirty="0"/>
              <a:t> 88).</a:t>
            </a:r>
            <a:endParaRPr lang="en-US" dirty="0"/>
          </a:p>
          <a:p>
            <a:pPr algn="just">
              <a:buNone/>
            </a:pPr>
            <a:endParaRPr lang="en-US" dirty="0" smtClean="0"/>
          </a:p>
          <a:p>
            <a:endParaRPr lang="tr-T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normAutofit fontScale="70000" lnSpcReduction="20000"/>
          </a:bodyPr>
          <a:lstStyle/>
          <a:p>
            <a:pPr algn="just"/>
            <a:r>
              <a:rPr lang="en-US" dirty="0" smtClean="0"/>
              <a:t>Who is the actual reader?</a:t>
            </a:r>
          </a:p>
          <a:p>
            <a:pPr algn="just"/>
            <a:r>
              <a:rPr lang="en-US" dirty="0" smtClean="0"/>
              <a:t>Who is the implied reader?</a:t>
            </a:r>
          </a:p>
          <a:p>
            <a:pPr algn="just"/>
            <a:r>
              <a:rPr lang="en-US" dirty="0" smtClean="0"/>
              <a:t>Who is the ideal reader?</a:t>
            </a:r>
          </a:p>
          <a:p>
            <a:pPr algn="just"/>
            <a:r>
              <a:rPr lang="en-US" dirty="0" smtClean="0"/>
              <a:t>Who is the </a:t>
            </a:r>
            <a:r>
              <a:rPr lang="en-US" dirty="0" err="1" smtClean="0"/>
              <a:t>narratee</a:t>
            </a:r>
            <a:r>
              <a:rPr lang="en-US" dirty="0" smtClean="0"/>
              <a:t>?</a:t>
            </a:r>
          </a:p>
          <a:p>
            <a:pPr algn="just"/>
            <a:r>
              <a:rPr lang="en-US" dirty="0" smtClean="0"/>
              <a:t>What are some gaps you see in the text?</a:t>
            </a:r>
          </a:p>
          <a:p>
            <a:pPr algn="just"/>
            <a:r>
              <a:rPr lang="en-US" dirty="0" smtClean="0"/>
              <a:t>Can you list several horizons of expectations and show how they change from a particular text’s beginning to its end?</a:t>
            </a:r>
          </a:p>
          <a:p>
            <a:pPr algn="just"/>
            <a:r>
              <a:rPr lang="en-US" dirty="0" smtClean="0"/>
              <a:t>Using </a:t>
            </a:r>
            <a:r>
              <a:rPr lang="en-US" dirty="0" err="1" smtClean="0"/>
              <a:t>Jauss’s</a:t>
            </a:r>
            <a:r>
              <a:rPr lang="en-US" dirty="0" smtClean="0"/>
              <a:t> definition of horizons of expectation, can you develop (first on your own and then with your classmates) an interpretation of a particular text?</a:t>
            </a:r>
          </a:p>
          <a:p>
            <a:pPr algn="just"/>
            <a:r>
              <a:rPr lang="en-US" dirty="0" smtClean="0"/>
              <a:t>Can you articulate your identity theme as you develop your personal interpretation of a particular text?</a:t>
            </a:r>
          </a:p>
          <a:p>
            <a:pPr algn="just"/>
            <a:r>
              <a:rPr lang="en-US" dirty="0" smtClean="0"/>
              <a:t>Using </a:t>
            </a:r>
            <a:r>
              <a:rPr lang="en-US" dirty="0" err="1" smtClean="0"/>
              <a:t>Bleich’s</a:t>
            </a:r>
            <a:r>
              <a:rPr lang="en-US" dirty="0" smtClean="0"/>
              <a:t> subjective criticism, can you state the difference between your response to a text and your interpretation?</a:t>
            </a:r>
          </a:p>
          <a:p>
            <a:pPr algn="just"/>
            <a:r>
              <a:rPr lang="en-US" dirty="0" smtClean="0"/>
              <a:t>In a classroom setting, develop your class’s interpretive strategies for arriving at the meaning of a particular text.</a:t>
            </a:r>
          </a:p>
          <a:p>
            <a:pPr algn="just"/>
            <a:r>
              <a:rPr lang="en-US" dirty="0" smtClean="0"/>
              <a:t>As you interpret this text, can you cite the interpretive community or communities to which you, the reader, belong?</a:t>
            </a:r>
            <a:r>
              <a:rPr lang="tr-TR" dirty="0" smtClean="0"/>
              <a:t> (</a:t>
            </a:r>
            <a:r>
              <a:rPr lang="tr-TR" dirty="0" err="1" smtClean="0"/>
              <a:t>Bressler</a:t>
            </a:r>
            <a:r>
              <a:rPr lang="tr-TR" dirty="0" smtClean="0"/>
              <a:t> 88).</a:t>
            </a:r>
            <a:endParaRPr lang="en-US" dirty="0" smtClean="0"/>
          </a:p>
          <a:p>
            <a:endParaRPr lang="tr-T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260648"/>
            <a:ext cx="8784976" cy="6264696"/>
          </a:xfrm>
        </p:spPr>
        <p:txBody>
          <a:bodyPr>
            <a:normAutofit/>
          </a:bodyPr>
          <a:lstStyle/>
          <a:p>
            <a:pPr algn="just">
              <a:buNone/>
            </a:pPr>
            <a:r>
              <a:rPr lang="tr-TR" dirty="0" smtClean="0"/>
              <a:t>	</a:t>
            </a:r>
            <a:r>
              <a:rPr lang="en-US" dirty="0" smtClean="0"/>
              <a:t>Because all reader-oriented critics agree that the individual reader creates the text’s meaning, reader-oriented criticism declares that there can be no correct meaning for any text; instead many valid interpretations are possible.</a:t>
            </a:r>
            <a:endParaRPr lang="tr-TR" dirty="0" smtClean="0"/>
          </a:p>
          <a:p>
            <a:pPr algn="just">
              <a:buNone/>
            </a:pPr>
            <a:r>
              <a:rPr lang="tr-TR" dirty="0" smtClean="0"/>
              <a:t>	</a:t>
            </a:r>
            <a:r>
              <a:rPr lang="en-US" dirty="0" smtClean="0"/>
              <a:t> What the reading process is and how readers read are major concerns for all reader-oriented critics. The answers to these and similar questions are widely divergent.</a:t>
            </a:r>
            <a:r>
              <a:rPr lang="tr-TR" dirty="0" smtClean="0"/>
              <a:t> </a:t>
            </a:r>
            <a:r>
              <a:rPr lang="tr-TR" sz="2800" dirty="0" smtClean="0"/>
              <a:t>(</a:t>
            </a:r>
            <a:r>
              <a:rPr lang="tr-TR" sz="2800" dirty="0" err="1" smtClean="0"/>
              <a:t>Bressler</a:t>
            </a:r>
            <a:r>
              <a:rPr lang="tr-TR" sz="2800" dirty="0" smtClean="0"/>
              <a:t> 89).</a:t>
            </a:r>
          </a:p>
          <a:p>
            <a:pPr>
              <a:buNone/>
            </a:pPr>
            <a:r>
              <a:rPr lang="tr-TR" dirty="0" smtClean="0"/>
              <a:t>	</a:t>
            </a:r>
            <a:endParaRPr lang="en-US" dirty="0" smtClean="0"/>
          </a:p>
          <a:p>
            <a:endParaRPr lang="tr-TR" dirty="0"/>
          </a:p>
        </p:txBody>
      </p:sp>
    </p:spTree>
    <p:extLst>
      <p:ext uri="{BB962C8B-B14F-4D97-AF65-F5344CB8AC3E}">
        <p14:creationId xmlns:p14="http://schemas.microsoft.com/office/powerpoint/2010/main" val="249341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332656"/>
            <a:ext cx="8424936" cy="6192688"/>
          </a:xfrm>
        </p:spPr>
        <p:txBody>
          <a:bodyPr>
            <a:normAutofit/>
          </a:bodyPr>
          <a:lstStyle/>
          <a:p>
            <a:pPr marL="0" indent="0" algn="just">
              <a:buNone/>
            </a:pPr>
            <a:endParaRPr lang="tr-TR" dirty="0"/>
          </a:p>
          <a:p>
            <a:pPr marL="0" indent="0" algn="just">
              <a:buNone/>
            </a:pPr>
            <a:r>
              <a:rPr lang="en-US" b="1" dirty="0" smtClean="0"/>
              <a:t>Reader-response </a:t>
            </a:r>
            <a:r>
              <a:rPr lang="en-US" b="1" dirty="0"/>
              <a:t>criticism </a:t>
            </a:r>
            <a:r>
              <a:rPr lang="en-US" dirty="0"/>
              <a:t>covers a good deal of diverse ground such as </a:t>
            </a:r>
            <a:r>
              <a:rPr lang="en-US" b="1" dirty="0"/>
              <a:t>psychoanalytic criticism </a:t>
            </a:r>
            <a:r>
              <a:rPr lang="en-US" dirty="0"/>
              <a:t>(when it investigates the psychological motives for certain kinds of interpretations of a literary text), </a:t>
            </a:r>
            <a:r>
              <a:rPr lang="en-US" b="1" dirty="0"/>
              <a:t>feminist criticism </a:t>
            </a:r>
            <a:r>
              <a:rPr lang="en-US" dirty="0"/>
              <a:t>(when it analyzes how patriarchy teaches us to interpret texts in a sexist manner), </a:t>
            </a:r>
            <a:r>
              <a:rPr lang="en-US" b="1" dirty="0" err="1"/>
              <a:t>structuralist</a:t>
            </a:r>
            <a:r>
              <a:rPr lang="en-US" b="1" dirty="0"/>
              <a:t> criticism </a:t>
            </a:r>
            <a:r>
              <a:rPr lang="en-US" dirty="0"/>
              <a:t>(when it examines the </a:t>
            </a:r>
            <a:r>
              <a:rPr lang="en-US" dirty="0" smtClean="0"/>
              <a:t>literary conventions </a:t>
            </a:r>
            <a:r>
              <a:rPr lang="en-US" dirty="0"/>
              <a:t>a reader must have consciously or unconsciously internalized in order to be able to read a particular literary text</a:t>
            </a:r>
            <a:r>
              <a:rPr lang="en-US" dirty="0" smtClean="0"/>
              <a:t>).</a:t>
            </a:r>
            <a:r>
              <a:rPr lang="tr-TR" dirty="0" smtClean="0"/>
              <a:t> (</a:t>
            </a:r>
            <a:r>
              <a:rPr lang="tr-TR" dirty="0" err="1" smtClean="0"/>
              <a:t>Tyson</a:t>
            </a:r>
            <a:r>
              <a:rPr lang="tr-TR" dirty="0" smtClean="0"/>
              <a:t> 153-154).</a:t>
            </a:r>
            <a:endParaRPr lang="en-US" dirty="0"/>
          </a:p>
          <a:p>
            <a:endParaRPr lang="tr-TR" dirty="0"/>
          </a:p>
        </p:txBody>
      </p:sp>
    </p:spTree>
    <p:extLst>
      <p:ext uri="{BB962C8B-B14F-4D97-AF65-F5344CB8AC3E}">
        <p14:creationId xmlns:p14="http://schemas.microsoft.com/office/powerpoint/2010/main" val="818704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626121"/>
          </a:xfrm>
        </p:spPr>
        <p:txBody>
          <a:bodyPr>
            <a:normAutofit/>
          </a:bodyPr>
          <a:lstStyle/>
          <a:p>
            <a:pPr algn="just">
              <a:buNone/>
            </a:pPr>
            <a:r>
              <a:rPr lang="tr-TR" dirty="0" smtClean="0"/>
              <a:t>	</a:t>
            </a:r>
            <a:r>
              <a:rPr lang="en-US" dirty="0" err="1" smtClean="0"/>
              <a:t>Iser’s</a:t>
            </a:r>
            <a:r>
              <a:rPr lang="en-US" dirty="0" smtClean="0"/>
              <a:t> gap theory, Rosenblatt’s transactional theory, and Fish’s rather relativistic assumption that no text can exist until either the reader or an interpretive community creates it are significant. </a:t>
            </a:r>
            <a:endParaRPr lang="tr-TR" dirty="0" smtClean="0"/>
          </a:p>
          <a:p>
            <a:pPr algn="just">
              <a:buNone/>
            </a:pPr>
            <a:r>
              <a:rPr lang="tr-TR" dirty="0" smtClean="0"/>
              <a:t>	</a:t>
            </a:r>
            <a:r>
              <a:rPr lang="en-US" dirty="0" smtClean="0"/>
              <a:t>Do African-Americans read differently from European Americans? How do women read? How do men read? In other words, different schools of criticism such as feminism, gender studies, have embraced the principles of reader-oriented criticism. </a:t>
            </a:r>
            <a:r>
              <a:rPr lang="tr-TR" sz="2800" dirty="0" smtClean="0"/>
              <a:t>(</a:t>
            </a:r>
            <a:r>
              <a:rPr lang="tr-TR" sz="2800" dirty="0" err="1" smtClean="0"/>
              <a:t>Bressler</a:t>
            </a:r>
            <a:r>
              <a:rPr lang="tr-TR" sz="2800" dirty="0" smtClean="0"/>
              <a:t> 90).</a:t>
            </a:r>
            <a:endParaRPr lang="en-US" sz="2800" dirty="0" smtClean="0"/>
          </a:p>
          <a:p>
            <a:endParaRPr lang="tr-T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normAutofit fontScale="62500" lnSpcReduction="20000"/>
          </a:bodyPr>
          <a:lstStyle/>
          <a:p>
            <a:pPr>
              <a:buNone/>
            </a:pPr>
            <a:r>
              <a:rPr lang="en-US" b="1" dirty="0" smtClean="0"/>
              <a:t> </a:t>
            </a:r>
            <a:endParaRPr lang="tr-TR" dirty="0" smtClean="0"/>
          </a:p>
          <a:p>
            <a:pPr>
              <a:buNone/>
            </a:pPr>
            <a:r>
              <a:rPr lang="en-US" dirty="0" smtClean="0"/>
              <a:t>“Tell me, glass, tell me true!</a:t>
            </a:r>
            <a:endParaRPr lang="tr-TR" dirty="0" smtClean="0"/>
          </a:p>
          <a:p>
            <a:pPr>
              <a:buNone/>
            </a:pPr>
            <a:r>
              <a:rPr lang="en-US" dirty="0" smtClean="0"/>
              <a:t>Of all the ladies in the land,</a:t>
            </a:r>
            <a:endParaRPr lang="tr-TR" dirty="0" smtClean="0"/>
          </a:p>
          <a:p>
            <a:pPr>
              <a:buNone/>
            </a:pPr>
            <a:r>
              <a:rPr lang="en-US" dirty="0" smtClean="0"/>
              <a:t>Who is fairest, tell me who?”</a:t>
            </a:r>
            <a:endParaRPr lang="tr-TR" dirty="0" smtClean="0"/>
          </a:p>
          <a:p>
            <a:pPr>
              <a:buNone/>
            </a:pPr>
            <a:r>
              <a:rPr lang="tr-TR" dirty="0" smtClean="0"/>
              <a:t>[…]</a:t>
            </a:r>
          </a:p>
          <a:p>
            <a:pPr>
              <a:buNone/>
            </a:pPr>
            <a:r>
              <a:rPr lang="en-US" dirty="0" smtClean="0"/>
              <a:t>“Thou, queen, art the fairest in all the land.”</a:t>
            </a:r>
            <a:endParaRPr lang="tr-TR" dirty="0" smtClean="0"/>
          </a:p>
          <a:p>
            <a:pPr>
              <a:buNone/>
            </a:pPr>
            <a:r>
              <a:rPr lang="tr-TR" dirty="0" smtClean="0"/>
              <a:t>[…]</a:t>
            </a:r>
          </a:p>
          <a:p>
            <a:pPr>
              <a:buNone/>
            </a:pPr>
            <a:r>
              <a:rPr lang="en-US" dirty="0" smtClean="0"/>
              <a:t>“Thou, queen, art fair, and beauteous to see,</a:t>
            </a:r>
            <a:endParaRPr lang="tr-TR" dirty="0" smtClean="0"/>
          </a:p>
          <a:p>
            <a:pPr>
              <a:buNone/>
            </a:pPr>
            <a:r>
              <a:rPr lang="en-US" dirty="0" smtClean="0"/>
              <a:t>But Snow White is lovelier far than thee!”</a:t>
            </a:r>
            <a:endParaRPr lang="tr-TR" dirty="0" smtClean="0"/>
          </a:p>
          <a:p>
            <a:pPr>
              <a:buNone/>
            </a:pPr>
            <a:r>
              <a:rPr lang="tr-TR" dirty="0" smtClean="0"/>
              <a:t>[…]</a:t>
            </a:r>
          </a:p>
          <a:p>
            <a:pPr>
              <a:buNone/>
            </a:pPr>
            <a:r>
              <a:rPr lang="en-US" dirty="0" smtClean="0"/>
              <a:t>“Thou, queen, art the fairest in all this land:</a:t>
            </a:r>
            <a:endParaRPr lang="tr-TR" dirty="0" smtClean="0"/>
          </a:p>
          <a:p>
            <a:pPr>
              <a:buNone/>
            </a:pPr>
            <a:r>
              <a:rPr lang="en-US" dirty="0" smtClean="0"/>
              <a:t>But over the hills, in the greenwood shade,</a:t>
            </a:r>
            <a:endParaRPr lang="tr-TR" dirty="0" smtClean="0"/>
          </a:p>
          <a:p>
            <a:pPr>
              <a:buNone/>
            </a:pPr>
            <a:r>
              <a:rPr lang="en-US" dirty="0" smtClean="0"/>
              <a:t>Where the seven dwarfs their dwelling have made,</a:t>
            </a:r>
            <a:endParaRPr lang="tr-TR" dirty="0" smtClean="0"/>
          </a:p>
          <a:p>
            <a:pPr>
              <a:buNone/>
            </a:pPr>
            <a:r>
              <a:rPr lang="en-US" dirty="0" smtClean="0"/>
              <a:t>There Snow White is hiding her head; and she</a:t>
            </a:r>
            <a:endParaRPr lang="tr-TR" dirty="0" smtClean="0"/>
          </a:p>
          <a:p>
            <a:pPr>
              <a:buNone/>
            </a:pPr>
            <a:r>
              <a:rPr lang="en-US" dirty="0" smtClean="0"/>
              <a:t>Is lovelier far, O queen! than thee.”</a:t>
            </a:r>
            <a:endParaRPr lang="tr-TR" dirty="0" smtClean="0"/>
          </a:p>
          <a:p>
            <a:pPr>
              <a:buNone/>
            </a:pPr>
            <a:r>
              <a:rPr lang="tr-TR" dirty="0" smtClean="0"/>
              <a:t>[…]</a:t>
            </a:r>
          </a:p>
          <a:p>
            <a:pPr>
              <a:buNone/>
            </a:pPr>
            <a:r>
              <a:rPr lang="en-US" dirty="0" smtClean="0"/>
              <a:t>“Thou, lady, art loveliest here, I </a:t>
            </a:r>
            <a:r>
              <a:rPr lang="en-US" dirty="0" err="1" smtClean="0"/>
              <a:t>ween</a:t>
            </a:r>
            <a:r>
              <a:rPr lang="en-US" dirty="0" smtClean="0"/>
              <a:t>;</a:t>
            </a:r>
            <a:endParaRPr lang="tr-TR" dirty="0" smtClean="0"/>
          </a:p>
          <a:p>
            <a:pPr>
              <a:buNone/>
            </a:pPr>
            <a:r>
              <a:rPr lang="en-US" dirty="0" smtClean="0"/>
              <a:t>But lovelier far is the new-made queen.”</a:t>
            </a:r>
            <a:endParaRPr lang="tr-TR" dirty="0" smtClean="0"/>
          </a:p>
          <a:p>
            <a:endParaRPr lang="tr-T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dirty="0" smtClean="0"/>
              <a:t>	</a:t>
            </a:r>
            <a:r>
              <a:rPr lang="en-US" dirty="0" smtClean="0"/>
              <a:t>Grimm, J.L.C. and Grimm W.C., “Snow White” in </a:t>
            </a:r>
            <a:r>
              <a:rPr lang="en-US" i="1" dirty="0" err="1" smtClean="0"/>
              <a:t>Grimms</a:t>
            </a:r>
            <a:r>
              <a:rPr lang="en-US" i="1" dirty="0" smtClean="0"/>
              <a:t>’ Fairy Tales</a:t>
            </a:r>
            <a:r>
              <a:rPr lang="en-US" dirty="0" smtClean="0"/>
              <a:t>, London: CRW Publishing Limited, 2004: 199-208</a:t>
            </a:r>
            <a:endParaRPr lang="tr-TR" dirty="0" smtClean="0"/>
          </a:p>
          <a:p>
            <a:endParaRPr lang="tr-T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214290"/>
            <a:ext cx="8643998" cy="6429420"/>
          </a:xfrm>
        </p:spPr>
        <p:txBody>
          <a:bodyPr>
            <a:normAutofit fontScale="55000" lnSpcReduction="20000"/>
          </a:bodyPr>
          <a:lstStyle/>
          <a:p>
            <a:pPr algn="just">
              <a:buNone/>
            </a:pPr>
            <a:r>
              <a:rPr lang="tr-TR" sz="3600" dirty="0" smtClean="0"/>
              <a:t>		</a:t>
            </a:r>
            <a:r>
              <a:rPr lang="en-US" sz="3600" dirty="0" smtClean="0"/>
              <a:t>Midwinter – Invincible, Immaculate. The Count and his wife go riding, he on a grey mare and she on a black one, she wrapped in the glittering pelts of black foxes; and she wore high, black, shining boots with scarlet heels, and spurs. Fresh snow fell on snow already fallen; when it ceased, the whole world was white. “I wish  I had a girl as white as snow,” says the Count. They ride on. They come to a hole in the snow; </a:t>
            </a:r>
            <a:r>
              <a:rPr lang="tr-TR" sz="3600" dirty="0" err="1" smtClean="0"/>
              <a:t>t</a:t>
            </a:r>
            <a:r>
              <a:rPr lang="en-US" sz="3600" dirty="0" smtClean="0"/>
              <a:t>his hole is filled with blood. He says: “I wish  I had a girl as red as blood.” So they ride on again; here is a raven, perched on a bare bough. “I wish I had a girl as black as that bird’s feather.”</a:t>
            </a:r>
            <a:endParaRPr lang="tr-TR" sz="3600" dirty="0" smtClean="0"/>
          </a:p>
          <a:p>
            <a:pPr algn="just">
              <a:buNone/>
            </a:pPr>
            <a:r>
              <a:rPr lang="tr-TR" sz="3600" dirty="0" smtClean="0"/>
              <a:t>		</a:t>
            </a:r>
            <a:r>
              <a:rPr lang="en-US" sz="3600" dirty="0" smtClean="0"/>
              <a:t>As soon as he completed her description, there she stood, beside the road, white skin, red mouth, black hair and stark naked; she was the child of his desire and the </a:t>
            </a:r>
            <a:r>
              <a:rPr lang="en-US" sz="3600" dirty="0" err="1" smtClean="0"/>
              <a:t>Countees</a:t>
            </a:r>
            <a:r>
              <a:rPr lang="en-US" sz="3600" dirty="0" smtClean="0"/>
              <a:t> hated her. The Count lifted her up and sat in front of him on his saddle but the Countess had only one thought: how shall I be rid of her?</a:t>
            </a:r>
            <a:endParaRPr lang="tr-TR" sz="3600" dirty="0" smtClean="0"/>
          </a:p>
          <a:p>
            <a:pPr algn="just">
              <a:buNone/>
            </a:pPr>
            <a:r>
              <a:rPr lang="tr-TR" sz="3600" dirty="0" smtClean="0"/>
              <a:t>		</a:t>
            </a:r>
            <a:r>
              <a:rPr lang="en-US" sz="3600" dirty="0" smtClean="0"/>
              <a:t>The Countess dropped her glove in the snow and told the girl to get down to look for it; she meant to gallop off and leave her there but the Count said: “I’ll buy you new gloves.” At that, the furs sprang off the Countess’s shoulders and twined round the naked girl. Then the Countess threw her diamond brooch through the ice of a frozen pond: “Dive in and fetch it for me,” she said; she thought the girl would drown. But the Count said: “Is she a fish, to swim in such cold weather?” Then her boots leapt off the </a:t>
            </a:r>
            <a:r>
              <a:rPr lang="en-US" sz="3600" dirty="0" err="1" smtClean="0"/>
              <a:t>Countees’s</a:t>
            </a:r>
            <a:r>
              <a:rPr lang="en-US" sz="3600" dirty="0" smtClean="0"/>
              <a:t> feet and on to the girl’s legs. Now the Countess was bare as a bone and the girl furred and booted; the Count felt sorry for his wife. They came to a bush of roses, all in flower. “Pick me one,” said the Countess to the girl. “I can’t deny you that,” said the Count.</a:t>
            </a:r>
            <a:endParaRPr lang="tr-TR" sz="3600" dirty="0" smtClean="0"/>
          </a:p>
          <a:p>
            <a:endParaRPr lang="tr-T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6143668"/>
          </a:xfrm>
        </p:spPr>
        <p:txBody>
          <a:bodyPr>
            <a:normAutofit fontScale="85000" lnSpcReduction="10000"/>
          </a:bodyPr>
          <a:lstStyle/>
          <a:p>
            <a:pPr algn="just">
              <a:buNone/>
            </a:pPr>
            <a:r>
              <a:rPr lang="tr-TR" dirty="0" smtClean="0"/>
              <a:t>		</a:t>
            </a:r>
            <a:r>
              <a:rPr lang="en-US" dirty="0" smtClean="0"/>
              <a:t>So the girl picks a rose; pricks her finger on the thorn; bleeds; screams; falls.</a:t>
            </a:r>
            <a:endParaRPr lang="tr-TR" dirty="0" smtClean="0"/>
          </a:p>
          <a:p>
            <a:pPr algn="just">
              <a:buNone/>
            </a:pPr>
            <a:r>
              <a:rPr lang="tr-TR" dirty="0" smtClean="0"/>
              <a:t>		</a:t>
            </a:r>
            <a:r>
              <a:rPr lang="en-US" dirty="0" smtClean="0"/>
              <a:t>Weeping, the Count got off his horse, unfastened his breeches and thrust his virile member into the dead girl. The Countess reined in her stamping mare and watched him narrowly; he was soon finished.</a:t>
            </a:r>
            <a:endParaRPr lang="tr-TR" dirty="0" smtClean="0"/>
          </a:p>
          <a:p>
            <a:pPr algn="just">
              <a:buNone/>
            </a:pPr>
            <a:r>
              <a:rPr lang="tr-TR" dirty="0" smtClean="0"/>
              <a:t>		</a:t>
            </a:r>
            <a:r>
              <a:rPr lang="en-US" dirty="0" smtClean="0"/>
              <a:t>Then the girl began to melt. Soon there was nothing left of her but a feather a bird might have dropped; a bloodstain, like the trace of a fox’s kill on the snow; and the rose she had pulled off the bush. Now the Countess had all her clothes again. With her long hand she stroked her furs. The Count picked up the rose, bowed and handed it to his wife; when she touched it, she dropped it.</a:t>
            </a:r>
            <a:endParaRPr lang="tr-TR" dirty="0" smtClean="0"/>
          </a:p>
          <a:p>
            <a:pPr algn="just">
              <a:buNone/>
            </a:pPr>
            <a:r>
              <a:rPr lang="tr-TR" dirty="0" smtClean="0"/>
              <a:t>		</a:t>
            </a:r>
            <a:r>
              <a:rPr lang="en-US" dirty="0" smtClean="0"/>
              <a:t>“It bites!” she said.</a:t>
            </a:r>
            <a:endParaRPr lang="tr-TR" dirty="0" smtClean="0"/>
          </a:p>
          <a:p>
            <a:endParaRPr lang="tr-T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dirty="0" smtClean="0"/>
              <a:t>	</a:t>
            </a:r>
            <a:r>
              <a:rPr lang="en-US" dirty="0" smtClean="0"/>
              <a:t>Carter, Angela. “The Snow Child” in </a:t>
            </a:r>
            <a:r>
              <a:rPr lang="en-US" i="1" dirty="0" smtClean="0"/>
              <a:t>The Bloody Chamber</a:t>
            </a:r>
            <a:r>
              <a:rPr lang="en-US" dirty="0" smtClean="0"/>
              <a:t>. London: Vintage Books, 2006: 105-106.</a:t>
            </a:r>
            <a:endParaRPr lang="tr-TR" dirty="0" smtClean="0"/>
          </a:p>
          <a:p>
            <a:pPr marL="0" indent="0">
              <a:buNone/>
            </a:pPr>
            <a:endParaRPr lang="tr-T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schapiro_20me_20__20mary_20cassatt_20small1360218017465.jpg"/>
          <p:cNvPicPr>
            <a:picLocks noGrp="1" noChangeAspect="1" noChangeArrowheads="1"/>
          </p:cNvPicPr>
          <p:nvPr>
            <p:ph idx="1"/>
          </p:nvPr>
        </p:nvPicPr>
        <p:blipFill>
          <a:blip r:embed="rId2"/>
          <a:srcRect/>
          <a:stretch>
            <a:fillRect/>
          </a:stretch>
        </p:blipFill>
        <p:spPr bwMode="auto">
          <a:xfrm>
            <a:off x="1285852" y="214290"/>
            <a:ext cx="6643733" cy="6500858"/>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r>
              <a:rPr lang="tr-TR" dirty="0" smtClean="0"/>
              <a:t>“</a:t>
            </a:r>
            <a:r>
              <a:rPr lang="tr-TR" dirty="0" err="1" smtClean="0"/>
              <a:t>Mary</a:t>
            </a:r>
            <a:r>
              <a:rPr lang="tr-TR" dirty="0" smtClean="0"/>
              <a:t> </a:t>
            </a:r>
            <a:r>
              <a:rPr lang="tr-TR" dirty="0" err="1" smtClean="0"/>
              <a:t>Cassatt</a:t>
            </a:r>
            <a:r>
              <a:rPr lang="tr-TR" dirty="0" smtClean="0"/>
              <a:t> </a:t>
            </a:r>
            <a:r>
              <a:rPr lang="tr-TR" dirty="0" err="1" smtClean="0"/>
              <a:t>and</a:t>
            </a:r>
            <a:r>
              <a:rPr lang="tr-TR" dirty="0" smtClean="0"/>
              <a:t> </a:t>
            </a:r>
            <a:r>
              <a:rPr lang="tr-TR" dirty="0" err="1" smtClean="0"/>
              <a:t>Me</a:t>
            </a:r>
            <a:r>
              <a:rPr lang="tr-TR" dirty="0" smtClean="0"/>
              <a:t>”, 1976 </a:t>
            </a:r>
            <a:r>
              <a:rPr lang="tr-TR" dirty="0" err="1" smtClean="0"/>
              <a:t>by</a:t>
            </a:r>
            <a:r>
              <a:rPr lang="tr-TR" dirty="0" smtClean="0"/>
              <a:t> </a:t>
            </a:r>
            <a:r>
              <a:rPr lang="tr-TR" dirty="0" err="1" smtClean="0"/>
              <a:t>Miriam</a:t>
            </a:r>
            <a:r>
              <a:rPr lang="tr-TR" dirty="0" smtClean="0"/>
              <a:t> </a:t>
            </a:r>
            <a:r>
              <a:rPr lang="tr-TR" dirty="0" err="1" smtClean="0"/>
              <a:t>Schapiro</a:t>
            </a:r>
            <a:endParaRPr lang="tr-TR" dirty="0" smtClean="0"/>
          </a:p>
          <a:p>
            <a:pPr algn="just"/>
            <a:r>
              <a:rPr lang="tr-TR" dirty="0" err="1" smtClean="0"/>
              <a:t>Schapiro</a:t>
            </a:r>
            <a:r>
              <a:rPr lang="tr-TR" dirty="0" smtClean="0"/>
              <a:t> </a:t>
            </a:r>
            <a:r>
              <a:rPr lang="tr-TR" dirty="0" err="1" smtClean="0"/>
              <a:t>made</a:t>
            </a:r>
            <a:r>
              <a:rPr lang="tr-TR" dirty="0" smtClean="0"/>
              <a:t> “</a:t>
            </a:r>
            <a:r>
              <a:rPr lang="tr-TR" dirty="0" err="1" smtClean="0"/>
              <a:t>femmages</a:t>
            </a:r>
            <a:r>
              <a:rPr lang="tr-TR" dirty="0" smtClean="0"/>
              <a:t>”, </a:t>
            </a:r>
            <a:r>
              <a:rPr lang="tr-TR" dirty="0" err="1" smtClean="0"/>
              <a:t>collages</a:t>
            </a:r>
            <a:r>
              <a:rPr lang="tr-TR" dirty="0" smtClean="0"/>
              <a:t> </a:t>
            </a:r>
            <a:r>
              <a:rPr lang="tr-TR" dirty="0" err="1" smtClean="0"/>
              <a:t>which</a:t>
            </a:r>
            <a:r>
              <a:rPr lang="tr-TR" dirty="0" smtClean="0"/>
              <a:t> </a:t>
            </a:r>
            <a:r>
              <a:rPr lang="tr-TR" dirty="0" err="1" smtClean="0"/>
              <a:t>addressed</a:t>
            </a:r>
            <a:r>
              <a:rPr lang="tr-TR" dirty="0" smtClean="0"/>
              <a:t> feminist </a:t>
            </a:r>
            <a:r>
              <a:rPr lang="tr-TR" dirty="0" err="1" smtClean="0"/>
              <a:t>concerns</a:t>
            </a:r>
            <a:r>
              <a:rPr lang="tr-TR" dirty="0" smtClean="0"/>
              <a:t> </a:t>
            </a:r>
            <a:r>
              <a:rPr lang="tr-TR" dirty="0" err="1" smtClean="0"/>
              <a:t>by</a:t>
            </a:r>
            <a:r>
              <a:rPr lang="tr-TR" dirty="0" smtClean="0"/>
              <a:t> </a:t>
            </a:r>
            <a:r>
              <a:rPr lang="tr-TR" dirty="0" err="1" smtClean="0"/>
              <a:t>combining</a:t>
            </a:r>
            <a:r>
              <a:rPr lang="tr-TR" dirty="0" smtClean="0"/>
              <a:t> </a:t>
            </a:r>
            <a:r>
              <a:rPr lang="tr-TR" dirty="0" err="1" smtClean="0"/>
              <a:t>fabric</a:t>
            </a:r>
            <a:r>
              <a:rPr lang="tr-TR" dirty="0" smtClean="0"/>
              <a:t>, </a:t>
            </a:r>
            <a:r>
              <a:rPr lang="tr-TR" dirty="0" err="1" smtClean="0"/>
              <a:t>ribbon</a:t>
            </a:r>
            <a:r>
              <a:rPr lang="tr-TR" dirty="0" smtClean="0"/>
              <a:t>, </a:t>
            </a:r>
            <a:r>
              <a:rPr lang="tr-TR" dirty="0" err="1" smtClean="0"/>
              <a:t>wallpaper</a:t>
            </a:r>
            <a:r>
              <a:rPr lang="tr-TR" dirty="0" smtClean="0"/>
              <a:t>, </a:t>
            </a:r>
            <a:r>
              <a:rPr lang="tr-TR" dirty="0" err="1" smtClean="0"/>
              <a:t>and</a:t>
            </a:r>
            <a:r>
              <a:rPr lang="tr-TR" dirty="0" smtClean="0"/>
              <a:t> </a:t>
            </a:r>
            <a:r>
              <a:rPr lang="tr-TR" dirty="0" err="1" smtClean="0"/>
              <a:t>other</a:t>
            </a:r>
            <a:r>
              <a:rPr lang="tr-TR" dirty="0" smtClean="0"/>
              <a:t> </a:t>
            </a:r>
            <a:r>
              <a:rPr lang="tr-TR" dirty="0" err="1" smtClean="0"/>
              <a:t>traditionally</a:t>
            </a:r>
            <a:r>
              <a:rPr lang="tr-TR" dirty="0" smtClean="0"/>
              <a:t> “</a:t>
            </a:r>
            <a:r>
              <a:rPr lang="tr-TR" dirty="0" err="1" smtClean="0"/>
              <a:t>feminine</a:t>
            </a:r>
            <a:r>
              <a:rPr lang="tr-TR" dirty="0" smtClean="0"/>
              <a:t>” </a:t>
            </a:r>
            <a:r>
              <a:rPr lang="tr-TR" dirty="0" err="1" smtClean="0"/>
              <a:t>materials</a:t>
            </a:r>
            <a:r>
              <a:rPr lang="tr-TR" dirty="0" smtClean="0"/>
              <a:t>. (</a:t>
            </a:r>
            <a:r>
              <a:rPr lang="tr-TR" dirty="0" err="1" smtClean="0"/>
              <a:t>Doss</a:t>
            </a:r>
            <a:r>
              <a:rPr lang="tr-TR" dirty="0" smtClean="0"/>
              <a:t> 187 )</a:t>
            </a:r>
            <a:endParaRPr lang="tr-T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857916"/>
          </a:xfrm>
        </p:spPr>
        <p:txBody>
          <a:bodyPr>
            <a:normAutofit/>
          </a:bodyPr>
          <a:lstStyle/>
          <a:p>
            <a:pPr algn="just">
              <a:buNone/>
            </a:pPr>
            <a:r>
              <a:rPr lang="tr-TR" dirty="0" smtClean="0"/>
              <a:t>	</a:t>
            </a:r>
            <a:r>
              <a:rPr lang="tr-TR" sz="4000" dirty="0" smtClean="0"/>
              <a:t>B</a:t>
            </a:r>
            <a:r>
              <a:rPr lang="en-US" sz="4000" dirty="0" err="1" smtClean="0"/>
              <a:t>orn</a:t>
            </a:r>
            <a:r>
              <a:rPr lang="en-US" sz="4000" dirty="0" smtClean="0"/>
              <a:t> </a:t>
            </a:r>
            <a:r>
              <a:rPr lang="en-US" sz="4000" dirty="0"/>
              <a:t>in Toronto, Canada in </a:t>
            </a:r>
            <a:r>
              <a:rPr lang="en-US" sz="4000" dirty="0" smtClean="0"/>
              <a:t>1923</a:t>
            </a:r>
            <a:r>
              <a:rPr lang="tr-TR" sz="4000" dirty="0" smtClean="0"/>
              <a:t>, </a:t>
            </a:r>
            <a:r>
              <a:rPr lang="en-US" sz="4000" dirty="0" smtClean="0"/>
              <a:t>Miriam Schapiro</a:t>
            </a:r>
            <a:r>
              <a:rPr lang="tr-TR" sz="4000" dirty="0" smtClean="0"/>
              <a:t>, </a:t>
            </a:r>
            <a:r>
              <a:rPr lang="en-US" sz="4000" dirty="0" smtClean="0"/>
              <a:t>painter, sculptor, printmaker and “femmagist”</a:t>
            </a:r>
            <a:r>
              <a:rPr lang="tr-TR" sz="4000" dirty="0" smtClean="0"/>
              <a:t>,</a:t>
            </a:r>
            <a:r>
              <a:rPr lang="en-US" sz="4000" dirty="0" smtClean="0"/>
              <a:t> is known as a leader in both the Feminist Art </a:t>
            </a:r>
            <a:r>
              <a:rPr lang="tr-TR" sz="4000" dirty="0" smtClean="0"/>
              <a:t>M</a:t>
            </a:r>
            <a:r>
              <a:rPr lang="en-US" sz="4000" dirty="0" err="1" smtClean="0"/>
              <a:t>ovement</a:t>
            </a:r>
            <a:r>
              <a:rPr lang="en-US" sz="4000" dirty="0" smtClean="0"/>
              <a:t> and the Pattern and Decoration </a:t>
            </a:r>
            <a:r>
              <a:rPr lang="tr-TR" sz="4000" dirty="0" smtClean="0"/>
              <a:t>M</a:t>
            </a:r>
            <a:r>
              <a:rPr lang="en-US" sz="4000" dirty="0" err="1" smtClean="0"/>
              <a:t>ovement</a:t>
            </a:r>
            <a:r>
              <a:rPr lang="en-US" sz="4000" dirty="0" smtClean="0"/>
              <a:t>. </a:t>
            </a:r>
            <a:br>
              <a:rPr lang="en-US" sz="4000" dirty="0" smtClean="0"/>
            </a:br>
            <a:endParaRPr lang="tr-TR" sz="40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lstStyle/>
          <a:p>
            <a:pPr>
              <a:buNone/>
            </a:pPr>
            <a:r>
              <a:rPr lang="tr-TR" dirty="0" smtClean="0"/>
              <a:t>	</a:t>
            </a:r>
          </a:p>
          <a:p>
            <a:pPr>
              <a:buNone/>
            </a:pPr>
            <a:endParaRPr lang="tr-TR" dirty="0" smtClean="0"/>
          </a:p>
          <a:p>
            <a:pPr algn="just">
              <a:buNone/>
            </a:pPr>
            <a:r>
              <a:rPr lang="tr-TR" dirty="0" smtClean="0"/>
              <a:t>	</a:t>
            </a:r>
            <a:r>
              <a:rPr lang="tr-TR" dirty="0" err="1" smtClean="0"/>
              <a:t>Definition</a:t>
            </a:r>
            <a:r>
              <a:rPr lang="tr-TR" dirty="0" smtClean="0"/>
              <a:t> of</a:t>
            </a:r>
            <a:r>
              <a:rPr lang="en-US" dirty="0" smtClean="0"/>
              <a:t> </a:t>
            </a:r>
            <a:r>
              <a:rPr lang="tr-TR" dirty="0" smtClean="0"/>
              <a:t>"</a:t>
            </a:r>
            <a:r>
              <a:rPr lang="tr-TR" dirty="0" err="1" smtClean="0"/>
              <a:t>Femmage</a:t>
            </a:r>
            <a:r>
              <a:rPr lang="tr-TR" dirty="0" smtClean="0"/>
              <a:t>":</a:t>
            </a:r>
          </a:p>
          <a:p>
            <a:pPr algn="just">
              <a:buNone/>
            </a:pPr>
            <a:r>
              <a:rPr lang="tr-TR" dirty="0"/>
              <a:t>	</a:t>
            </a:r>
            <a:r>
              <a:rPr lang="en-US" dirty="0" smtClean="0"/>
              <a:t>1. It is </a:t>
            </a:r>
            <a:r>
              <a:rPr lang="tr-TR" dirty="0" smtClean="0"/>
              <a:t>a </a:t>
            </a:r>
            <a:r>
              <a:rPr lang="en-US" dirty="0" smtClean="0"/>
              <a:t>work by a woman. </a:t>
            </a:r>
            <a:endParaRPr lang="tr-TR" dirty="0" smtClean="0"/>
          </a:p>
          <a:p>
            <a:pPr algn="just">
              <a:buNone/>
            </a:pPr>
            <a:r>
              <a:rPr lang="tr-TR" dirty="0"/>
              <a:t>	</a:t>
            </a:r>
            <a:r>
              <a:rPr lang="en-US" dirty="0" smtClean="0"/>
              <a:t>2. The activities of saving and collecting are important ingredients.</a:t>
            </a:r>
            <a:r>
              <a:rPr lang="tr-TR" dirty="0" smtClean="0"/>
              <a:t> </a:t>
            </a:r>
          </a:p>
          <a:p>
            <a:pPr algn="just">
              <a:buNone/>
            </a:pPr>
            <a:r>
              <a:rPr lang="tr-TR" dirty="0"/>
              <a:t>	</a:t>
            </a:r>
            <a:r>
              <a:rPr lang="tr-TR" dirty="0" smtClean="0"/>
              <a:t>3</a:t>
            </a:r>
            <a:r>
              <a:rPr lang="en-US" dirty="0" smtClean="0"/>
              <a:t>. The theme has a woman-life context. </a:t>
            </a: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346050"/>
          </a:xfrm>
        </p:spPr>
        <p:txBody>
          <a:bodyPr>
            <a:normAutofit fontScale="90000"/>
          </a:bodyPr>
          <a:lstStyle/>
          <a:p>
            <a:r>
              <a:rPr lang="tr-TR" dirty="0" smtClean="0"/>
              <a:t>READER-RESPONSE CRITICISM</a:t>
            </a:r>
            <a:endParaRPr lang="tr-TR" dirty="0"/>
          </a:p>
        </p:txBody>
      </p:sp>
      <p:sp>
        <p:nvSpPr>
          <p:cNvPr id="3" name="İçerik Yer Tutucusu 2"/>
          <p:cNvSpPr>
            <a:spLocks noGrp="1"/>
          </p:cNvSpPr>
          <p:nvPr>
            <p:ph idx="1"/>
          </p:nvPr>
        </p:nvSpPr>
        <p:spPr>
          <a:xfrm>
            <a:off x="251520" y="836712"/>
            <a:ext cx="8435280" cy="5760640"/>
          </a:xfrm>
        </p:spPr>
        <p:txBody>
          <a:bodyPr>
            <a:normAutofit fontScale="77500" lnSpcReduction="20000"/>
          </a:bodyPr>
          <a:lstStyle/>
          <a:p>
            <a:pPr marL="0" indent="0" algn="just">
              <a:buNone/>
            </a:pPr>
            <a:r>
              <a:rPr lang="en-US" sz="3400" dirty="0" smtClean="0"/>
              <a:t>Reader-</a:t>
            </a:r>
            <a:r>
              <a:rPr lang="tr-TR" sz="3400" dirty="0" smtClean="0"/>
              <a:t>R</a:t>
            </a:r>
            <a:r>
              <a:rPr lang="en-US" sz="3400" dirty="0" err="1" smtClean="0"/>
              <a:t>esponse</a:t>
            </a:r>
            <a:r>
              <a:rPr lang="en-US" sz="3400" dirty="0" smtClean="0"/>
              <a:t> </a:t>
            </a:r>
            <a:r>
              <a:rPr lang="en-US" sz="3400" dirty="0"/>
              <a:t>theory, which did not receive much attention until the 1970s, maintains that what a text is cannot be separated from what it does. For despite their divergent views of the reading process, reader-response theorists share two beliefs: </a:t>
            </a:r>
            <a:endParaRPr lang="tr-TR" sz="3400" dirty="0" smtClean="0"/>
          </a:p>
          <a:p>
            <a:pPr marL="514350" indent="-514350" algn="just">
              <a:buAutoNum type="arabicPeriod"/>
            </a:pPr>
            <a:r>
              <a:rPr lang="en-US" sz="3400" dirty="0" smtClean="0"/>
              <a:t>that </a:t>
            </a:r>
            <a:r>
              <a:rPr lang="en-US" sz="3400" dirty="0"/>
              <a:t>the role of the reader cannot be omitted from our understanding of literature </a:t>
            </a:r>
            <a:endParaRPr lang="tr-TR" sz="3400" dirty="0" smtClean="0"/>
          </a:p>
          <a:p>
            <a:pPr marL="514350" indent="-514350" algn="just">
              <a:buNone/>
            </a:pPr>
            <a:r>
              <a:rPr lang="tr-TR" sz="3400" dirty="0" smtClean="0"/>
              <a:t>       </a:t>
            </a:r>
          </a:p>
          <a:p>
            <a:pPr marL="514350" indent="-514350" algn="just">
              <a:buAutoNum type="arabicPeriod" startAt="2"/>
            </a:pPr>
            <a:r>
              <a:rPr lang="en-US" sz="3400" dirty="0" smtClean="0"/>
              <a:t>that </a:t>
            </a:r>
            <a:r>
              <a:rPr lang="en-US" sz="3400" dirty="0"/>
              <a:t>readers do not passively consume the meaning presented to them by an objective literary text; rather they actively make the meaning they find in literature.  </a:t>
            </a:r>
            <a:endParaRPr lang="tr-TR" sz="3400" dirty="0" smtClean="0"/>
          </a:p>
          <a:p>
            <a:pPr marL="0" indent="0" algn="just">
              <a:buNone/>
            </a:pPr>
            <a:endParaRPr lang="tr-TR" sz="3400" dirty="0" smtClean="0"/>
          </a:p>
          <a:p>
            <a:pPr marL="0" indent="0" algn="just">
              <a:buNone/>
            </a:pPr>
            <a:r>
              <a:rPr lang="en-US" sz="3400" dirty="0" smtClean="0"/>
              <a:t>This </a:t>
            </a:r>
            <a:r>
              <a:rPr lang="en-US" sz="3400" dirty="0"/>
              <a:t>second belief, </a:t>
            </a:r>
            <a:r>
              <a:rPr lang="en-US" sz="3400" b="1" dirty="0"/>
              <a:t>that readers actively make meaning</a:t>
            </a:r>
            <a:r>
              <a:rPr lang="en-US" sz="3400" dirty="0"/>
              <a:t>, suggests that </a:t>
            </a:r>
            <a:r>
              <a:rPr lang="en-US" sz="3400" b="1" dirty="0"/>
              <a:t>different readers may read the same text quite differently</a:t>
            </a:r>
            <a:r>
              <a:rPr lang="en-US" sz="3400" dirty="0"/>
              <a:t>. </a:t>
            </a:r>
            <a:r>
              <a:rPr lang="tr-TR" sz="3400" dirty="0" smtClean="0"/>
              <a:t>(</a:t>
            </a:r>
            <a:r>
              <a:rPr lang="tr-TR" sz="3400" dirty="0" err="1" smtClean="0"/>
              <a:t>Tyson</a:t>
            </a:r>
            <a:r>
              <a:rPr lang="tr-TR" sz="3400" dirty="0" smtClean="0"/>
              <a:t> 154).</a:t>
            </a:r>
          </a:p>
          <a:p>
            <a:pPr marL="0" indent="0" algn="just">
              <a:buNone/>
            </a:pPr>
            <a:endParaRPr lang="tr-TR" sz="3400" dirty="0" smtClean="0"/>
          </a:p>
        </p:txBody>
      </p:sp>
    </p:spTree>
    <p:extLst>
      <p:ext uri="{BB962C8B-B14F-4D97-AF65-F5344CB8AC3E}">
        <p14:creationId xmlns:p14="http://schemas.microsoft.com/office/powerpoint/2010/main" val="42404277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285728"/>
            <a:ext cx="8472518" cy="6215106"/>
          </a:xfrm>
        </p:spPr>
        <p:txBody>
          <a:bodyPr>
            <a:normAutofit fontScale="40000" lnSpcReduction="20000"/>
          </a:bodyPr>
          <a:lstStyle/>
          <a:p>
            <a:pPr algn="just">
              <a:buNone/>
            </a:pPr>
            <a:r>
              <a:rPr lang="tr-TR" sz="5100" dirty="0" smtClean="0"/>
              <a:t>	</a:t>
            </a:r>
            <a:r>
              <a:rPr lang="tr-TR" sz="5100" b="1" dirty="0" err="1" smtClean="0"/>
              <a:t>Feminine</a:t>
            </a:r>
            <a:r>
              <a:rPr lang="tr-TR" sz="5100" b="1" dirty="0" smtClean="0"/>
              <a:t> </a:t>
            </a:r>
            <a:r>
              <a:rPr lang="tr-TR" sz="5100" b="1" dirty="0" err="1" smtClean="0"/>
              <a:t>materials</a:t>
            </a:r>
            <a:r>
              <a:rPr lang="tr-TR" sz="5100" b="1" dirty="0" smtClean="0"/>
              <a:t> in </a:t>
            </a:r>
            <a:r>
              <a:rPr lang="en-US" sz="5100" b="1" dirty="0" smtClean="0"/>
              <a:t>Schapiro’s work</a:t>
            </a:r>
            <a:r>
              <a:rPr lang="tr-TR" sz="5100" b="1" dirty="0" smtClean="0"/>
              <a:t> can be </a:t>
            </a:r>
            <a:r>
              <a:rPr lang="tr-TR" sz="5100" b="1" dirty="0" err="1" smtClean="0"/>
              <a:t>compared</a:t>
            </a:r>
            <a:r>
              <a:rPr lang="tr-TR" sz="5100" b="1" dirty="0" smtClean="0"/>
              <a:t> </a:t>
            </a:r>
            <a:r>
              <a:rPr lang="tr-TR" sz="5100" b="1" dirty="0" err="1" smtClean="0"/>
              <a:t>with</a:t>
            </a:r>
            <a:r>
              <a:rPr lang="tr-TR" sz="5100" b="1" dirty="0" smtClean="0"/>
              <a:t> Susan </a:t>
            </a:r>
            <a:r>
              <a:rPr lang="tr-TR" sz="5100" b="1" dirty="0" err="1" smtClean="0"/>
              <a:t>Glaspell’s</a:t>
            </a:r>
            <a:r>
              <a:rPr lang="tr-TR" sz="5100" b="1" dirty="0" smtClean="0"/>
              <a:t> </a:t>
            </a:r>
            <a:r>
              <a:rPr lang="tr-TR" sz="5100" b="1" dirty="0" err="1" smtClean="0"/>
              <a:t>one-act</a:t>
            </a:r>
            <a:r>
              <a:rPr lang="tr-TR" sz="5100" b="1" dirty="0" smtClean="0"/>
              <a:t> </a:t>
            </a:r>
            <a:r>
              <a:rPr lang="tr-TR" sz="5100" b="1" dirty="0" err="1" smtClean="0"/>
              <a:t>play</a:t>
            </a:r>
            <a:r>
              <a:rPr lang="tr-TR" sz="5100" b="1" dirty="0" smtClean="0"/>
              <a:t>, “</a:t>
            </a:r>
            <a:r>
              <a:rPr lang="tr-TR" sz="5100" b="1" dirty="0" err="1" smtClean="0"/>
              <a:t>Trifles</a:t>
            </a:r>
            <a:r>
              <a:rPr lang="tr-TR" sz="5100" b="1" dirty="0" smtClean="0"/>
              <a:t>” (1916). </a:t>
            </a:r>
            <a:r>
              <a:rPr lang="tr-TR" sz="5100" b="1" dirty="0" err="1" smtClean="0"/>
              <a:t>So</a:t>
            </a:r>
            <a:r>
              <a:rPr lang="tr-TR" sz="5100" b="1" dirty="0" smtClean="0"/>
              <a:t>, in </a:t>
            </a:r>
            <a:r>
              <a:rPr lang="tr-TR" sz="5100" b="1" dirty="0" err="1" smtClean="0"/>
              <a:t>order</a:t>
            </a:r>
            <a:r>
              <a:rPr lang="tr-TR" sz="5100" b="1" dirty="0" smtClean="0"/>
              <a:t> </a:t>
            </a:r>
            <a:r>
              <a:rPr lang="tr-TR" sz="5100" b="1" dirty="0" err="1" smtClean="0"/>
              <a:t>to</a:t>
            </a:r>
            <a:r>
              <a:rPr lang="tr-TR" sz="5100" b="1" dirty="0" smtClean="0"/>
              <a:t> </a:t>
            </a:r>
            <a:r>
              <a:rPr lang="tr-TR" sz="5100" b="1" dirty="0" err="1" smtClean="0"/>
              <a:t>understand</a:t>
            </a:r>
            <a:r>
              <a:rPr lang="tr-TR" sz="5100" b="1" dirty="0" smtClean="0"/>
              <a:t> </a:t>
            </a:r>
            <a:r>
              <a:rPr lang="tr-TR" sz="5100" b="1" dirty="0" err="1" smtClean="0"/>
              <a:t>these</a:t>
            </a:r>
            <a:r>
              <a:rPr lang="tr-TR" sz="5100" b="1" dirty="0" smtClean="0"/>
              <a:t> </a:t>
            </a:r>
            <a:r>
              <a:rPr lang="tr-TR" sz="5100" b="1" dirty="0" err="1" smtClean="0"/>
              <a:t>works</a:t>
            </a:r>
            <a:r>
              <a:rPr lang="tr-TR" sz="5100" b="1" dirty="0" smtClean="0"/>
              <a:t> </a:t>
            </a:r>
            <a:r>
              <a:rPr lang="tr-TR" sz="5100" b="1" dirty="0" err="1" smtClean="0"/>
              <a:t>better</a:t>
            </a:r>
            <a:r>
              <a:rPr lang="tr-TR" sz="5100" b="1" dirty="0"/>
              <a:t>, </a:t>
            </a:r>
            <a:r>
              <a:rPr lang="tr-TR" sz="5100" b="1" dirty="0" err="1" smtClean="0"/>
              <a:t>please</a:t>
            </a:r>
            <a:r>
              <a:rPr lang="tr-TR" sz="5100" b="1" dirty="0" smtClean="0"/>
              <a:t> </a:t>
            </a:r>
            <a:r>
              <a:rPr lang="tr-TR" sz="5100" b="1" dirty="0" err="1" smtClean="0"/>
              <a:t>first</a:t>
            </a:r>
            <a:r>
              <a:rPr lang="tr-TR" sz="5100" b="1" dirty="0" smtClean="0"/>
              <a:t> </a:t>
            </a:r>
            <a:r>
              <a:rPr lang="tr-TR" sz="5100" b="1" dirty="0" err="1" smtClean="0"/>
              <a:t>read</a:t>
            </a:r>
            <a:r>
              <a:rPr lang="tr-TR" sz="5100" b="1" dirty="0" smtClean="0"/>
              <a:t> </a:t>
            </a:r>
            <a:r>
              <a:rPr lang="tr-TR" sz="5100" b="1" dirty="0" err="1" smtClean="0"/>
              <a:t>the</a:t>
            </a:r>
            <a:r>
              <a:rPr lang="tr-TR" sz="5100" b="1" dirty="0" smtClean="0"/>
              <a:t> </a:t>
            </a:r>
            <a:r>
              <a:rPr lang="tr-TR" sz="5100" b="1" dirty="0" err="1" smtClean="0"/>
              <a:t>extract</a:t>
            </a:r>
            <a:r>
              <a:rPr lang="tr-TR" sz="5100" b="1" dirty="0" smtClean="0"/>
              <a:t> </a:t>
            </a:r>
            <a:r>
              <a:rPr lang="tr-TR" sz="5100" b="1" dirty="0" err="1" smtClean="0"/>
              <a:t>from</a:t>
            </a:r>
            <a:r>
              <a:rPr lang="tr-TR" sz="5100" b="1" dirty="0" smtClean="0"/>
              <a:t> </a:t>
            </a:r>
            <a:r>
              <a:rPr lang="tr-TR" sz="5100" b="1" dirty="0" err="1" smtClean="0"/>
              <a:t>the</a:t>
            </a:r>
            <a:r>
              <a:rPr lang="tr-TR" sz="5100" b="1" dirty="0" smtClean="0"/>
              <a:t> </a:t>
            </a:r>
            <a:r>
              <a:rPr lang="tr-TR" sz="5100" b="1" dirty="0" err="1" smtClean="0"/>
              <a:t>play</a:t>
            </a:r>
            <a:r>
              <a:rPr lang="tr-TR" sz="5100" b="1" dirty="0" smtClean="0"/>
              <a:t> </a:t>
            </a:r>
            <a:r>
              <a:rPr lang="tr-TR" sz="5100" b="1" dirty="0" err="1" smtClean="0"/>
              <a:t>and</a:t>
            </a:r>
            <a:r>
              <a:rPr lang="tr-TR" sz="5100" b="1" dirty="0" smtClean="0"/>
              <a:t> </a:t>
            </a:r>
            <a:r>
              <a:rPr lang="tr-TR" sz="5100" b="1" dirty="0" err="1" smtClean="0"/>
              <a:t>analyze</a:t>
            </a:r>
            <a:r>
              <a:rPr lang="tr-TR" sz="5100" b="1" dirty="0" smtClean="0"/>
              <a:t> </a:t>
            </a:r>
            <a:r>
              <a:rPr lang="tr-TR" sz="5100" b="1" dirty="0" err="1" smtClean="0"/>
              <a:t>the</a:t>
            </a:r>
            <a:r>
              <a:rPr lang="tr-TR" sz="5100" b="1" dirty="0" smtClean="0"/>
              <a:t> </a:t>
            </a:r>
            <a:r>
              <a:rPr lang="tr-TR" sz="5100" b="1" dirty="0" err="1" smtClean="0"/>
              <a:t>quotation</a:t>
            </a:r>
            <a:r>
              <a:rPr lang="tr-TR" sz="5100" b="1" dirty="0" smtClean="0"/>
              <a:t>. </a:t>
            </a:r>
          </a:p>
          <a:p>
            <a:pPr algn="just">
              <a:buNone/>
            </a:pPr>
            <a:endParaRPr lang="tr-TR" sz="5100" dirty="0" smtClean="0"/>
          </a:p>
          <a:p>
            <a:pPr>
              <a:buNone/>
            </a:pPr>
            <a:r>
              <a:rPr lang="tr-TR" sz="3600" dirty="0" err="1" smtClean="0"/>
              <a:t>Sheriff</a:t>
            </a:r>
            <a:r>
              <a:rPr lang="tr-TR" sz="4200" dirty="0" smtClean="0"/>
              <a:t>: </a:t>
            </a:r>
            <a:r>
              <a:rPr lang="tr-TR" sz="4200" dirty="0" err="1" smtClean="0"/>
              <a:t>Nothing</a:t>
            </a:r>
            <a:r>
              <a:rPr lang="tr-TR" sz="4200" dirty="0" smtClean="0"/>
              <a:t> </a:t>
            </a:r>
            <a:r>
              <a:rPr lang="tr-TR" sz="4200" dirty="0" err="1" smtClean="0"/>
              <a:t>here</a:t>
            </a:r>
            <a:r>
              <a:rPr lang="tr-TR" sz="4200" dirty="0" smtClean="0"/>
              <a:t> but </a:t>
            </a:r>
            <a:r>
              <a:rPr lang="tr-TR" sz="4200" dirty="0" err="1" smtClean="0"/>
              <a:t>kitchen</a:t>
            </a:r>
            <a:r>
              <a:rPr lang="tr-TR" sz="4200" dirty="0" smtClean="0"/>
              <a:t> </a:t>
            </a:r>
            <a:r>
              <a:rPr lang="tr-TR" sz="4200" dirty="0" err="1" smtClean="0"/>
              <a:t>things</a:t>
            </a:r>
            <a:r>
              <a:rPr lang="tr-TR" sz="4200" dirty="0" smtClean="0"/>
              <a:t>.</a:t>
            </a:r>
          </a:p>
          <a:p>
            <a:pPr>
              <a:buNone/>
            </a:pPr>
            <a:r>
              <a:rPr lang="tr-TR" sz="4200" dirty="0" smtClean="0"/>
              <a:t>[…]</a:t>
            </a:r>
          </a:p>
          <a:p>
            <a:pPr>
              <a:buNone/>
            </a:pPr>
            <a:r>
              <a:rPr lang="en-US" sz="4200" dirty="0" smtClean="0"/>
              <a:t>Lewis Hale</a:t>
            </a:r>
            <a:r>
              <a:rPr lang="tr-TR" sz="4200" dirty="0" smtClean="0"/>
              <a:t>: </a:t>
            </a:r>
            <a:r>
              <a:rPr lang="en-US" sz="4200" dirty="0" smtClean="0"/>
              <a:t>Well, women are used to worrying over trifles.</a:t>
            </a:r>
            <a:endParaRPr lang="tr-TR" sz="4200" dirty="0" smtClean="0"/>
          </a:p>
          <a:p>
            <a:pPr>
              <a:buNone/>
            </a:pPr>
            <a:r>
              <a:rPr lang="tr-TR" sz="4200" dirty="0" smtClean="0"/>
              <a:t>[…]</a:t>
            </a:r>
          </a:p>
          <a:p>
            <a:pPr>
              <a:buNone/>
            </a:pPr>
            <a:r>
              <a:rPr lang="tr-TR" sz="4200" dirty="0" err="1" smtClean="0"/>
              <a:t>Mrs</a:t>
            </a:r>
            <a:r>
              <a:rPr lang="tr-TR" sz="4200" dirty="0" smtClean="0"/>
              <a:t>. Hale: </a:t>
            </a:r>
            <a:r>
              <a:rPr lang="tr-TR" sz="4200" dirty="0" err="1" smtClean="0"/>
              <a:t>I’d</a:t>
            </a:r>
            <a:r>
              <a:rPr lang="tr-TR" sz="4200" dirty="0" smtClean="0"/>
              <a:t> </a:t>
            </a:r>
            <a:r>
              <a:rPr lang="tr-TR" sz="4200" dirty="0" err="1" smtClean="0"/>
              <a:t>hate</a:t>
            </a:r>
            <a:r>
              <a:rPr lang="tr-TR" sz="4200" dirty="0" smtClean="0"/>
              <a:t> </a:t>
            </a:r>
            <a:r>
              <a:rPr lang="tr-TR" sz="4200" dirty="0" err="1" smtClean="0"/>
              <a:t>to</a:t>
            </a:r>
            <a:r>
              <a:rPr lang="tr-TR" sz="4200" dirty="0" smtClean="0"/>
              <a:t> </a:t>
            </a:r>
            <a:r>
              <a:rPr lang="tr-TR" sz="4200" dirty="0" err="1" smtClean="0"/>
              <a:t>have</a:t>
            </a:r>
            <a:r>
              <a:rPr lang="tr-TR" sz="4200" dirty="0" smtClean="0"/>
              <a:t> men </a:t>
            </a:r>
            <a:r>
              <a:rPr lang="tr-TR" sz="4200" dirty="0" err="1" smtClean="0"/>
              <a:t>coming</a:t>
            </a:r>
            <a:r>
              <a:rPr lang="tr-TR" sz="4200" dirty="0" smtClean="0"/>
              <a:t> </a:t>
            </a:r>
            <a:r>
              <a:rPr lang="tr-TR" sz="4200" dirty="0" err="1" smtClean="0"/>
              <a:t>into</a:t>
            </a:r>
            <a:r>
              <a:rPr lang="tr-TR" sz="4200" dirty="0" smtClean="0"/>
              <a:t> </a:t>
            </a:r>
            <a:r>
              <a:rPr lang="tr-TR" sz="4200" dirty="0" err="1" smtClean="0"/>
              <a:t>my</a:t>
            </a:r>
            <a:r>
              <a:rPr lang="tr-TR" sz="4200" dirty="0" smtClean="0"/>
              <a:t> </a:t>
            </a:r>
            <a:r>
              <a:rPr lang="tr-TR" sz="4200" dirty="0" err="1" smtClean="0"/>
              <a:t>kitchen</a:t>
            </a:r>
            <a:r>
              <a:rPr lang="tr-TR" sz="4200" dirty="0" smtClean="0"/>
              <a:t>, </a:t>
            </a:r>
            <a:r>
              <a:rPr lang="tr-TR" sz="4200" dirty="0" err="1" smtClean="0"/>
              <a:t>snooping</a:t>
            </a:r>
            <a:r>
              <a:rPr lang="tr-TR" sz="4200" dirty="0" smtClean="0"/>
              <a:t> </a:t>
            </a:r>
            <a:r>
              <a:rPr lang="tr-TR" sz="4200" dirty="0" err="1" smtClean="0"/>
              <a:t>around</a:t>
            </a:r>
            <a:r>
              <a:rPr lang="tr-TR" sz="4200" dirty="0" smtClean="0"/>
              <a:t> </a:t>
            </a:r>
            <a:r>
              <a:rPr lang="tr-TR" sz="4200" dirty="0" err="1" smtClean="0"/>
              <a:t>and</a:t>
            </a:r>
            <a:r>
              <a:rPr lang="tr-TR" sz="4200" dirty="0" smtClean="0"/>
              <a:t> </a:t>
            </a:r>
            <a:r>
              <a:rPr lang="tr-TR" sz="4200" dirty="0" err="1" smtClean="0"/>
              <a:t>criticising</a:t>
            </a:r>
            <a:r>
              <a:rPr lang="tr-TR" sz="4200" dirty="0" smtClean="0"/>
              <a:t>.</a:t>
            </a:r>
            <a:r>
              <a:rPr lang="en-US" sz="4200" dirty="0" smtClean="0"/>
              <a:t> </a:t>
            </a:r>
            <a:endParaRPr lang="tr-TR" sz="4200" dirty="0" smtClean="0"/>
          </a:p>
          <a:p>
            <a:pPr>
              <a:buNone/>
            </a:pPr>
            <a:r>
              <a:rPr lang="tr-TR" sz="4200" dirty="0" smtClean="0"/>
              <a:t>[…]</a:t>
            </a:r>
          </a:p>
          <a:p>
            <a:pPr>
              <a:buNone/>
            </a:pPr>
            <a:r>
              <a:rPr lang="tr-TR" sz="4200" dirty="0" err="1" smtClean="0"/>
              <a:t>Mrs</a:t>
            </a:r>
            <a:r>
              <a:rPr lang="tr-TR" sz="4200" dirty="0" smtClean="0"/>
              <a:t>. </a:t>
            </a:r>
            <a:r>
              <a:rPr lang="tr-TR" sz="4200" dirty="0" err="1" smtClean="0"/>
              <a:t>Peters</a:t>
            </a:r>
            <a:r>
              <a:rPr lang="tr-TR" sz="4200" dirty="0" smtClean="0"/>
              <a:t>: </a:t>
            </a:r>
            <a:r>
              <a:rPr lang="tr-TR" sz="4200" dirty="0" err="1" smtClean="0"/>
              <a:t>She</a:t>
            </a:r>
            <a:r>
              <a:rPr lang="tr-TR" sz="4200" dirty="0" smtClean="0"/>
              <a:t> </a:t>
            </a:r>
            <a:r>
              <a:rPr lang="tr-TR" sz="4200" dirty="0" err="1" smtClean="0"/>
              <a:t>said</a:t>
            </a:r>
            <a:r>
              <a:rPr lang="tr-TR" sz="4200" dirty="0" smtClean="0"/>
              <a:t> </a:t>
            </a:r>
            <a:r>
              <a:rPr lang="tr-TR" sz="4200" dirty="0" err="1" smtClean="0"/>
              <a:t>she</a:t>
            </a:r>
            <a:r>
              <a:rPr lang="tr-TR" sz="4200" dirty="0" smtClean="0"/>
              <a:t> </a:t>
            </a:r>
            <a:r>
              <a:rPr lang="tr-TR" sz="4200" dirty="0" err="1" smtClean="0"/>
              <a:t>wanted</a:t>
            </a:r>
            <a:r>
              <a:rPr lang="tr-TR" sz="4200" dirty="0" smtClean="0"/>
              <a:t> an </a:t>
            </a:r>
            <a:r>
              <a:rPr lang="tr-TR" sz="4200" dirty="0" err="1" smtClean="0"/>
              <a:t>apron</a:t>
            </a:r>
            <a:r>
              <a:rPr lang="tr-TR" sz="4200" dirty="0" smtClean="0"/>
              <a:t>. </a:t>
            </a:r>
          </a:p>
          <a:p>
            <a:pPr>
              <a:buNone/>
            </a:pPr>
            <a:r>
              <a:rPr lang="tr-TR" sz="4200" dirty="0" err="1" smtClean="0"/>
              <a:t>Mrs</a:t>
            </a:r>
            <a:r>
              <a:rPr lang="tr-TR" sz="4200" dirty="0" smtClean="0"/>
              <a:t>. Hale: Do </a:t>
            </a:r>
            <a:r>
              <a:rPr lang="tr-TR" sz="4200" dirty="0" err="1" smtClean="0"/>
              <a:t>you</a:t>
            </a:r>
            <a:r>
              <a:rPr lang="tr-TR" sz="4200" dirty="0" smtClean="0"/>
              <a:t> </a:t>
            </a:r>
            <a:r>
              <a:rPr lang="tr-TR" sz="4200" dirty="0" err="1" smtClean="0"/>
              <a:t>think</a:t>
            </a:r>
            <a:r>
              <a:rPr lang="tr-TR" sz="4200" dirty="0" smtClean="0"/>
              <a:t> </a:t>
            </a:r>
            <a:r>
              <a:rPr lang="tr-TR" sz="4200" dirty="0" err="1" smtClean="0"/>
              <a:t>she</a:t>
            </a:r>
            <a:r>
              <a:rPr lang="tr-TR" sz="4200" dirty="0" smtClean="0"/>
              <a:t> </a:t>
            </a:r>
            <a:r>
              <a:rPr lang="tr-TR" sz="4200" dirty="0" err="1" smtClean="0"/>
              <a:t>did</a:t>
            </a:r>
            <a:r>
              <a:rPr lang="tr-TR" sz="4200" dirty="0" smtClean="0"/>
              <a:t> it?</a:t>
            </a:r>
          </a:p>
          <a:p>
            <a:pPr>
              <a:buNone/>
            </a:pPr>
            <a:r>
              <a:rPr lang="tr-TR" sz="4200" dirty="0" err="1" smtClean="0"/>
              <a:t>Mrs</a:t>
            </a:r>
            <a:r>
              <a:rPr lang="tr-TR" sz="4200" dirty="0" smtClean="0"/>
              <a:t>. Hale: </a:t>
            </a:r>
            <a:r>
              <a:rPr lang="tr-TR" sz="4200" dirty="0" err="1" smtClean="0"/>
              <a:t>Well</a:t>
            </a:r>
            <a:r>
              <a:rPr lang="tr-TR" sz="4200" dirty="0" smtClean="0"/>
              <a:t>, I </a:t>
            </a:r>
            <a:r>
              <a:rPr lang="tr-TR" sz="4200" dirty="0" err="1" smtClean="0"/>
              <a:t>don’t</a:t>
            </a:r>
            <a:r>
              <a:rPr lang="tr-TR" sz="4200" dirty="0" smtClean="0"/>
              <a:t> </a:t>
            </a:r>
            <a:r>
              <a:rPr lang="tr-TR" sz="4200" dirty="0" err="1" smtClean="0"/>
              <a:t>think</a:t>
            </a:r>
            <a:r>
              <a:rPr lang="tr-TR" sz="4200" dirty="0" smtClean="0"/>
              <a:t> </a:t>
            </a:r>
            <a:r>
              <a:rPr lang="tr-TR" sz="4200" dirty="0" err="1" smtClean="0"/>
              <a:t>she</a:t>
            </a:r>
            <a:r>
              <a:rPr lang="tr-TR" sz="4200" dirty="0" smtClean="0"/>
              <a:t> </a:t>
            </a:r>
            <a:r>
              <a:rPr lang="tr-TR" sz="4200" dirty="0" err="1" smtClean="0"/>
              <a:t>did</a:t>
            </a:r>
            <a:r>
              <a:rPr lang="tr-TR" sz="4200" dirty="0" smtClean="0"/>
              <a:t>. </a:t>
            </a:r>
            <a:r>
              <a:rPr lang="tr-TR" sz="4200" dirty="0" err="1" smtClean="0"/>
              <a:t>Asking</a:t>
            </a:r>
            <a:r>
              <a:rPr lang="tr-TR" sz="4200" dirty="0" smtClean="0"/>
              <a:t> </a:t>
            </a:r>
            <a:r>
              <a:rPr lang="tr-TR" sz="4200" dirty="0" err="1" smtClean="0"/>
              <a:t>for</a:t>
            </a:r>
            <a:r>
              <a:rPr lang="tr-TR" sz="4200" dirty="0" smtClean="0"/>
              <a:t> an </a:t>
            </a:r>
            <a:r>
              <a:rPr lang="tr-TR" sz="4200" dirty="0" err="1" smtClean="0"/>
              <a:t>apron</a:t>
            </a:r>
            <a:r>
              <a:rPr lang="tr-TR" sz="4200" dirty="0" smtClean="0"/>
              <a:t> </a:t>
            </a:r>
            <a:r>
              <a:rPr lang="tr-TR" sz="4200" dirty="0" err="1" smtClean="0"/>
              <a:t>and</a:t>
            </a:r>
            <a:r>
              <a:rPr lang="tr-TR" sz="4200" dirty="0" smtClean="0"/>
              <a:t> her </a:t>
            </a:r>
            <a:r>
              <a:rPr lang="tr-TR" sz="4200" dirty="0" err="1" smtClean="0"/>
              <a:t>little</a:t>
            </a:r>
            <a:r>
              <a:rPr lang="tr-TR" sz="4200" dirty="0" smtClean="0"/>
              <a:t> </a:t>
            </a:r>
            <a:r>
              <a:rPr lang="tr-TR" sz="4200" dirty="0" err="1" smtClean="0"/>
              <a:t>shawl</a:t>
            </a:r>
            <a:r>
              <a:rPr lang="tr-TR" sz="4200" dirty="0" smtClean="0"/>
              <a:t>. </a:t>
            </a:r>
            <a:r>
              <a:rPr lang="tr-TR" sz="4200" dirty="0" err="1" smtClean="0"/>
              <a:t>Worring</a:t>
            </a:r>
            <a:r>
              <a:rPr lang="tr-TR" sz="4200" dirty="0" smtClean="0"/>
              <a:t> </a:t>
            </a:r>
            <a:r>
              <a:rPr lang="tr-TR" sz="4200" dirty="0" err="1" smtClean="0"/>
              <a:t>about</a:t>
            </a:r>
            <a:r>
              <a:rPr lang="tr-TR" sz="4200" dirty="0" smtClean="0"/>
              <a:t> her </a:t>
            </a:r>
            <a:r>
              <a:rPr lang="tr-TR" sz="4200" dirty="0" err="1" smtClean="0"/>
              <a:t>fruit</a:t>
            </a:r>
            <a:r>
              <a:rPr lang="tr-TR" sz="4200" dirty="0" smtClean="0"/>
              <a:t>.</a:t>
            </a:r>
          </a:p>
          <a:p>
            <a:pPr>
              <a:buNone/>
            </a:pPr>
            <a:r>
              <a:rPr lang="tr-TR" sz="4200" dirty="0" smtClean="0"/>
              <a:t>[…]</a:t>
            </a:r>
          </a:p>
          <a:p>
            <a:pPr>
              <a:buNone/>
            </a:pPr>
            <a:r>
              <a:rPr lang="tr-TR" sz="4200" dirty="0" err="1" smtClean="0"/>
              <a:t>Mrs</a:t>
            </a:r>
            <a:r>
              <a:rPr lang="tr-TR" sz="4200" dirty="0" smtClean="0"/>
              <a:t>. Hale: </a:t>
            </a:r>
            <a:r>
              <a:rPr lang="tr-TR" sz="4200" dirty="0" err="1" smtClean="0"/>
              <a:t>Mrs</a:t>
            </a:r>
            <a:r>
              <a:rPr lang="tr-TR" sz="4200" dirty="0" smtClean="0"/>
              <a:t>. </a:t>
            </a:r>
            <a:r>
              <a:rPr lang="tr-TR" sz="4200" dirty="0" err="1" smtClean="0"/>
              <a:t>Peters</a:t>
            </a:r>
            <a:r>
              <a:rPr lang="tr-TR" sz="4200" dirty="0" smtClean="0"/>
              <a:t>, </a:t>
            </a:r>
            <a:r>
              <a:rPr lang="tr-TR" sz="4200" dirty="0" err="1" smtClean="0"/>
              <a:t>look</a:t>
            </a:r>
            <a:r>
              <a:rPr lang="tr-TR" sz="4200" dirty="0" smtClean="0"/>
              <a:t> at </a:t>
            </a:r>
            <a:r>
              <a:rPr lang="tr-TR" sz="4200" dirty="0" err="1" smtClean="0"/>
              <a:t>this</a:t>
            </a:r>
            <a:r>
              <a:rPr lang="tr-TR" sz="4200" dirty="0" smtClean="0"/>
              <a:t> </a:t>
            </a:r>
            <a:r>
              <a:rPr lang="tr-TR" sz="4200" dirty="0" err="1" smtClean="0"/>
              <a:t>one</a:t>
            </a:r>
            <a:r>
              <a:rPr lang="tr-TR" sz="4200" dirty="0" smtClean="0"/>
              <a:t>. </a:t>
            </a:r>
            <a:r>
              <a:rPr lang="tr-TR" sz="4200" dirty="0" err="1" smtClean="0"/>
              <a:t>Here</a:t>
            </a:r>
            <a:r>
              <a:rPr lang="tr-TR" sz="4200" dirty="0" smtClean="0"/>
              <a:t>, </a:t>
            </a:r>
            <a:r>
              <a:rPr lang="tr-TR" sz="4200" dirty="0" err="1" smtClean="0"/>
              <a:t>this</a:t>
            </a:r>
            <a:r>
              <a:rPr lang="tr-TR" sz="4200" dirty="0" smtClean="0"/>
              <a:t> is </a:t>
            </a:r>
            <a:r>
              <a:rPr lang="tr-TR" sz="4200" dirty="0" err="1" smtClean="0"/>
              <a:t>the</a:t>
            </a:r>
            <a:r>
              <a:rPr lang="tr-TR" sz="4200" dirty="0" smtClean="0"/>
              <a:t> </a:t>
            </a:r>
            <a:r>
              <a:rPr lang="tr-TR" sz="4200" dirty="0" err="1" smtClean="0"/>
              <a:t>one</a:t>
            </a:r>
            <a:r>
              <a:rPr lang="tr-TR" sz="4200" dirty="0" smtClean="0"/>
              <a:t> </a:t>
            </a:r>
            <a:r>
              <a:rPr lang="tr-TR" sz="4200" dirty="0" err="1" smtClean="0"/>
              <a:t>she</a:t>
            </a:r>
            <a:r>
              <a:rPr lang="tr-TR" sz="4200" dirty="0" smtClean="0"/>
              <a:t> </a:t>
            </a:r>
            <a:r>
              <a:rPr lang="tr-TR" sz="4200" dirty="0" err="1" smtClean="0"/>
              <a:t>was</a:t>
            </a:r>
            <a:r>
              <a:rPr lang="tr-TR" sz="4200" dirty="0" smtClean="0"/>
              <a:t> </a:t>
            </a:r>
            <a:r>
              <a:rPr lang="tr-TR" sz="4200" dirty="0" err="1" smtClean="0"/>
              <a:t>working</a:t>
            </a:r>
            <a:r>
              <a:rPr lang="tr-TR" sz="4200" dirty="0" smtClean="0"/>
              <a:t> on, </a:t>
            </a:r>
            <a:r>
              <a:rPr lang="tr-TR" sz="4200" dirty="0" err="1" smtClean="0"/>
              <a:t>and</a:t>
            </a:r>
            <a:r>
              <a:rPr lang="tr-TR" sz="4200" dirty="0" smtClean="0"/>
              <a:t> </a:t>
            </a:r>
            <a:r>
              <a:rPr lang="tr-TR" sz="4200" dirty="0" err="1" smtClean="0"/>
              <a:t>look</a:t>
            </a:r>
            <a:r>
              <a:rPr lang="tr-TR" sz="4200" dirty="0" smtClean="0"/>
              <a:t> at </a:t>
            </a:r>
            <a:r>
              <a:rPr lang="tr-TR" sz="4200" dirty="0" err="1" smtClean="0"/>
              <a:t>the</a:t>
            </a:r>
            <a:r>
              <a:rPr lang="tr-TR" sz="4200" dirty="0" smtClean="0"/>
              <a:t> </a:t>
            </a:r>
            <a:r>
              <a:rPr lang="tr-TR" sz="4200" dirty="0" err="1" smtClean="0"/>
              <a:t>sewing</a:t>
            </a:r>
            <a:r>
              <a:rPr lang="tr-TR" sz="4200" dirty="0" smtClean="0"/>
              <a:t>! </a:t>
            </a:r>
            <a:r>
              <a:rPr lang="tr-TR" sz="4200" dirty="0" err="1" smtClean="0"/>
              <a:t>All</a:t>
            </a:r>
            <a:r>
              <a:rPr lang="tr-TR" sz="4200" dirty="0" smtClean="0"/>
              <a:t> </a:t>
            </a:r>
            <a:r>
              <a:rPr lang="tr-TR" sz="4200" dirty="0" err="1" smtClean="0"/>
              <a:t>the</a:t>
            </a:r>
            <a:r>
              <a:rPr lang="tr-TR" sz="4200" dirty="0" smtClean="0"/>
              <a:t> rest of it has </a:t>
            </a:r>
            <a:r>
              <a:rPr lang="tr-TR" sz="4200" dirty="0" err="1" smtClean="0"/>
              <a:t>been</a:t>
            </a:r>
            <a:r>
              <a:rPr lang="tr-TR" sz="4200" dirty="0" smtClean="0"/>
              <a:t> </a:t>
            </a:r>
            <a:r>
              <a:rPr lang="tr-TR" sz="4200" dirty="0" err="1" smtClean="0"/>
              <a:t>so</a:t>
            </a:r>
            <a:r>
              <a:rPr lang="tr-TR" sz="4200" dirty="0" smtClean="0"/>
              <a:t> nice </a:t>
            </a:r>
            <a:r>
              <a:rPr lang="tr-TR" sz="4200" dirty="0" err="1" smtClean="0"/>
              <a:t>and</a:t>
            </a:r>
            <a:r>
              <a:rPr lang="tr-TR" sz="4200" dirty="0" smtClean="0"/>
              <a:t> </a:t>
            </a:r>
            <a:r>
              <a:rPr lang="tr-TR" sz="4200" dirty="0" err="1" smtClean="0"/>
              <a:t>even</a:t>
            </a:r>
            <a:r>
              <a:rPr lang="tr-TR" sz="4200" dirty="0" smtClean="0"/>
              <a:t>. </a:t>
            </a:r>
            <a:r>
              <a:rPr lang="tr-TR" sz="4200" dirty="0" err="1" smtClean="0"/>
              <a:t>And</a:t>
            </a:r>
            <a:r>
              <a:rPr lang="tr-TR" sz="4200" dirty="0" smtClean="0"/>
              <a:t> </a:t>
            </a:r>
            <a:r>
              <a:rPr lang="tr-TR" sz="4200" dirty="0" err="1" smtClean="0"/>
              <a:t>look</a:t>
            </a:r>
            <a:r>
              <a:rPr lang="tr-TR" sz="4200" dirty="0" smtClean="0"/>
              <a:t> at </a:t>
            </a:r>
            <a:r>
              <a:rPr lang="tr-TR" sz="4200" dirty="0" err="1" smtClean="0"/>
              <a:t>this</a:t>
            </a:r>
            <a:r>
              <a:rPr lang="tr-TR" sz="4200" dirty="0" smtClean="0"/>
              <a:t>! </a:t>
            </a:r>
            <a:r>
              <a:rPr lang="tr-TR" sz="4200" dirty="0" err="1" smtClean="0"/>
              <a:t>It’s</a:t>
            </a:r>
            <a:r>
              <a:rPr lang="tr-TR" sz="4200" dirty="0" smtClean="0"/>
              <a:t> </a:t>
            </a:r>
            <a:r>
              <a:rPr lang="tr-TR" sz="4200" dirty="0" err="1" smtClean="0"/>
              <a:t>all</a:t>
            </a:r>
            <a:r>
              <a:rPr lang="tr-TR" sz="4200" dirty="0" smtClean="0"/>
              <a:t> </a:t>
            </a:r>
            <a:r>
              <a:rPr lang="tr-TR" sz="4200" dirty="0" err="1" smtClean="0"/>
              <a:t>over</a:t>
            </a:r>
            <a:r>
              <a:rPr lang="tr-TR" sz="4200" dirty="0" smtClean="0"/>
              <a:t> </a:t>
            </a:r>
            <a:r>
              <a:rPr lang="tr-TR" sz="4200" dirty="0" err="1" smtClean="0"/>
              <a:t>the</a:t>
            </a:r>
            <a:r>
              <a:rPr lang="tr-TR" sz="4200" dirty="0" smtClean="0"/>
              <a:t> </a:t>
            </a:r>
            <a:r>
              <a:rPr lang="tr-TR" sz="4200" dirty="0" err="1" smtClean="0"/>
              <a:t>place</a:t>
            </a:r>
            <a:r>
              <a:rPr lang="tr-TR" sz="4200" dirty="0" smtClean="0"/>
              <a:t>! </a:t>
            </a:r>
            <a:r>
              <a:rPr lang="tr-TR" sz="4200" dirty="0" err="1" smtClean="0"/>
              <a:t>Why</a:t>
            </a:r>
            <a:r>
              <a:rPr lang="tr-TR" sz="4200" dirty="0" smtClean="0"/>
              <a:t>, it </a:t>
            </a:r>
            <a:r>
              <a:rPr lang="tr-TR" sz="4200" dirty="0" err="1" smtClean="0"/>
              <a:t>looks</a:t>
            </a:r>
            <a:r>
              <a:rPr lang="tr-TR" sz="4200" dirty="0" smtClean="0"/>
              <a:t> as </a:t>
            </a:r>
            <a:r>
              <a:rPr lang="tr-TR" sz="4200" dirty="0" err="1" smtClean="0"/>
              <a:t>if</a:t>
            </a:r>
            <a:r>
              <a:rPr lang="tr-TR" sz="4200" dirty="0" smtClean="0"/>
              <a:t> </a:t>
            </a:r>
            <a:r>
              <a:rPr lang="tr-TR" sz="4200" dirty="0" err="1" smtClean="0"/>
              <a:t>she</a:t>
            </a:r>
            <a:r>
              <a:rPr lang="tr-TR" sz="4200" dirty="0" smtClean="0"/>
              <a:t> </a:t>
            </a:r>
            <a:r>
              <a:rPr lang="tr-TR" sz="4200" dirty="0" err="1" smtClean="0"/>
              <a:t>didn’t</a:t>
            </a:r>
            <a:r>
              <a:rPr lang="tr-TR" sz="4200" dirty="0" smtClean="0"/>
              <a:t> </a:t>
            </a:r>
            <a:r>
              <a:rPr lang="tr-TR" sz="4200" dirty="0" err="1" smtClean="0"/>
              <a:t>know</a:t>
            </a:r>
            <a:r>
              <a:rPr lang="tr-TR" sz="4200" dirty="0" smtClean="0"/>
              <a:t> </a:t>
            </a:r>
            <a:r>
              <a:rPr lang="tr-TR" sz="4200" dirty="0" err="1" smtClean="0"/>
              <a:t>what</a:t>
            </a:r>
            <a:r>
              <a:rPr lang="tr-TR" sz="4200" dirty="0" smtClean="0"/>
              <a:t> </a:t>
            </a:r>
            <a:r>
              <a:rPr lang="tr-TR" sz="4200" dirty="0" err="1" smtClean="0"/>
              <a:t>she</a:t>
            </a:r>
            <a:r>
              <a:rPr lang="tr-TR" sz="4200" dirty="0" smtClean="0"/>
              <a:t> </a:t>
            </a:r>
            <a:r>
              <a:rPr lang="tr-TR" sz="4200" dirty="0" err="1" smtClean="0"/>
              <a:t>was</a:t>
            </a:r>
            <a:r>
              <a:rPr lang="tr-TR" sz="4200" dirty="0" smtClean="0"/>
              <a:t> </a:t>
            </a:r>
            <a:r>
              <a:rPr lang="tr-TR" sz="4200" dirty="0" err="1" smtClean="0"/>
              <a:t>about</a:t>
            </a:r>
            <a:r>
              <a:rPr lang="tr-TR" sz="4200" dirty="0" smtClean="0"/>
              <a:t>!  </a:t>
            </a:r>
          </a:p>
          <a:p>
            <a:pPr>
              <a:buNone/>
            </a:pPr>
            <a:r>
              <a:rPr lang="tr-TR" sz="4200" dirty="0" smtClean="0"/>
              <a:t>(</a:t>
            </a:r>
            <a:r>
              <a:rPr lang="tr-TR" sz="4200" i="1" dirty="0" err="1" smtClean="0"/>
              <a:t>After</a:t>
            </a:r>
            <a:r>
              <a:rPr lang="tr-TR" sz="4200" i="1" dirty="0" smtClean="0"/>
              <a:t> </a:t>
            </a:r>
            <a:r>
              <a:rPr lang="tr-TR" sz="4200" i="1" dirty="0" err="1" smtClean="0"/>
              <a:t>she</a:t>
            </a:r>
            <a:r>
              <a:rPr lang="tr-TR" sz="4200" i="1" dirty="0" smtClean="0"/>
              <a:t> has </a:t>
            </a:r>
            <a:r>
              <a:rPr lang="tr-TR" sz="4200" i="1" dirty="0" err="1" smtClean="0"/>
              <a:t>said</a:t>
            </a:r>
            <a:r>
              <a:rPr lang="tr-TR" sz="4200" i="1" dirty="0" smtClean="0"/>
              <a:t> </a:t>
            </a:r>
            <a:r>
              <a:rPr lang="tr-TR" sz="4200" i="1" dirty="0" err="1" smtClean="0"/>
              <a:t>this</a:t>
            </a:r>
            <a:r>
              <a:rPr lang="tr-TR" sz="4200" i="1" dirty="0" smtClean="0"/>
              <a:t> </a:t>
            </a:r>
            <a:r>
              <a:rPr lang="tr-TR" sz="4200" i="1" dirty="0" err="1" smtClean="0"/>
              <a:t>they</a:t>
            </a:r>
            <a:r>
              <a:rPr lang="tr-TR" sz="4200" i="1" dirty="0" smtClean="0"/>
              <a:t> </a:t>
            </a:r>
            <a:r>
              <a:rPr lang="tr-TR" sz="4200" i="1" dirty="0" err="1" smtClean="0"/>
              <a:t>look</a:t>
            </a:r>
            <a:r>
              <a:rPr lang="tr-TR" sz="4200" i="1" dirty="0" smtClean="0"/>
              <a:t> at </a:t>
            </a:r>
            <a:r>
              <a:rPr lang="tr-TR" sz="4200" i="1" dirty="0" err="1" smtClean="0"/>
              <a:t>each</a:t>
            </a:r>
            <a:r>
              <a:rPr lang="tr-TR" sz="4200" i="1" dirty="0" smtClean="0"/>
              <a:t> </a:t>
            </a:r>
            <a:r>
              <a:rPr lang="tr-TR" sz="4200" i="1" dirty="0" err="1" smtClean="0"/>
              <a:t>other</a:t>
            </a:r>
            <a:r>
              <a:rPr lang="tr-TR" sz="4200" i="1" dirty="0" smtClean="0"/>
              <a:t>, </a:t>
            </a:r>
            <a:r>
              <a:rPr lang="tr-TR" sz="4200" i="1" dirty="0" err="1" smtClean="0"/>
              <a:t>then</a:t>
            </a:r>
            <a:r>
              <a:rPr lang="tr-TR" sz="4200" i="1" dirty="0" smtClean="0"/>
              <a:t> start </a:t>
            </a:r>
            <a:r>
              <a:rPr lang="tr-TR" sz="4200" i="1" dirty="0" err="1" smtClean="0"/>
              <a:t>to</a:t>
            </a:r>
            <a:r>
              <a:rPr lang="tr-TR" sz="4200" i="1" dirty="0" smtClean="0"/>
              <a:t> </a:t>
            </a:r>
            <a:r>
              <a:rPr lang="tr-TR" sz="4200" i="1" dirty="0" err="1" smtClean="0"/>
              <a:t>glance</a:t>
            </a:r>
            <a:r>
              <a:rPr lang="tr-TR" sz="4200" i="1" dirty="0" smtClean="0"/>
              <a:t> </a:t>
            </a:r>
            <a:r>
              <a:rPr lang="tr-TR" sz="4200" i="1" dirty="0" err="1" smtClean="0"/>
              <a:t>back</a:t>
            </a:r>
            <a:r>
              <a:rPr lang="tr-TR" sz="4200" i="1" dirty="0" smtClean="0"/>
              <a:t> at </a:t>
            </a:r>
            <a:r>
              <a:rPr lang="tr-TR" sz="4200" i="1" dirty="0" err="1" smtClean="0"/>
              <a:t>the</a:t>
            </a:r>
            <a:r>
              <a:rPr lang="tr-TR" sz="4200" i="1" dirty="0" smtClean="0"/>
              <a:t> </a:t>
            </a:r>
            <a:r>
              <a:rPr lang="tr-TR" sz="4200" i="1" dirty="0" err="1" smtClean="0"/>
              <a:t>door</a:t>
            </a:r>
            <a:r>
              <a:rPr lang="tr-TR" sz="4200" i="1" dirty="0" smtClean="0"/>
              <a:t>. </a:t>
            </a:r>
            <a:r>
              <a:rPr lang="tr-TR" sz="4200" i="1" dirty="0" err="1" smtClean="0"/>
              <a:t>After</a:t>
            </a:r>
            <a:r>
              <a:rPr lang="tr-TR" sz="4200" i="1" dirty="0" smtClean="0"/>
              <a:t> an </a:t>
            </a:r>
            <a:r>
              <a:rPr lang="tr-TR" sz="4200" i="1" dirty="0" err="1" smtClean="0"/>
              <a:t>instant</a:t>
            </a:r>
            <a:r>
              <a:rPr lang="tr-TR" sz="4200" i="1" dirty="0" smtClean="0"/>
              <a:t> </a:t>
            </a:r>
            <a:r>
              <a:rPr lang="tr-TR" sz="4200" i="1" dirty="0" err="1" smtClean="0"/>
              <a:t>Mrs</a:t>
            </a:r>
            <a:r>
              <a:rPr lang="tr-TR" sz="4200" i="1" dirty="0" smtClean="0"/>
              <a:t> Hale has </a:t>
            </a:r>
            <a:r>
              <a:rPr lang="tr-TR" sz="4200" i="1" dirty="0" err="1" smtClean="0"/>
              <a:t>pulled</a:t>
            </a:r>
            <a:r>
              <a:rPr lang="tr-TR" sz="4200" i="1" dirty="0" smtClean="0"/>
              <a:t> at a </a:t>
            </a:r>
            <a:r>
              <a:rPr lang="tr-TR" sz="4200" i="1" dirty="0" err="1" smtClean="0"/>
              <a:t>knot</a:t>
            </a:r>
            <a:r>
              <a:rPr lang="tr-TR" sz="4200" i="1" dirty="0" smtClean="0"/>
              <a:t> </a:t>
            </a:r>
            <a:r>
              <a:rPr lang="tr-TR" sz="4200" i="1" dirty="0" err="1" smtClean="0"/>
              <a:t>and</a:t>
            </a:r>
            <a:r>
              <a:rPr lang="tr-TR" sz="4200" i="1" dirty="0" smtClean="0"/>
              <a:t> </a:t>
            </a:r>
            <a:r>
              <a:rPr lang="tr-TR" sz="4200" i="1" dirty="0" err="1" smtClean="0"/>
              <a:t>ripped</a:t>
            </a:r>
            <a:r>
              <a:rPr lang="tr-TR" sz="4200" i="1" dirty="0" smtClean="0"/>
              <a:t> </a:t>
            </a:r>
            <a:r>
              <a:rPr lang="tr-TR" sz="4200" i="1" dirty="0" err="1" smtClean="0"/>
              <a:t>the</a:t>
            </a:r>
            <a:r>
              <a:rPr lang="tr-TR" sz="4200" i="1" dirty="0" smtClean="0"/>
              <a:t> </a:t>
            </a:r>
            <a:r>
              <a:rPr lang="tr-TR" sz="4200" i="1" dirty="0" err="1" smtClean="0"/>
              <a:t>sewing</a:t>
            </a:r>
            <a:r>
              <a:rPr lang="tr-TR" sz="4200" dirty="0" smtClean="0"/>
              <a:t>.)</a:t>
            </a:r>
          </a:p>
          <a:p>
            <a:pPr>
              <a:buNone/>
            </a:pPr>
            <a:endParaRPr lang="tr-TR"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normAutofit fontScale="92500" lnSpcReduction="10000"/>
          </a:bodyPr>
          <a:lstStyle/>
          <a:p>
            <a:pPr algn="just">
              <a:buNone/>
            </a:pPr>
            <a:r>
              <a:rPr lang="tr-TR" dirty="0" err="1" smtClean="0"/>
              <a:t>Mrs</a:t>
            </a:r>
            <a:r>
              <a:rPr lang="tr-TR" dirty="0" smtClean="0"/>
              <a:t>. </a:t>
            </a:r>
            <a:r>
              <a:rPr lang="tr-TR" dirty="0" err="1" smtClean="0"/>
              <a:t>Peters</a:t>
            </a:r>
            <a:r>
              <a:rPr lang="tr-TR" dirty="0" smtClean="0"/>
              <a:t>: Oh, </a:t>
            </a:r>
            <a:r>
              <a:rPr lang="tr-TR" dirty="0" err="1" smtClean="0"/>
              <a:t>what</a:t>
            </a:r>
            <a:r>
              <a:rPr lang="tr-TR" dirty="0" smtClean="0"/>
              <a:t> </a:t>
            </a:r>
            <a:r>
              <a:rPr lang="tr-TR" dirty="0" err="1" smtClean="0"/>
              <a:t>are</a:t>
            </a:r>
            <a:r>
              <a:rPr lang="tr-TR" dirty="0" smtClean="0"/>
              <a:t> </a:t>
            </a:r>
            <a:r>
              <a:rPr lang="tr-TR" dirty="0" err="1" smtClean="0"/>
              <a:t>you</a:t>
            </a:r>
            <a:r>
              <a:rPr lang="tr-TR" dirty="0" smtClean="0"/>
              <a:t> </a:t>
            </a:r>
            <a:r>
              <a:rPr lang="tr-TR" dirty="0" err="1" smtClean="0"/>
              <a:t>doing</a:t>
            </a:r>
            <a:r>
              <a:rPr lang="tr-TR" dirty="0" smtClean="0"/>
              <a:t>, </a:t>
            </a:r>
            <a:r>
              <a:rPr lang="tr-TR" dirty="0" err="1" smtClean="0"/>
              <a:t>Mrs</a:t>
            </a:r>
            <a:r>
              <a:rPr lang="tr-TR" dirty="0" smtClean="0"/>
              <a:t> Hale?</a:t>
            </a:r>
          </a:p>
          <a:p>
            <a:pPr algn="just">
              <a:buNone/>
            </a:pPr>
            <a:r>
              <a:rPr lang="tr-TR" dirty="0" err="1" smtClean="0"/>
              <a:t>Mrs</a:t>
            </a:r>
            <a:r>
              <a:rPr lang="tr-TR" dirty="0" smtClean="0"/>
              <a:t> Hale: (</a:t>
            </a:r>
            <a:r>
              <a:rPr lang="tr-TR" dirty="0" err="1" smtClean="0"/>
              <a:t>mildly</a:t>
            </a:r>
            <a:r>
              <a:rPr lang="tr-TR" dirty="0" smtClean="0"/>
              <a:t>) </a:t>
            </a:r>
            <a:r>
              <a:rPr lang="tr-TR" dirty="0" err="1" smtClean="0"/>
              <a:t>Just</a:t>
            </a:r>
            <a:r>
              <a:rPr lang="tr-TR" dirty="0" smtClean="0"/>
              <a:t> </a:t>
            </a:r>
            <a:r>
              <a:rPr lang="tr-TR" dirty="0" err="1" smtClean="0"/>
              <a:t>pulling</a:t>
            </a:r>
            <a:r>
              <a:rPr lang="tr-TR" dirty="0" smtClean="0"/>
              <a:t> </a:t>
            </a:r>
            <a:r>
              <a:rPr lang="tr-TR" dirty="0" err="1" smtClean="0"/>
              <a:t>out</a:t>
            </a:r>
            <a:r>
              <a:rPr lang="tr-TR" dirty="0" smtClean="0"/>
              <a:t> a </a:t>
            </a:r>
            <a:r>
              <a:rPr lang="tr-TR" dirty="0" err="1" smtClean="0"/>
              <a:t>stitch</a:t>
            </a:r>
            <a:r>
              <a:rPr lang="tr-TR" dirty="0" smtClean="0"/>
              <a:t> </a:t>
            </a:r>
            <a:r>
              <a:rPr lang="tr-TR" dirty="0" err="1" smtClean="0"/>
              <a:t>or</a:t>
            </a:r>
            <a:r>
              <a:rPr lang="tr-TR" dirty="0" smtClean="0"/>
              <a:t> </a:t>
            </a:r>
            <a:r>
              <a:rPr lang="tr-TR" dirty="0" err="1" smtClean="0"/>
              <a:t>two</a:t>
            </a:r>
            <a:r>
              <a:rPr lang="tr-TR" dirty="0" smtClean="0"/>
              <a:t> </a:t>
            </a:r>
            <a:r>
              <a:rPr lang="tr-TR" dirty="0" err="1" smtClean="0"/>
              <a:t>that’s</a:t>
            </a:r>
            <a:r>
              <a:rPr lang="tr-TR" dirty="0" smtClean="0"/>
              <a:t> not </a:t>
            </a:r>
            <a:r>
              <a:rPr lang="tr-TR" dirty="0" err="1" smtClean="0"/>
              <a:t>sewed</a:t>
            </a:r>
            <a:r>
              <a:rPr lang="tr-TR" dirty="0" smtClean="0"/>
              <a:t> </a:t>
            </a:r>
            <a:r>
              <a:rPr lang="tr-TR" dirty="0" err="1" smtClean="0"/>
              <a:t>very</a:t>
            </a:r>
            <a:r>
              <a:rPr lang="tr-TR" dirty="0" smtClean="0"/>
              <a:t> </a:t>
            </a:r>
            <a:r>
              <a:rPr lang="tr-TR" dirty="0" err="1" smtClean="0"/>
              <a:t>good</a:t>
            </a:r>
            <a:r>
              <a:rPr lang="tr-TR" dirty="0" smtClean="0"/>
              <a:t>. (</a:t>
            </a:r>
            <a:r>
              <a:rPr lang="tr-TR" dirty="0" err="1" smtClean="0"/>
              <a:t>threading</a:t>
            </a:r>
            <a:r>
              <a:rPr lang="tr-TR" dirty="0" smtClean="0"/>
              <a:t> a </a:t>
            </a:r>
            <a:r>
              <a:rPr lang="tr-TR" dirty="0" err="1" smtClean="0"/>
              <a:t>needle</a:t>
            </a:r>
            <a:r>
              <a:rPr lang="tr-TR" dirty="0" smtClean="0"/>
              <a:t>) </a:t>
            </a:r>
            <a:r>
              <a:rPr lang="tr-TR" dirty="0" err="1" smtClean="0"/>
              <a:t>Bad</a:t>
            </a:r>
            <a:r>
              <a:rPr lang="tr-TR" dirty="0" smtClean="0"/>
              <a:t> </a:t>
            </a:r>
            <a:r>
              <a:rPr lang="tr-TR" dirty="0" err="1" smtClean="0"/>
              <a:t>sewing</a:t>
            </a:r>
            <a:r>
              <a:rPr lang="tr-TR" dirty="0" smtClean="0"/>
              <a:t> </a:t>
            </a:r>
            <a:r>
              <a:rPr lang="tr-TR" dirty="0" err="1" smtClean="0"/>
              <a:t>always</a:t>
            </a:r>
            <a:r>
              <a:rPr lang="tr-TR" dirty="0" smtClean="0"/>
              <a:t> </a:t>
            </a:r>
            <a:r>
              <a:rPr lang="tr-TR" dirty="0" err="1" smtClean="0"/>
              <a:t>made</a:t>
            </a:r>
            <a:r>
              <a:rPr lang="tr-TR" dirty="0" smtClean="0"/>
              <a:t> </a:t>
            </a:r>
            <a:r>
              <a:rPr lang="tr-TR" dirty="0" err="1" smtClean="0"/>
              <a:t>me</a:t>
            </a:r>
            <a:r>
              <a:rPr lang="tr-TR" dirty="0" smtClean="0"/>
              <a:t> </a:t>
            </a:r>
            <a:r>
              <a:rPr lang="tr-TR" dirty="0" err="1" smtClean="0"/>
              <a:t>fidgety</a:t>
            </a:r>
            <a:r>
              <a:rPr lang="tr-TR" dirty="0" smtClean="0"/>
              <a:t>.</a:t>
            </a:r>
          </a:p>
          <a:p>
            <a:pPr algn="just">
              <a:buNone/>
            </a:pPr>
            <a:r>
              <a:rPr lang="tr-TR" dirty="0" err="1" smtClean="0"/>
              <a:t>Mrs</a:t>
            </a:r>
            <a:r>
              <a:rPr lang="tr-TR" dirty="0" smtClean="0"/>
              <a:t> </a:t>
            </a:r>
            <a:r>
              <a:rPr lang="tr-TR" dirty="0" err="1" smtClean="0"/>
              <a:t>Peters</a:t>
            </a:r>
            <a:r>
              <a:rPr lang="tr-TR" dirty="0" smtClean="0"/>
              <a:t>: (</a:t>
            </a:r>
            <a:r>
              <a:rPr lang="tr-TR" dirty="0" err="1" smtClean="0"/>
              <a:t>nervously</a:t>
            </a:r>
            <a:r>
              <a:rPr lang="tr-TR" dirty="0" smtClean="0"/>
              <a:t>) I </a:t>
            </a:r>
            <a:r>
              <a:rPr lang="tr-TR" dirty="0" err="1" smtClean="0"/>
              <a:t>don’t</a:t>
            </a:r>
            <a:r>
              <a:rPr lang="tr-TR" dirty="0" smtClean="0"/>
              <a:t> </a:t>
            </a:r>
            <a:r>
              <a:rPr lang="tr-TR" dirty="0" err="1" smtClean="0"/>
              <a:t>think</a:t>
            </a:r>
            <a:r>
              <a:rPr lang="tr-TR" dirty="0" smtClean="0"/>
              <a:t> </a:t>
            </a:r>
            <a:r>
              <a:rPr lang="tr-TR" dirty="0" err="1" smtClean="0"/>
              <a:t>we</a:t>
            </a:r>
            <a:r>
              <a:rPr lang="tr-TR" dirty="0" smtClean="0"/>
              <a:t> </a:t>
            </a:r>
            <a:r>
              <a:rPr lang="tr-TR" dirty="0" err="1" smtClean="0"/>
              <a:t>ought</a:t>
            </a:r>
            <a:r>
              <a:rPr lang="tr-TR" dirty="0" smtClean="0"/>
              <a:t> </a:t>
            </a:r>
            <a:r>
              <a:rPr lang="tr-TR" dirty="0" err="1" smtClean="0"/>
              <a:t>to</a:t>
            </a:r>
            <a:r>
              <a:rPr lang="tr-TR" dirty="0" smtClean="0"/>
              <a:t> </a:t>
            </a:r>
            <a:r>
              <a:rPr lang="tr-TR" dirty="0" err="1" smtClean="0"/>
              <a:t>touch</a:t>
            </a:r>
            <a:r>
              <a:rPr lang="tr-TR" dirty="0" smtClean="0"/>
              <a:t> </a:t>
            </a:r>
            <a:r>
              <a:rPr lang="tr-TR" dirty="0" err="1" smtClean="0"/>
              <a:t>things</a:t>
            </a:r>
            <a:r>
              <a:rPr lang="tr-TR" dirty="0" smtClean="0"/>
              <a:t>.</a:t>
            </a:r>
          </a:p>
          <a:p>
            <a:pPr algn="just">
              <a:buNone/>
            </a:pPr>
            <a:r>
              <a:rPr lang="tr-TR" dirty="0" err="1" smtClean="0"/>
              <a:t>Mrs</a:t>
            </a:r>
            <a:r>
              <a:rPr lang="tr-TR" dirty="0" smtClean="0"/>
              <a:t> Hale: </a:t>
            </a:r>
            <a:r>
              <a:rPr lang="tr-TR" dirty="0" err="1" smtClean="0"/>
              <a:t>I’ll</a:t>
            </a:r>
            <a:r>
              <a:rPr lang="tr-TR" dirty="0" smtClean="0"/>
              <a:t> </a:t>
            </a:r>
            <a:r>
              <a:rPr lang="tr-TR" dirty="0" err="1" smtClean="0"/>
              <a:t>just</a:t>
            </a:r>
            <a:r>
              <a:rPr lang="tr-TR" dirty="0" smtClean="0"/>
              <a:t> </a:t>
            </a:r>
            <a:r>
              <a:rPr lang="tr-TR" dirty="0" err="1" smtClean="0"/>
              <a:t>finish</a:t>
            </a:r>
            <a:r>
              <a:rPr lang="tr-TR" dirty="0" smtClean="0"/>
              <a:t> </a:t>
            </a:r>
            <a:r>
              <a:rPr lang="tr-TR" dirty="0" err="1" smtClean="0"/>
              <a:t>up</a:t>
            </a:r>
            <a:r>
              <a:rPr lang="tr-TR" dirty="0" smtClean="0"/>
              <a:t> </a:t>
            </a:r>
            <a:r>
              <a:rPr lang="tr-TR" dirty="0" err="1" smtClean="0"/>
              <a:t>this</a:t>
            </a:r>
            <a:r>
              <a:rPr lang="tr-TR" dirty="0" smtClean="0"/>
              <a:t> </a:t>
            </a:r>
            <a:r>
              <a:rPr lang="tr-TR" dirty="0" err="1" smtClean="0"/>
              <a:t>end</a:t>
            </a:r>
            <a:r>
              <a:rPr lang="tr-TR" dirty="0" smtClean="0"/>
              <a:t>. (</a:t>
            </a:r>
            <a:r>
              <a:rPr lang="tr-TR" dirty="0" err="1" smtClean="0"/>
              <a:t>suddenly</a:t>
            </a:r>
            <a:r>
              <a:rPr lang="tr-TR" dirty="0" smtClean="0"/>
              <a:t> </a:t>
            </a:r>
            <a:r>
              <a:rPr lang="tr-TR" dirty="0" err="1" smtClean="0"/>
              <a:t>stopping</a:t>
            </a:r>
            <a:r>
              <a:rPr lang="tr-TR" dirty="0" smtClean="0"/>
              <a:t> </a:t>
            </a:r>
            <a:r>
              <a:rPr lang="tr-TR" dirty="0" err="1" smtClean="0"/>
              <a:t>and</a:t>
            </a:r>
            <a:r>
              <a:rPr lang="tr-TR" dirty="0" smtClean="0"/>
              <a:t> </a:t>
            </a:r>
            <a:r>
              <a:rPr lang="tr-TR" dirty="0" err="1" smtClean="0"/>
              <a:t>leaning</a:t>
            </a:r>
            <a:r>
              <a:rPr lang="tr-TR" dirty="0" smtClean="0"/>
              <a:t> </a:t>
            </a:r>
            <a:r>
              <a:rPr lang="tr-TR" dirty="0" err="1" smtClean="0"/>
              <a:t>forward</a:t>
            </a:r>
            <a:r>
              <a:rPr lang="tr-TR" dirty="0" smtClean="0"/>
              <a:t>) </a:t>
            </a:r>
            <a:r>
              <a:rPr lang="tr-TR" dirty="0" err="1" smtClean="0"/>
              <a:t>Mrs</a:t>
            </a:r>
            <a:r>
              <a:rPr lang="tr-TR" dirty="0" smtClean="0"/>
              <a:t> </a:t>
            </a:r>
            <a:r>
              <a:rPr lang="tr-TR" dirty="0" err="1" smtClean="0"/>
              <a:t>Peters</a:t>
            </a:r>
            <a:r>
              <a:rPr lang="tr-TR" dirty="0" smtClean="0"/>
              <a:t>?</a:t>
            </a:r>
          </a:p>
          <a:p>
            <a:pPr algn="just">
              <a:buNone/>
            </a:pPr>
            <a:r>
              <a:rPr lang="tr-TR" dirty="0" err="1" smtClean="0"/>
              <a:t>Mrs</a:t>
            </a:r>
            <a:r>
              <a:rPr lang="tr-TR" dirty="0" smtClean="0"/>
              <a:t> </a:t>
            </a:r>
            <a:r>
              <a:rPr lang="tr-TR" dirty="0" err="1" smtClean="0"/>
              <a:t>Peters</a:t>
            </a:r>
            <a:r>
              <a:rPr lang="tr-TR" dirty="0" smtClean="0"/>
              <a:t>: </a:t>
            </a:r>
            <a:r>
              <a:rPr lang="tr-TR" dirty="0" err="1" smtClean="0"/>
              <a:t>Yes</a:t>
            </a:r>
            <a:r>
              <a:rPr lang="tr-TR" dirty="0" smtClean="0"/>
              <a:t>, </a:t>
            </a:r>
            <a:r>
              <a:rPr lang="tr-TR" dirty="0" err="1" smtClean="0"/>
              <a:t>Mrs</a:t>
            </a:r>
            <a:r>
              <a:rPr lang="tr-TR" dirty="0" smtClean="0"/>
              <a:t> Hale?</a:t>
            </a:r>
          </a:p>
          <a:p>
            <a:pPr algn="just">
              <a:buNone/>
            </a:pPr>
            <a:r>
              <a:rPr lang="tr-TR" dirty="0" err="1" smtClean="0"/>
              <a:t>Mrs</a:t>
            </a:r>
            <a:r>
              <a:rPr lang="tr-TR" dirty="0" smtClean="0"/>
              <a:t> Hale:</a:t>
            </a:r>
            <a:r>
              <a:rPr lang="tr-TR" dirty="0" err="1" smtClean="0"/>
              <a:t>What</a:t>
            </a:r>
            <a:r>
              <a:rPr lang="tr-TR" dirty="0" smtClean="0"/>
              <a:t> do </a:t>
            </a:r>
            <a:r>
              <a:rPr lang="tr-TR" dirty="0" err="1" smtClean="0"/>
              <a:t>you</a:t>
            </a:r>
            <a:r>
              <a:rPr lang="tr-TR" dirty="0" smtClean="0"/>
              <a:t> </a:t>
            </a:r>
            <a:r>
              <a:rPr lang="tr-TR" dirty="0" err="1" smtClean="0"/>
              <a:t>suppose</a:t>
            </a:r>
            <a:r>
              <a:rPr lang="tr-TR" dirty="0" smtClean="0"/>
              <a:t> </a:t>
            </a:r>
            <a:r>
              <a:rPr lang="tr-TR" dirty="0" err="1" smtClean="0"/>
              <a:t>she</a:t>
            </a:r>
            <a:r>
              <a:rPr lang="tr-TR" dirty="0" smtClean="0"/>
              <a:t> </a:t>
            </a:r>
            <a:r>
              <a:rPr lang="tr-TR" dirty="0" err="1" smtClean="0"/>
              <a:t>was</a:t>
            </a:r>
            <a:r>
              <a:rPr lang="tr-TR" dirty="0" smtClean="0"/>
              <a:t> </a:t>
            </a:r>
            <a:r>
              <a:rPr lang="tr-TR" dirty="0" err="1" smtClean="0"/>
              <a:t>so</a:t>
            </a:r>
            <a:r>
              <a:rPr lang="tr-TR" dirty="0" smtClean="0"/>
              <a:t> </a:t>
            </a:r>
            <a:r>
              <a:rPr lang="tr-TR" dirty="0" err="1" smtClean="0"/>
              <a:t>nervous</a:t>
            </a:r>
            <a:r>
              <a:rPr lang="tr-TR" dirty="0" smtClean="0"/>
              <a:t> </a:t>
            </a:r>
            <a:r>
              <a:rPr lang="tr-TR" dirty="0" err="1" smtClean="0"/>
              <a:t>about</a:t>
            </a:r>
            <a:r>
              <a:rPr lang="tr-TR" dirty="0" smtClean="0"/>
              <a:t>?</a:t>
            </a:r>
          </a:p>
          <a:p>
            <a:pPr>
              <a:buNone/>
            </a:pPr>
            <a:r>
              <a:rPr lang="tr-TR" dirty="0" smtClean="0"/>
              <a:t>[…]</a:t>
            </a:r>
            <a:endParaRPr lang="tr-T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11156"/>
          </a:xfrm>
        </p:spPr>
        <p:txBody>
          <a:bodyPr>
            <a:normAutofit fontScale="90000"/>
          </a:bodyPr>
          <a:lstStyle/>
          <a:p>
            <a:r>
              <a:rPr lang="en-US" sz="2800" b="1" dirty="0" smtClean="0"/>
              <a:t>“The Story of an Hour” by Kate Chopin</a:t>
            </a:r>
            <a:r>
              <a:rPr lang="tr-TR" sz="2800" dirty="0" smtClean="0"/>
              <a:t/>
            </a:r>
            <a:br>
              <a:rPr lang="tr-TR" sz="2800" dirty="0" smtClean="0"/>
            </a:br>
            <a:endParaRPr lang="tr-TR" sz="2800" dirty="0"/>
          </a:p>
        </p:txBody>
      </p:sp>
      <p:sp>
        <p:nvSpPr>
          <p:cNvPr id="3" name="2 İçerik Yer Tutucusu"/>
          <p:cNvSpPr>
            <a:spLocks noGrp="1"/>
          </p:cNvSpPr>
          <p:nvPr>
            <p:ph idx="1"/>
          </p:nvPr>
        </p:nvSpPr>
        <p:spPr>
          <a:xfrm>
            <a:off x="457200" y="857232"/>
            <a:ext cx="8229600" cy="5572164"/>
          </a:xfrm>
        </p:spPr>
        <p:txBody>
          <a:bodyPr>
            <a:normAutofit fontScale="47500" lnSpcReduction="20000"/>
          </a:bodyPr>
          <a:lstStyle/>
          <a:p>
            <a:pPr algn="just">
              <a:buNone/>
            </a:pPr>
            <a:r>
              <a:rPr lang="tr-TR" dirty="0" smtClean="0"/>
              <a:t>		</a:t>
            </a:r>
            <a:r>
              <a:rPr lang="en-US" sz="4400" dirty="0" smtClean="0"/>
              <a:t>Knowing that Mrs. Mallard was afflicted with a heart trouble, great care was taken to break to her as gently as possible the news of her husband’s death.</a:t>
            </a:r>
            <a:endParaRPr lang="tr-TR" sz="4400" dirty="0" smtClean="0"/>
          </a:p>
          <a:p>
            <a:pPr algn="just">
              <a:buNone/>
            </a:pPr>
            <a:r>
              <a:rPr lang="tr-TR" sz="4400" dirty="0" smtClean="0"/>
              <a:t>		</a:t>
            </a:r>
            <a:r>
              <a:rPr lang="en-US" sz="4400" dirty="0" smtClean="0"/>
              <a:t>It was her sister Josephine who told her, in broken sentences. </a:t>
            </a:r>
            <a:r>
              <a:rPr lang="tr-TR" sz="4400" dirty="0" smtClean="0"/>
              <a:t>[…]</a:t>
            </a:r>
            <a:r>
              <a:rPr lang="en-US" sz="4400" dirty="0" smtClean="0"/>
              <a:t> </a:t>
            </a:r>
            <a:r>
              <a:rPr lang="tr-TR" sz="4400" dirty="0" smtClean="0"/>
              <a:t>Her </a:t>
            </a:r>
            <a:r>
              <a:rPr lang="tr-TR" sz="4400" dirty="0" err="1" smtClean="0"/>
              <a:t>husband’s</a:t>
            </a:r>
            <a:r>
              <a:rPr lang="tr-TR" sz="4400" dirty="0" smtClean="0"/>
              <a:t> </a:t>
            </a:r>
            <a:r>
              <a:rPr lang="tr-TR" sz="4400" dirty="0" err="1" smtClean="0"/>
              <a:t>friend</a:t>
            </a:r>
            <a:r>
              <a:rPr lang="tr-TR" sz="4400" dirty="0" smtClean="0"/>
              <a:t> </a:t>
            </a:r>
            <a:r>
              <a:rPr lang="tr-TR" sz="4400" dirty="0" err="1" smtClean="0"/>
              <a:t>Richards</a:t>
            </a:r>
            <a:r>
              <a:rPr lang="tr-TR" sz="4400" dirty="0" smtClean="0"/>
              <a:t> </a:t>
            </a:r>
            <a:r>
              <a:rPr lang="tr-TR" sz="4400" dirty="0" err="1" smtClean="0"/>
              <a:t>was</a:t>
            </a:r>
            <a:r>
              <a:rPr lang="tr-TR" sz="4400" dirty="0" smtClean="0"/>
              <a:t> </a:t>
            </a:r>
            <a:r>
              <a:rPr lang="tr-TR" sz="4400" dirty="0" err="1" smtClean="0"/>
              <a:t>there</a:t>
            </a:r>
            <a:r>
              <a:rPr lang="tr-TR" sz="4400" dirty="0" smtClean="0"/>
              <a:t>, </a:t>
            </a:r>
            <a:r>
              <a:rPr lang="tr-TR" sz="4400" dirty="0" err="1" smtClean="0"/>
              <a:t>too</a:t>
            </a:r>
            <a:r>
              <a:rPr lang="tr-TR" sz="4400" dirty="0" smtClean="0"/>
              <a:t>, </a:t>
            </a:r>
            <a:r>
              <a:rPr lang="tr-TR" sz="4400" dirty="0" err="1" smtClean="0"/>
              <a:t>near</a:t>
            </a:r>
            <a:r>
              <a:rPr lang="tr-TR" sz="4400" dirty="0" smtClean="0"/>
              <a:t> her. </a:t>
            </a:r>
            <a:r>
              <a:rPr lang="en-US" sz="4400" dirty="0" smtClean="0"/>
              <a:t>She wept at once, with sudden, wild abandonment, in her sister’s arms. When the storm of grief had </a:t>
            </a:r>
            <a:r>
              <a:rPr lang="tr-TR" sz="4400" dirty="0" smtClean="0"/>
              <a:t>s</a:t>
            </a:r>
            <a:r>
              <a:rPr lang="en-US" sz="4400" dirty="0" smtClean="0"/>
              <a:t>pent itself she went away to her room alone. She would have no one  follow her.</a:t>
            </a:r>
            <a:endParaRPr lang="tr-TR" sz="4400" dirty="0" smtClean="0"/>
          </a:p>
          <a:p>
            <a:pPr algn="just">
              <a:buNone/>
            </a:pPr>
            <a:r>
              <a:rPr lang="tr-TR" sz="4400" dirty="0" smtClean="0"/>
              <a:t>		</a:t>
            </a:r>
            <a:r>
              <a:rPr lang="en-US" sz="4400" dirty="0" smtClean="0"/>
              <a:t>There stood, facing the open window, a comfortable, roomy armchair. Into this she sank, pressed down by a physical exhaustion that haunted her body and seemed to reach into her soul.</a:t>
            </a:r>
            <a:endParaRPr lang="tr-TR" sz="4400" dirty="0" smtClean="0"/>
          </a:p>
          <a:p>
            <a:pPr algn="just">
              <a:buNone/>
            </a:pPr>
            <a:r>
              <a:rPr lang="tr-TR" sz="4400" dirty="0" smtClean="0"/>
              <a:t>		</a:t>
            </a:r>
            <a:r>
              <a:rPr lang="en-US" sz="4400" dirty="0" smtClean="0"/>
              <a:t>She could see in the open square before her house the tops of trees that were all aquiver with the new spring life. The delicious breath of rain was in the air. </a:t>
            </a:r>
            <a:r>
              <a:rPr lang="tr-TR" sz="4400" dirty="0" smtClean="0"/>
              <a:t>[…]</a:t>
            </a:r>
            <a:r>
              <a:rPr lang="en-US" sz="4400" dirty="0" smtClean="0"/>
              <a:t> </a:t>
            </a:r>
            <a:r>
              <a:rPr lang="tr-TR" sz="4400" dirty="0" smtClean="0"/>
              <a:t>c</a:t>
            </a:r>
            <a:r>
              <a:rPr lang="en-US" sz="4400" dirty="0" err="1" smtClean="0"/>
              <a:t>ountless</a:t>
            </a:r>
            <a:r>
              <a:rPr lang="en-US" sz="4400" dirty="0" smtClean="0"/>
              <a:t> sparrows were twittering in the eaves.</a:t>
            </a:r>
            <a:endParaRPr lang="tr-TR" sz="4400" dirty="0" smtClean="0"/>
          </a:p>
          <a:p>
            <a:pPr algn="just">
              <a:buNone/>
            </a:pPr>
            <a:r>
              <a:rPr lang="tr-TR" sz="4400" dirty="0" smtClean="0"/>
              <a:t>	[…]</a:t>
            </a:r>
          </a:p>
          <a:p>
            <a:pPr algn="just"/>
            <a:endParaRPr lang="tr-TR" sz="44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6000792"/>
          </a:xfrm>
        </p:spPr>
        <p:txBody>
          <a:bodyPr>
            <a:normAutofit fontScale="62500" lnSpcReduction="20000"/>
          </a:bodyPr>
          <a:lstStyle/>
          <a:p>
            <a:pPr algn="just">
              <a:buNone/>
            </a:pPr>
            <a:r>
              <a:rPr lang="tr-TR" dirty="0" smtClean="0"/>
              <a:t>	</a:t>
            </a:r>
            <a:r>
              <a:rPr lang="tr-TR" sz="3800" dirty="0" smtClean="0"/>
              <a:t>	</a:t>
            </a:r>
            <a:r>
              <a:rPr lang="en-US" sz="3800" dirty="0" smtClean="0"/>
              <a:t>She was young, with a fair, calm face, whose lines bespoke repression and even a certain strength. But now there was a dull stare in her eyes.</a:t>
            </a:r>
            <a:endParaRPr lang="tr-TR" sz="3800" dirty="0" smtClean="0"/>
          </a:p>
          <a:p>
            <a:pPr algn="just">
              <a:buNone/>
            </a:pPr>
            <a:r>
              <a:rPr lang="tr-TR" sz="3800" dirty="0" smtClean="0"/>
              <a:t>		[…]</a:t>
            </a:r>
          </a:p>
          <a:p>
            <a:pPr algn="just">
              <a:buNone/>
            </a:pPr>
            <a:r>
              <a:rPr lang="tr-TR" sz="3800" dirty="0" smtClean="0"/>
              <a:t>		</a:t>
            </a:r>
            <a:r>
              <a:rPr lang="en-US" sz="3800" dirty="0" smtClean="0"/>
              <a:t>There was something coming to her and she was waiting for it, fearfully. What was it? She did not know; it was too subtle and </a:t>
            </a:r>
            <a:r>
              <a:rPr lang="en-US" sz="3800" dirty="0" err="1" smtClean="0"/>
              <a:t>clusive</a:t>
            </a:r>
            <a:r>
              <a:rPr lang="en-US" sz="3800" dirty="0" smtClean="0"/>
              <a:t> to name. </a:t>
            </a:r>
            <a:r>
              <a:rPr lang="tr-TR" sz="3800" dirty="0" smtClean="0"/>
              <a:t>B</a:t>
            </a:r>
            <a:r>
              <a:rPr lang="en-US" sz="3800" dirty="0" err="1" smtClean="0"/>
              <a:t>ut</a:t>
            </a:r>
            <a:r>
              <a:rPr lang="en-US" sz="3800" dirty="0" smtClean="0"/>
              <a:t> she felt it, creeping out of the sky, reaching toward her through the sounds, the scents, the color that filled the air.</a:t>
            </a:r>
            <a:endParaRPr lang="tr-TR" sz="3800" dirty="0" smtClean="0"/>
          </a:p>
          <a:p>
            <a:pPr algn="just">
              <a:buNone/>
            </a:pPr>
            <a:endParaRPr lang="tr-TR" sz="3800" dirty="0" smtClean="0"/>
          </a:p>
          <a:p>
            <a:pPr algn="just">
              <a:buNone/>
            </a:pPr>
            <a:r>
              <a:rPr lang="tr-TR" sz="3800" dirty="0" smtClean="0"/>
              <a:t>		</a:t>
            </a:r>
            <a:r>
              <a:rPr lang="en-US" sz="3800" dirty="0" smtClean="0"/>
              <a:t>Now her bosom rose and fell tumultuously. She was beginning to recognize this thing that was approaching to possess her…. When she abandoned herself a little whispered word escaped her slightly parted lips. She said it over and over under her breath: “Free, free, free!”</a:t>
            </a:r>
            <a:r>
              <a:rPr lang="tr-TR" sz="3800" dirty="0" smtClean="0"/>
              <a:t> […]</a:t>
            </a:r>
            <a:r>
              <a:rPr lang="en-US" sz="3800" dirty="0" smtClean="0"/>
              <a:t> “Free! Body and soul free!” she kept whispering.</a:t>
            </a:r>
            <a:endParaRPr lang="tr-TR" sz="3800" dirty="0" smtClean="0"/>
          </a:p>
          <a:p>
            <a:endParaRPr lang="tr-T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42918"/>
            <a:ext cx="8229600" cy="5929354"/>
          </a:xfrm>
        </p:spPr>
        <p:txBody>
          <a:bodyPr>
            <a:normAutofit fontScale="85000" lnSpcReduction="20000"/>
          </a:bodyPr>
          <a:lstStyle/>
          <a:p>
            <a:pPr>
              <a:buNone/>
            </a:pPr>
            <a:r>
              <a:rPr lang="tr-TR" dirty="0" smtClean="0"/>
              <a:t>		</a:t>
            </a:r>
            <a:r>
              <a:rPr lang="en-US" dirty="0" smtClean="0"/>
              <a:t>Josephine was kneeling before the closed door with her lips to the keyhole, imploring for admission. “Louise, open the door! I beg; open the door – you will make yourself ill. What are you doing, Louise? For heaven’s sake open the door.”</a:t>
            </a:r>
            <a:endParaRPr lang="tr-TR" dirty="0" smtClean="0"/>
          </a:p>
          <a:p>
            <a:pPr>
              <a:buNone/>
            </a:pPr>
            <a:r>
              <a:rPr lang="tr-TR" dirty="0" smtClean="0"/>
              <a:t>		</a:t>
            </a:r>
            <a:r>
              <a:rPr lang="en-US" dirty="0" smtClean="0"/>
              <a:t>“Go away. I am not making myself ill.” No; she was drinking in a very elixir of life through that open window.</a:t>
            </a:r>
            <a:endParaRPr lang="tr-TR" dirty="0" smtClean="0"/>
          </a:p>
          <a:p>
            <a:pPr>
              <a:buNone/>
            </a:pPr>
            <a:r>
              <a:rPr lang="tr-TR" dirty="0" smtClean="0"/>
              <a:t>		</a:t>
            </a:r>
            <a:r>
              <a:rPr lang="en-US" dirty="0" smtClean="0"/>
              <a:t>Her fancy was running riot along those days ahead of her. Spring days, and summer days, and all sorts of days that would be her own</a:t>
            </a:r>
            <a:r>
              <a:rPr lang="tr-TR" dirty="0" smtClean="0"/>
              <a:t> [</a:t>
            </a:r>
            <a:r>
              <a:rPr lang="en-US" dirty="0" smtClean="0"/>
              <a:t>…</a:t>
            </a:r>
            <a:r>
              <a:rPr lang="tr-TR" dirty="0" smtClean="0"/>
              <a:t>]</a:t>
            </a:r>
            <a:r>
              <a:rPr lang="en-US" dirty="0" smtClean="0"/>
              <a:t> She arose at length and opened the door to her sister’s importunities. There was a feverish triumph in her eyes, and she carried herself unwittingly like a goddess of Victory. She clasped her sister’s waist, and together they descended the stairs. Richards stood waiting for them at the bottom.</a:t>
            </a:r>
            <a:endParaRPr lang="tr-TR" dirty="0" smtClean="0"/>
          </a:p>
          <a:p>
            <a:endParaRPr lang="tr-T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6143668"/>
          </a:xfrm>
        </p:spPr>
        <p:txBody>
          <a:bodyPr>
            <a:normAutofit/>
          </a:bodyPr>
          <a:lstStyle/>
          <a:p>
            <a:pPr>
              <a:buNone/>
            </a:pPr>
            <a:r>
              <a:rPr lang="tr-TR" dirty="0" smtClean="0"/>
              <a:t>		</a:t>
            </a:r>
            <a:r>
              <a:rPr lang="en-US" dirty="0" smtClean="0"/>
              <a:t>Some one was opening the front door with a latchkey. It was </a:t>
            </a:r>
            <a:r>
              <a:rPr lang="en-US" dirty="0" err="1" smtClean="0"/>
              <a:t>Brently</a:t>
            </a:r>
            <a:r>
              <a:rPr lang="en-US" dirty="0" smtClean="0"/>
              <a:t> Mallard who entered, a little travel-stained, composedly carrying his grip-sack and umbrella. He had been far from the scene of accident, and did not even know there had been one. He stood amazed at Josephine’s piercing cry; at Richards’ quick motion to screen him from the view of his wife.</a:t>
            </a:r>
            <a:endParaRPr lang="tr-TR" dirty="0" smtClean="0"/>
          </a:p>
          <a:p>
            <a:pPr>
              <a:buNone/>
            </a:pPr>
            <a:r>
              <a:rPr lang="tr-TR" dirty="0" smtClean="0"/>
              <a:t>		</a:t>
            </a:r>
            <a:r>
              <a:rPr lang="en-US" dirty="0" smtClean="0"/>
              <a:t>But Richards was too late.</a:t>
            </a:r>
            <a:endParaRPr lang="tr-TR" dirty="0" smtClean="0"/>
          </a:p>
          <a:p>
            <a:pPr>
              <a:buNone/>
            </a:pPr>
            <a:r>
              <a:rPr lang="tr-TR" dirty="0" smtClean="0"/>
              <a:t>		</a:t>
            </a:r>
            <a:r>
              <a:rPr lang="en-US" dirty="0" smtClean="0"/>
              <a:t>When the doctors came they said she had </a:t>
            </a:r>
            <a:r>
              <a:rPr lang="en-US" dirty="0" err="1" smtClean="0"/>
              <a:t>sied</a:t>
            </a:r>
            <a:r>
              <a:rPr lang="en-US" dirty="0" smtClean="0"/>
              <a:t> of heart disease –of joy that kills.</a:t>
            </a:r>
            <a:endParaRPr lang="tr-TR" dirty="0" smtClean="0"/>
          </a:p>
          <a:p>
            <a:endParaRPr lang="tr-TR"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normAutofit fontScale="92500" lnSpcReduction="20000"/>
          </a:bodyPr>
          <a:lstStyle/>
          <a:p>
            <a:pPr algn="just">
              <a:buNone/>
            </a:pPr>
            <a:r>
              <a:rPr lang="tr-TR" dirty="0" smtClean="0"/>
              <a:t>	</a:t>
            </a:r>
            <a:r>
              <a:rPr lang="tr-TR" dirty="0" err="1" smtClean="0"/>
              <a:t>Chopin’s</a:t>
            </a:r>
            <a:r>
              <a:rPr lang="tr-TR" dirty="0" smtClean="0"/>
              <a:t> “</a:t>
            </a:r>
            <a:r>
              <a:rPr lang="tr-TR" dirty="0" err="1" smtClean="0"/>
              <a:t>The</a:t>
            </a:r>
            <a:r>
              <a:rPr lang="tr-TR" dirty="0" smtClean="0"/>
              <a:t> </a:t>
            </a:r>
            <a:r>
              <a:rPr lang="tr-TR" dirty="0" err="1" smtClean="0"/>
              <a:t>Story</a:t>
            </a:r>
            <a:r>
              <a:rPr lang="tr-TR" dirty="0" smtClean="0"/>
              <a:t> of an </a:t>
            </a:r>
            <a:r>
              <a:rPr lang="tr-TR" dirty="0" err="1" smtClean="0"/>
              <a:t>Hour</a:t>
            </a:r>
            <a:r>
              <a:rPr lang="tr-TR" dirty="0" smtClean="0"/>
              <a:t>” (1894) is </a:t>
            </a:r>
            <a:r>
              <a:rPr lang="tr-TR" dirty="0" err="1" smtClean="0"/>
              <a:t>about</a:t>
            </a:r>
            <a:r>
              <a:rPr lang="tr-TR" dirty="0" smtClean="0"/>
              <a:t> a </a:t>
            </a:r>
            <a:r>
              <a:rPr lang="tr-TR" dirty="0" err="1" smtClean="0"/>
              <a:t>woman</a:t>
            </a:r>
            <a:r>
              <a:rPr lang="tr-TR" dirty="0" smtClean="0"/>
              <a:t>, </a:t>
            </a:r>
            <a:r>
              <a:rPr lang="tr-TR" dirty="0" err="1" smtClean="0"/>
              <a:t>Mrs</a:t>
            </a:r>
            <a:r>
              <a:rPr lang="tr-TR" dirty="0" smtClean="0"/>
              <a:t>. </a:t>
            </a:r>
            <a:r>
              <a:rPr lang="tr-TR" dirty="0" err="1" smtClean="0"/>
              <a:t>Mallard</a:t>
            </a:r>
            <a:r>
              <a:rPr lang="tr-TR" dirty="0" smtClean="0"/>
              <a:t>, </a:t>
            </a:r>
            <a:r>
              <a:rPr lang="tr-TR" dirty="0" err="1" smtClean="0"/>
              <a:t>struggling</a:t>
            </a:r>
            <a:r>
              <a:rPr lang="tr-TR" dirty="0" smtClean="0"/>
              <a:t> </a:t>
            </a:r>
            <a:r>
              <a:rPr lang="tr-TR" dirty="0" err="1" smtClean="0"/>
              <a:t>with</a:t>
            </a:r>
            <a:r>
              <a:rPr lang="tr-TR" dirty="0" smtClean="0"/>
              <a:t> </a:t>
            </a:r>
            <a:r>
              <a:rPr lang="tr-TR" dirty="0" err="1" smtClean="0"/>
              <a:t>heart</a:t>
            </a:r>
            <a:r>
              <a:rPr lang="tr-TR" dirty="0" smtClean="0"/>
              <a:t> </a:t>
            </a:r>
            <a:r>
              <a:rPr lang="tr-TR" dirty="0" err="1" smtClean="0"/>
              <a:t>trouble</a:t>
            </a:r>
            <a:r>
              <a:rPr lang="tr-TR" dirty="0" smtClean="0"/>
              <a:t>. Her </a:t>
            </a:r>
            <a:r>
              <a:rPr lang="tr-TR" dirty="0" err="1" smtClean="0"/>
              <a:t>sister</a:t>
            </a:r>
            <a:r>
              <a:rPr lang="tr-TR" dirty="0" smtClean="0"/>
              <a:t> Josephine </a:t>
            </a:r>
            <a:r>
              <a:rPr lang="tr-TR" dirty="0" err="1" smtClean="0"/>
              <a:t>tells</a:t>
            </a:r>
            <a:r>
              <a:rPr lang="tr-TR" dirty="0" smtClean="0"/>
              <a:t> her </a:t>
            </a:r>
            <a:r>
              <a:rPr lang="tr-TR" dirty="0" err="1" smtClean="0"/>
              <a:t>the</a:t>
            </a:r>
            <a:r>
              <a:rPr lang="tr-TR" dirty="0" smtClean="0"/>
              <a:t> </a:t>
            </a:r>
            <a:r>
              <a:rPr lang="tr-TR" dirty="0" err="1" smtClean="0"/>
              <a:t>news</a:t>
            </a:r>
            <a:r>
              <a:rPr lang="tr-TR" dirty="0" smtClean="0"/>
              <a:t> of her </a:t>
            </a:r>
            <a:r>
              <a:rPr lang="tr-TR" dirty="0" err="1" smtClean="0"/>
              <a:t>husband’s</a:t>
            </a:r>
            <a:r>
              <a:rPr lang="tr-TR" dirty="0" smtClean="0"/>
              <a:t> </a:t>
            </a:r>
            <a:r>
              <a:rPr lang="tr-TR" dirty="0" err="1" smtClean="0"/>
              <a:t>death</a:t>
            </a:r>
            <a:r>
              <a:rPr lang="tr-TR" dirty="0" smtClean="0"/>
              <a:t>. </a:t>
            </a:r>
            <a:r>
              <a:rPr lang="tr-TR" dirty="0" err="1" smtClean="0"/>
              <a:t>She</a:t>
            </a:r>
            <a:r>
              <a:rPr lang="tr-TR" dirty="0" smtClean="0"/>
              <a:t> </a:t>
            </a:r>
            <a:r>
              <a:rPr lang="tr-TR" dirty="0" err="1" smtClean="0"/>
              <a:t>weeps</a:t>
            </a:r>
            <a:r>
              <a:rPr lang="tr-TR" dirty="0" smtClean="0"/>
              <a:t> at </a:t>
            </a:r>
            <a:r>
              <a:rPr lang="tr-TR" dirty="0" err="1" smtClean="0"/>
              <a:t>once</a:t>
            </a:r>
            <a:r>
              <a:rPr lang="tr-TR" dirty="0" smtClean="0"/>
              <a:t>. </a:t>
            </a:r>
            <a:r>
              <a:rPr lang="tr-TR" dirty="0" err="1" smtClean="0"/>
              <a:t>She</a:t>
            </a:r>
            <a:r>
              <a:rPr lang="tr-TR" dirty="0" smtClean="0"/>
              <a:t> can </a:t>
            </a:r>
            <a:r>
              <a:rPr lang="tr-TR" dirty="0" err="1" smtClean="0"/>
              <a:t>see</a:t>
            </a:r>
            <a:r>
              <a:rPr lang="tr-TR" dirty="0" smtClean="0"/>
              <a:t> in </a:t>
            </a:r>
            <a:r>
              <a:rPr lang="tr-TR" dirty="0" err="1" smtClean="0"/>
              <a:t>the</a:t>
            </a:r>
            <a:r>
              <a:rPr lang="tr-TR" dirty="0" smtClean="0"/>
              <a:t> </a:t>
            </a:r>
            <a:r>
              <a:rPr lang="tr-TR" dirty="0" err="1" smtClean="0"/>
              <a:t>open</a:t>
            </a:r>
            <a:r>
              <a:rPr lang="tr-TR" dirty="0" smtClean="0"/>
              <a:t> </a:t>
            </a:r>
            <a:r>
              <a:rPr lang="tr-TR" dirty="0" err="1" smtClean="0"/>
              <a:t>square</a:t>
            </a:r>
            <a:r>
              <a:rPr lang="tr-TR" dirty="0" smtClean="0"/>
              <a:t> </a:t>
            </a:r>
            <a:r>
              <a:rPr lang="tr-TR" dirty="0" err="1" smtClean="0"/>
              <a:t>trees</a:t>
            </a:r>
            <a:r>
              <a:rPr lang="tr-TR" dirty="0" smtClean="0"/>
              <a:t>, </a:t>
            </a:r>
            <a:r>
              <a:rPr lang="tr-TR" dirty="0" err="1" smtClean="0"/>
              <a:t>which</a:t>
            </a:r>
            <a:r>
              <a:rPr lang="tr-TR" dirty="0" smtClean="0"/>
              <a:t> can be </a:t>
            </a:r>
            <a:r>
              <a:rPr lang="tr-TR" dirty="0" err="1" smtClean="0"/>
              <a:t>the</a:t>
            </a:r>
            <a:r>
              <a:rPr lang="tr-TR" dirty="0" smtClean="0"/>
              <a:t> </a:t>
            </a:r>
            <a:r>
              <a:rPr lang="tr-TR" dirty="0" err="1" smtClean="0"/>
              <a:t>symbol</a:t>
            </a:r>
            <a:r>
              <a:rPr lang="tr-TR" dirty="0" smtClean="0"/>
              <a:t> </a:t>
            </a:r>
            <a:r>
              <a:rPr lang="tr-TR" dirty="0" err="1" smtClean="0"/>
              <a:t>for</a:t>
            </a:r>
            <a:r>
              <a:rPr lang="tr-TR" dirty="0" smtClean="0"/>
              <a:t> </a:t>
            </a:r>
            <a:r>
              <a:rPr lang="tr-TR" dirty="0" err="1" smtClean="0"/>
              <a:t>freedom</a:t>
            </a:r>
            <a:r>
              <a:rPr lang="tr-TR" dirty="0" smtClean="0"/>
              <a:t>, </a:t>
            </a:r>
            <a:r>
              <a:rPr lang="tr-TR" dirty="0" err="1" smtClean="0"/>
              <a:t>and</a:t>
            </a:r>
            <a:r>
              <a:rPr lang="tr-TR" dirty="0" smtClean="0"/>
              <a:t> </a:t>
            </a:r>
            <a:r>
              <a:rPr lang="tr-TR" dirty="0" err="1" smtClean="0"/>
              <a:t>new</a:t>
            </a:r>
            <a:r>
              <a:rPr lang="tr-TR" dirty="0" smtClean="0"/>
              <a:t> </a:t>
            </a:r>
            <a:r>
              <a:rPr lang="tr-TR" dirty="0" err="1" smtClean="0"/>
              <a:t>spring</a:t>
            </a:r>
            <a:r>
              <a:rPr lang="tr-TR" dirty="0" smtClean="0"/>
              <a:t> life, </a:t>
            </a:r>
            <a:r>
              <a:rPr lang="tr-TR" dirty="0" err="1" smtClean="0"/>
              <a:t>symbol</a:t>
            </a:r>
            <a:r>
              <a:rPr lang="tr-TR" dirty="0" smtClean="0"/>
              <a:t> of </a:t>
            </a:r>
            <a:r>
              <a:rPr lang="tr-TR" dirty="0" err="1" smtClean="0"/>
              <a:t>rebirth</a:t>
            </a:r>
            <a:r>
              <a:rPr lang="tr-TR" dirty="0" smtClean="0"/>
              <a:t>. </a:t>
            </a:r>
            <a:r>
              <a:rPr lang="tr-TR" dirty="0" err="1" smtClean="0"/>
              <a:t>She</a:t>
            </a:r>
            <a:r>
              <a:rPr lang="tr-TR" dirty="0" smtClean="0"/>
              <a:t> can </a:t>
            </a:r>
            <a:r>
              <a:rPr lang="tr-TR" dirty="0" err="1" smtClean="0"/>
              <a:t>taste</a:t>
            </a:r>
            <a:r>
              <a:rPr lang="tr-TR" dirty="0" smtClean="0"/>
              <a:t> </a:t>
            </a:r>
            <a:r>
              <a:rPr lang="tr-TR" dirty="0" err="1" smtClean="0"/>
              <a:t>the</a:t>
            </a:r>
            <a:r>
              <a:rPr lang="tr-TR" dirty="0" smtClean="0"/>
              <a:t> </a:t>
            </a:r>
            <a:r>
              <a:rPr lang="tr-TR" dirty="0" err="1" smtClean="0"/>
              <a:t>delicious</a:t>
            </a:r>
            <a:r>
              <a:rPr lang="tr-TR" dirty="0" smtClean="0"/>
              <a:t> </a:t>
            </a:r>
            <a:r>
              <a:rPr lang="tr-TR" dirty="0" err="1" smtClean="0"/>
              <a:t>breath</a:t>
            </a:r>
            <a:r>
              <a:rPr lang="tr-TR" dirty="0" smtClean="0"/>
              <a:t> of </a:t>
            </a:r>
            <a:r>
              <a:rPr lang="tr-TR" dirty="0" err="1" smtClean="0"/>
              <a:t>rain</a:t>
            </a:r>
            <a:r>
              <a:rPr lang="tr-TR" dirty="0" smtClean="0"/>
              <a:t> in </a:t>
            </a:r>
            <a:r>
              <a:rPr lang="tr-TR" dirty="0" err="1" smtClean="0"/>
              <a:t>the</a:t>
            </a:r>
            <a:r>
              <a:rPr lang="tr-TR" dirty="0" smtClean="0"/>
              <a:t> </a:t>
            </a:r>
            <a:r>
              <a:rPr lang="tr-TR" dirty="0" err="1" smtClean="0"/>
              <a:t>air</a:t>
            </a:r>
            <a:r>
              <a:rPr lang="tr-TR" dirty="0" smtClean="0"/>
              <a:t>. </a:t>
            </a:r>
            <a:r>
              <a:rPr lang="tr-TR" dirty="0" err="1" smtClean="0"/>
              <a:t>She</a:t>
            </a:r>
            <a:r>
              <a:rPr lang="tr-TR" dirty="0" smtClean="0"/>
              <a:t> </a:t>
            </a:r>
            <a:r>
              <a:rPr lang="tr-TR" dirty="0" err="1" smtClean="0"/>
              <a:t>hears</a:t>
            </a:r>
            <a:r>
              <a:rPr lang="tr-TR" dirty="0" smtClean="0"/>
              <a:t> </a:t>
            </a:r>
            <a:r>
              <a:rPr lang="tr-TR" dirty="0" err="1" smtClean="0"/>
              <a:t>the</a:t>
            </a:r>
            <a:r>
              <a:rPr lang="tr-TR" dirty="0" smtClean="0"/>
              <a:t> </a:t>
            </a:r>
            <a:r>
              <a:rPr lang="tr-TR" dirty="0" err="1" smtClean="0"/>
              <a:t>notes</a:t>
            </a:r>
            <a:r>
              <a:rPr lang="tr-TR" dirty="0" smtClean="0"/>
              <a:t> of a </a:t>
            </a:r>
            <a:r>
              <a:rPr lang="tr-TR" dirty="0" err="1" smtClean="0"/>
              <a:t>distant</a:t>
            </a:r>
            <a:r>
              <a:rPr lang="tr-TR" dirty="0" smtClean="0"/>
              <a:t> </a:t>
            </a:r>
            <a:r>
              <a:rPr lang="tr-TR" dirty="0" err="1" smtClean="0"/>
              <a:t>song</a:t>
            </a:r>
            <a:r>
              <a:rPr lang="tr-TR" dirty="0" smtClean="0"/>
              <a:t> </a:t>
            </a:r>
            <a:r>
              <a:rPr lang="tr-TR" dirty="0" err="1" smtClean="0"/>
              <a:t>and</a:t>
            </a:r>
            <a:r>
              <a:rPr lang="tr-TR" dirty="0" smtClean="0"/>
              <a:t> </a:t>
            </a:r>
            <a:r>
              <a:rPr lang="tr-TR" dirty="0" err="1" smtClean="0"/>
              <a:t>sparrows</a:t>
            </a:r>
            <a:r>
              <a:rPr lang="tr-TR" dirty="0" smtClean="0"/>
              <a:t>. </a:t>
            </a:r>
            <a:r>
              <a:rPr lang="tr-TR" dirty="0" err="1" smtClean="0"/>
              <a:t>She</a:t>
            </a:r>
            <a:r>
              <a:rPr lang="tr-TR" dirty="0" smtClean="0"/>
              <a:t> is </a:t>
            </a:r>
            <a:r>
              <a:rPr lang="tr-TR" dirty="0" err="1" smtClean="0"/>
              <a:t>rediscovering</a:t>
            </a:r>
            <a:r>
              <a:rPr lang="tr-TR" dirty="0" smtClean="0"/>
              <a:t> life. </a:t>
            </a:r>
            <a:r>
              <a:rPr lang="tr-TR" dirty="0" err="1" smtClean="0"/>
              <a:t>However</a:t>
            </a:r>
            <a:r>
              <a:rPr lang="tr-TR" dirty="0" smtClean="0"/>
              <a:t>, at </a:t>
            </a:r>
            <a:r>
              <a:rPr lang="tr-TR" dirty="0" err="1" smtClean="0"/>
              <a:t>the</a:t>
            </a:r>
            <a:r>
              <a:rPr lang="tr-TR" dirty="0" smtClean="0"/>
              <a:t> </a:t>
            </a:r>
            <a:r>
              <a:rPr lang="tr-TR" dirty="0" err="1" smtClean="0"/>
              <a:t>end</a:t>
            </a:r>
            <a:r>
              <a:rPr lang="tr-TR" dirty="0" smtClean="0"/>
              <a:t> of </a:t>
            </a:r>
            <a:r>
              <a:rPr lang="tr-TR" dirty="0" err="1" smtClean="0"/>
              <a:t>the</a:t>
            </a:r>
            <a:r>
              <a:rPr lang="tr-TR" dirty="0" smtClean="0"/>
              <a:t> </a:t>
            </a:r>
            <a:r>
              <a:rPr lang="tr-TR" dirty="0" err="1" smtClean="0"/>
              <a:t>story</a:t>
            </a:r>
            <a:r>
              <a:rPr lang="tr-TR" dirty="0" smtClean="0"/>
              <a:t>, </a:t>
            </a:r>
            <a:r>
              <a:rPr lang="tr-TR" dirty="0" err="1" smtClean="0"/>
              <a:t>she</a:t>
            </a:r>
            <a:r>
              <a:rPr lang="tr-TR" dirty="0" smtClean="0"/>
              <a:t> </a:t>
            </a:r>
            <a:r>
              <a:rPr lang="tr-TR" dirty="0" err="1" smtClean="0"/>
              <a:t>dies</a:t>
            </a:r>
            <a:r>
              <a:rPr lang="tr-TR" dirty="0" smtClean="0"/>
              <a:t> </a:t>
            </a:r>
            <a:r>
              <a:rPr lang="tr-TR" dirty="0" err="1" smtClean="0"/>
              <a:t>when</a:t>
            </a:r>
            <a:r>
              <a:rPr lang="tr-TR" dirty="0" smtClean="0"/>
              <a:t> </a:t>
            </a:r>
            <a:r>
              <a:rPr lang="tr-TR" dirty="0" err="1" smtClean="0"/>
              <a:t>she</a:t>
            </a:r>
            <a:r>
              <a:rPr lang="tr-TR" dirty="0" smtClean="0"/>
              <a:t> </a:t>
            </a:r>
            <a:r>
              <a:rPr lang="tr-TR" dirty="0" err="1" smtClean="0"/>
              <a:t>sees</a:t>
            </a:r>
            <a:r>
              <a:rPr lang="tr-TR" dirty="0" smtClean="0"/>
              <a:t> her </a:t>
            </a:r>
            <a:r>
              <a:rPr lang="tr-TR" dirty="0" err="1" smtClean="0"/>
              <a:t>husband</a:t>
            </a:r>
            <a:r>
              <a:rPr lang="tr-TR" dirty="0" smtClean="0"/>
              <a:t>, </a:t>
            </a:r>
            <a:r>
              <a:rPr lang="tr-TR" dirty="0" err="1" smtClean="0"/>
              <a:t>Brently</a:t>
            </a:r>
            <a:r>
              <a:rPr lang="tr-TR" dirty="0" smtClean="0"/>
              <a:t> </a:t>
            </a:r>
            <a:r>
              <a:rPr lang="tr-TR" dirty="0" err="1" smtClean="0"/>
              <a:t>Mallard</a:t>
            </a:r>
            <a:r>
              <a:rPr lang="tr-TR" dirty="0" smtClean="0"/>
              <a:t>, </a:t>
            </a:r>
            <a:r>
              <a:rPr lang="tr-TR" dirty="0" err="1" smtClean="0"/>
              <a:t>alive</a:t>
            </a:r>
            <a:r>
              <a:rPr lang="tr-TR" dirty="0" smtClean="0"/>
              <a:t>. </a:t>
            </a:r>
            <a:r>
              <a:rPr lang="tr-TR" dirty="0" err="1" smtClean="0"/>
              <a:t>The</a:t>
            </a:r>
            <a:r>
              <a:rPr lang="tr-TR" dirty="0" smtClean="0"/>
              <a:t> </a:t>
            </a:r>
            <a:r>
              <a:rPr lang="tr-TR" dirty="0" err="1" smtClean="0"/>
              <a:t>end</a:t>
            </a:r>
            <a:r>
              <a:rPr lang="tr-TR" dirty="0" smtClean="0"/>
              <a:t> of </a:t>
            </a:r>
            <a:r>
              <a:rPr lang="tr-TR" dirty="0" err="1" smtClean="0"/>
              <a:t>the</a:t>
            </a:r>
            <a:r>
              <a:rPr lang="tr-TR" dirty="0" smtClean="0"/>
              <a:t> </a:t>
            </a:r>
            <a:r>
              <a:rPr lang="tr-TR" dirty="0" err="1" smtClean="0"/>
              <a:t>story</a:t>
            </a:r>
            <a:r>
              <a:rPr lang="tr-TR" dirty="0" smtClean="0"/>
              <a:t> </a:t>
            </a:r>
            <a:r>
              <a:rPr lang="tr-TR" dirty="0" err="1" smtClean="0"/>
              <a:t>may</a:t>
            </a:r>
            <a:r>
              <a:rPr lang="tr-TR" dirty="0" smtClean="0"/>
              <a:t> be </a:t>
            </a:r>
            <a:r>
              <a:rPr lang="tr-TR" dirty="0" err="1" smtClean="0"/>
              <a:t>tragic</a:t>
            </a:r>
            <a:r>
              <a:rPr lang="tr-TR" dirty="0" smtClean="0"/>
              <a:t> but a </a:t>
            </a:r>
            <a:r>
              <a:rPr lang="tr-TR" dirty="0" err="1" smtClean="0"/>
              <a:t>woman’s</a:t>
            </a:r>
            <a:r>
              <a:rPr lang="tr-TR" dirty="0" smtClean="0"/>
              <a:t> </a:t>
            </a:r>
            <a:r>
              <a:rPr lang="tr-TR" dirty="0" err="1" smtClean="0"/>
              <a:t>understanding</a:t>
            </a:r>
            <a:r>
              <a:rPr lang="tr-TR" dirty="0" smtClean="0"/>
              <a:t> of </a:t>
            </a:r>
            <a:r>
              <a:rPr lang="tr-TR" dirty="0" err="1" smtClean="0"/>
              <a:t>what</a:t>
            </a:r>
            <a:r>
              <a:rPr lang="tr-TR" dirty="0" smtClean="0"/>
              <a:t> </a:t>
            </a:r>
            <a:r>
              <a:rPr lang="tr-TR" dirty="0" err="1" smtClean="0"/>
              <a:t>the</a:t>
            </a:r>
            <a:r>
              <a:rPr lang="tr-TR" dirty="0" smtClean="0"/>
              <a:t> </a:t>
            </a:r>
            <a:r>
              <a:rPr lang="tr-TR" dirty="0" err="1" smtClean="0"/>
              <a:t>freedom</a:t>
            </a:r>
            <a:r>
              <a:rPr lang="tr-TR" dirty="0" smtClean="0"/>
              <a:t> is </a:t>
            </a:r>
            <a:r>
              <a:rPr lang="tr-TR" dirty="0" err="1" smtClean="0"/>
              <a:t>apparently</a:t>
            </a:r>
            <a:r>
              <a:rPr lang="tr-TR" dirty="0" smtClean="0"/>
              <a:t> </a:t>
            </a:r>
            <a:r>
              <a:rPr lang="tr-TR" dirty="0" err="1" smtClean="0"/>
              <a:t>more</a:t>
            </a:r>
            <a:r>
              <a:rPr lang="tr-TR" dirty="0" smtClean="0"/>
              <a:t> </a:t>
            </a:r>
            <a:r>
              <a:rPr lang="tr-TR" dirty="0" err="1" smtClean="0"/>
              <a:t>effective</a:t>
            </a:r>
            <a:r>
              <a:rPr lang="tr-TR" dirty="0" smtClean="0"/>
              <a:t>. </a:t>
            </a:r>
            <a:endParaRPr lang="tr-TR"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14290"/>
            <a:ext cx="8229600" cy="5911873"/>
          </a:xfrm>
        </p:spPr>
        <p:txBody>
          <a:bodyPr/>
          <a:lstStyle/>
          <a:p>
            <a:pPr algn="just">
              <a:buNone/>
            </a:pPr>
            <a:r>
              <a:rPr lang="tr-TR" dirty="0" smtClean="0"/>
              <a:t>	</a:t>
            </a:r>
            <a:r>
              <a:rPr lang="en-US" dirty="0" smtClean="0"/>
              <a:t>I belong to that classification of people known as wives. I am </a:t>
            </a:r>
            <a:r>
              <a:rPr lang="tr-TR" dirty="0" smtClean="0"/>
              <a:t>a</a:t>
            </a:r>
            <a:r>
              <a:rPr lang="en-US" dirty="0" smtClean="0"/>
              <a:t> </a:t>
            </a:r>
            <a:r>
              <a:rPr lang="tr-TR" dirty="0" smtClean="0"/>
              <a:t>w</a:t>
            </a:r>
            <a:r>
              <a:rPr lang="en-US" dirty="0" err="1" smtClean="0"/>
              <a:t>ife</a:t>
            </a:r>
            <a:r>
              <a:rPr lang="en-US" dirty="0" smtClean="0"/>
              <a:t>. And, not altogether incidentally, I am a mother.</a:t>
            </a:r>
            <a:endParaRPr lang="tr-TR" dirty="0" smtClean="0"/>
          </a:p>
          <a:p>
            <a:pPr algn="just">
              <a:buNone/>
            </a:pPr>
            <a:r>
              <a:rPr lang="tr-TR" dirty="0" smtClean="0"/>
              <a:t>	</a:t>
            </a:r>
            <a:r>
              <a:rPr lang="en-US" dirty="0" smtClean="0"/>
              <a:t>Not too long ago a male friend of mine appeared on the scene fresh from a recent divorce. He had one child, who is, of course, with his ex-wife. He is looking for another wife. As I thought about him while I was ironing one evening, it suddenly occurred to me that </a:t>
            </a:r>
            <a:r>
              <a:rPr lang="tr-TR" dirty="0" smtClean="0"/>
              <a:t>I</a:t>
            </a:r>
            <a:r>
              <a:rPr lang="en-US" dirty="0" smtClean="0"/>
              <a:t>, too, would like to have a wife. Why do I want a wife? </a:t>
            </a:r>
            <a:endParaRPr lang="tr-TR"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214290"/>
            <a:ext cx="8229600" cy="5883285"/>
          </a:xfrm>
        </p:spPr>
        <p:txBody>
          <a:bodyPr>
            <a:normAutofit lnSpcReduction="10000"/>
          </a:bodyPr>
          <a:lstStyle/>
          <a:p>
            <a:pPr>
              <a:buNone/>
            </a:pPr>
            <a:r>
              <a:rPr lang="tr-TR" dirty="0" smtClean="0"/>
              <a:t>	</a:t>
            </a:r>
            <a:r>
              <a:rPr lang="en-US" dirty="0" smtClean="0"/>
              <a:t>I would like to go back to school so that I can become economically independent, support myself, and, if need be, support those dependent upon me. I want a wife who will work and send me to school. And while I am going to school, I want a wife to take care of my children.</a:t>
            </a:r>
            <a:endParaRPr lang="tr-TR" dirty="0" smtClean="0"/>
          </a:p>
          <a:p>
            <a:pPr>
              <a:buNone/>
            </a:pPr>
            <a:r>
              <a:rPr lang="tr-TR" dirty="0" smtClean="0"/>
              <a:t>     […]</a:t>
            </a:r>
          </a:p>
          <a:p>
            <a:pPr>
              <a:buNone/>
            </a:pPr>
            <a:r>
              <a:rPr lang="tr-TR" dirty="0" smtClean="0"/>
              <a:t>	</a:t>
            </a:r>
            <a:r>
              <a:rPr lang="en-US" dirty="0" smtClean="0"/>
              <a:t>I want a wife who will take care of my physical needs. I want a wife who will keep my house clean.</a:t>
            </a:r>
            <a:endParaRPr lang="tr-TR" dirty="0" smtClean="0"/>
          </a:p>
          <a:p>
            <a:pPr>
              <a:buNone/>
            </a:pPr>
            <a:r>
              <a:rPr lang="tr-TR" dirty="0" smtClean="0"/>
              <a:t>	[…]</a:t>
            </a:r>
            <a:endParaRPr lang="tr-TR"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5768997"/>
          </a:xfrm>
        </p:spPr>
        <p:txBody>
          <a:bodyPr>
            <a:normAutofit fontScale="92500"/>
          </a:bodyPr>
          <a:lstStyle/>
          <a:p>
            <a:pPr>
              <a:buNone/>
            </a:pPr>
            <a:r>
              <a:rPr lang="tr-TR" dirty="0" smtClean="0"/>
              <a:t>	</a:t>
            </a:r>
            <a:r>
              <a:rPr lang="en-US" dirty="0" smtClean="0"/>
              <a:t>I want a wife who will keep my clothes clean, ironed, mended, replaced when need be, and who will see to it that my personal things are kept in their proper place so that I can find what I need the minute I need it. I want a wife who cooks the meals, a wife who is a good cook. I want a wife who will plan the menus, do the necessary grocery shopping, prepare the meals, serve them pleasantly, and then do the cleaning up while I do my studying. I want a wife who will care for me when I am sick and sympathize with my pain and loss of time from school.</a:t>
            </a: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404664"/>
            <a:ext cx="8424936" cy="6048672"/>
          </a:xfrm>
        </p:spPr>
        <p:txBody>
          <a:bodyPr>
            <a:normAutofit/>
          </a:bodyPr>
          <a:lstStyle/>
          <a:p>
            <a:pPr marL="0" indent="0" algn="just">
              <a:buNone/>
            </a:pPr>
            <a:r>
              <a:rPr lang="en-US" dirty="0"/>
              <a:t>In fact, </a:t>
            </a:r>
            <a:r>
              <a:rPr lang="en-US" b="1" dirty="0"/>
              <a:t>reader-response theorists </a:t>
            </a:r>
            <a:r>
              <a:rPr lang="en-US" dirty="0"/>
              <a:t>believe that even the same reader reading the same text on two different occasions will probably produce different meanings because so many variables contribute to our experience of the text. Knowledge we’ve acquired between our first and second reading of a text, personal experiences that have occurred in the interim, a change in mood between our two encounters with the text, or a change in the purpose for which we’re reading it can all contribute to our production of different meanings for the same text. </a:t>
            </a:r>
            <a:r>
              <a:rPr lang="tr-TR" dirty="0" smtClean="0"/>
              <a:t>(</a:t>
            </a:r>
            <a:r>
              <a:rPr lang="tr-TR" dirty="0" err="1" smtClean="0"/>
              <a:t>Tyson</a:t>
            </a:r>
            <a:r>
              <a:rPr lang="tr-TR" dirty="0" smtClean="0"/>
              <a:t> 154).</a:t>
            </a:r>
            <a:endParaRPr lang="en-US" dirty="0"/>
          </a:p>
          <a:p>
            <a:endParaRPr lang="tr-TR" dirty="0"/>
          </a:p>
        </p:txBody>
      </p:sp>
    </p:spTree>
    <p:extLst>
      <p:ext uri="{BB962C8B-B14F-4D97-AF65-F5344CB8AC3E}">
        <p14:creationId xmlns:p14="http://schemas.microsoft.com/office/powerpoint/2010/main" val="45760896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normAutofit/>
          </a:bodyPr>
          <a:lstStyle/>
          <a:p>
            <a:pPr>
              <a:buNone/>
            </a:pPr>
            <a:r>
              <a:rPr lang="tr-TR" dirty="0" smtClean="0"/>
              <a:t>	</a:t>
            </a:r>
            <a:r>
              <a:rPr lang="en-US" dirty="0" smtClean="0"/>
              <a:t>I want a wife who will not bother me with rambling complaints about a wife's duties.</a:t>
            </a:r>
            <a:endParaRPr lang="tr-TR" dirty="0" smtClean="0"/>
          </a:p>
          <a:p>
            <a:pPr>
              <a:buNone/>
            </a:pPr>
            <a:r>
              <a:rPr lang="tr-TR" dirty="0" smtClean="0"/>
              <a:t>	</a:t>
            </a:r>
            <a:r>
              <a:rPr lang="en-US" dirty="0" smtClean="0"/>
              <a:t>If, by chance, I find another person more suitable as a wife than the wife I already have, I want the liberty to replace my present wife with another one. Naturally, I will expect a fresh, new life; my wife will take the children and be solely responsible for them so that I am left free.</a:t>
            </a:r>
            <a:endParaRPr lang="tr-TR"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buNone/>
            </a:pPr>
            <a:r>
              <a:rPr lang="tr-TR" dirty="0" smtClean="0"/>
              <a:t>	</a:t>
            </a:r>
            <a:r>
              <a:rPr lang="en-US" dirty="0" smtClean="0"/>
              <a:t>When I am through with school and have a job, I want my wife to quit working and remain at home so that my wife can more fully and completely take care of a wife's duties. My God, who wouldn't want a wife?</a:t>
            </a:r>
            <a:endParaRPr lang="tr-TR" dirty="0" smtClean="0"/>
          </a:p>
          <a:p>
            <a:pPr algn="just">
              <a:buNone/>
            </a:pPr>
            <a:r>
              <a:rPr lang="tr-TR" dirty="0" smtClean="0"/>
              <a:t>	</a:t>
            </a:r>
            <a:r>
              <a:rPr lang="en-US" sz="2000" dirty="0" smtClean="0"/>
              <a:t>The </a:t>
            </a:r>
            <a:r>
              <a:rPr lang="en-US" sz="2000" dirty="0"/>
              <a:t>speech “Why I Want a Wife?”, a legendary feminist satire, was delivered by Judy </a:t>
            </a:r>
            <a:r>
              <a:rPr lang="en-US" sz="2000" dirty="0" err="1"/>
              <a:t>Syfers</a:t>
            </a:r>
            <a:r>
              <a:rPr lang="en-US" sz="2000" dirty="0"/>
              <a:t> delivered on August 26, 1970.	</a:t>
            </a:r>
          </a:p>
          <a:p>
            <a:pPr>
              <a:buNone/>
            </a:pPr>
            <a:endParaRPr lang="tr-TR"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929354"/>
          </a:xfrm>
        </p:spPr>
        <p:txBody>
          <a:bodyPr>
            <a:normAutofit lnSpcReduction="10000"/>
          </a:bodyPr>
          <a:lstStyle/>
          <a:p>
            <a:pPr algn="just">
              <a:buNone/>
            </a:pPr>
            <a:r>
              <a:rPr lang="tr-TR" b="1" dirty="0" smtClean="0"/>
              <a:t>	</a:t>
            </a:r>
            <a:r>
              <a:rPr lang="en-US" b="1" dirty="0" smtClean="0"/>
              <a:t>Betty Friedan</a:t>
            </a:r>
            <a:r>
              <a:rPr lang="tr-TR" b="1" dirty="0" smtClean="0"/>
              <a:t>,</a:t>
            </a:r>
            <a:r>
              <a:rPr lang="en-US" b="1" dirty="0" smtClean="0"/>
              <a:t> </a:t>
            </a:r>
            <a:r>
              <a:rPr lang="tr-TR" b="1" dirty="0" smtClean="0"/>
              <a:t>an </a:t>
            </a:r>
            <a:r>
              <a:rPr lang="en-US" b="1" dirty="0" smtClean="0"/>
              <a:t>extract </a:t>
            </a:r>
            <a:r>
              <a:rPr lang="tr-TR" b="1" dirty="0" err="1" smtClean="0"/>
              <a:t>from</a:t>
            </a:r>
            <a:r>
              <a:rPr lang="tr-TR" b="1" dirty="0" smtClean="0"/>
              <a:t> </a:t>
            </a:r>
            <a:r>
              <a:rPr lang="en-US" b="1" dirty="0" smtClean="0"/>
              <a:t>“That Has No Name” (1963)</a:t>
            </a:r>
            <a:endParaRPr lang="tr-TR" dirty="0" smtClean="0"/>
          </a:p>
          <a:p>
            <a:pPr algn="just">
              <a:buNone/>
            </a:pPr>
            <a:r>
              <a:rPr lang="tr-TR" dirty="0" smtClean="0"/>
              <a:t>	</a:t>
            </a:r>
            <a:r>
              <a:rPr lang="en-US" dirty="0" smtClean="0"/>
              <a:t>The problem lay buried, unspoken, for many years in the minds of American women. It was a strange stirring, a sense of dissatisfaction, a yearning that women suffered in the middle the twentieth century in the United States. Each suburban wife struggled with it alone. As she made the beds, shopped for groceries, ate peanut butter sandwiches with her children, lay beside her husband at night – she was afraid to ask even of herself the silent question – “Is this all?”</a:t>
            </a:r>
            <a:endParaRPr lang="tr-TR" dirty="0" smtClean="0"/>
          </a:p>
          <a:p>
            <a:pPr algn="just">
              <a:buNone/>
            </a:pPr>
            <a:endParaRPr lang="tr-TR" dirty="0" smtClean="0"/>
          </a:p>
          <a:p>
            <a:endParaRPr lang="tr-TR"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pPr marL="0" indent="0" algn="just">
              <a:buNone/>
            </a:pPr>
            <a:r>
              <a:rPr lang="tr-TR" sz="4800" dirty="0" err="1" smtClean="0"/>
              <a:t>In</a:t>
            </a:r>
            <a:r>
              <a:rPr lang="tr-TR" sz="4800" dirty="0" smtClean="0"/>
              <a:t> </a:t>
            </a:r>
            <a:r>
              <a:rPr lang="tr-TR" sz="4800" dirty="0" err="1" smtClean="0"/>
              <a:t>this</a:t>
            </a:r>
            <a:r>
              <a:rPr lang="tr-TR" sz="4800" dirty="0" smtClean="0"/>
              <a:t> </a:t>
            </a:r>
            <a:r>
              <a:rPr lang="tr-TR" sz="4800" dirty="0" err="1" smtClean="0"/>
              <a:t>presentation</a:t>
            </a:r>
            <a:r>
              <a:rPr lang="tr-TR" sz="4800" dirty="0" smtClean="0"/>
              <a:t>, </a:t>
            </a:r>
            <a:r>
              <a:rPr lang="tr-TR" sz="4800" dirty="0" err="1"/>
              <a:t>a</a:t>
            </a:r>
            <a:r>
              <a:rPr lang="tr-TR" sz="4800" dirty="0" err="1" smtClean="0"/>
              <a:t>ll</a:t>
            </a:r>
            <a:r>
              <a:rPr lang="tr-TR" sz="4800" dirty="0" smtClean="0"/>
              <a:t> </a:t>
            </a:r>
            <a:r>
              <a:rPr lang="tr-TR" sz="4800" dirty="0" err="1" smtClean="0"/>
              <a:t>the</a:t>
            </a:r>
            <a:r>
              <a:rPr lang="tr-TR" sz="4800" dirty="0" smtClean="0"/>
              <a:t> </a:t>
            </a:r>
            <a:r>
              <a:rPr lang="tr-TR" sz="4800" dirty="0" err="1" smtClean="0"/>
              <a:t>works</a:t>
            </a:r>
            <a:r>
              <a:rPr lang="tr-TR" sz="4800" dirty="0" smtClean="0"/>
              <a:t> of art as </a:t>
            </a:r>
            <a:r>
              <a:rPr lang="tr-TR" sz="4800" dirty="0" err="1" smtClean="0"/>
              <a:t>the</a:t>
            </a:r>
            <a:r>
              <a:rPr lang="tr-TR" sz="4800" dirty="0" smtClean="0"/>
              <a:t> </a:t>
            </a:r>
            <a:r>
              <a:rPr lang="tr-TR" sz="4800" dirty="0" err="1" smtClean="0"/>
              <a:t>examples</a:t>
            </a:r>
            <a:r>
              <a:rPr lang="tr-TR" sz="4800" dirty="0" smtClean="0"/>
              <a:t> </a:t>
            </a:r>
            <a:r>
              <a:rPr lang="tr-TR" sz="4800" dirty="0" err="1" smtClean="0"/>
              <a:t>reflecting</a:t>
            </a:r>
            <a:r>
              <a:rPr lang="tr-TR" sz="4800" dirty="0" smtClean="0"/>
              <a:t> </a:t>
            </a:r>
            <a:r>
              <a:rPr lang="tr-TR" sz="4800" dirty="0" err="1" smtClean="0"/>
              <a:t>the</a:t>
            </a:r>
            <a:r>
              <a:rPr lang="tr-TR" sz="4800" dirty="0" smtClean="0"/>
              <a:t> </a:t>
            </a:r>
            <a:r>
              <a:rPr lang="tr-TR" sz="4800" dirty="0" err="1" smtClean="0"/>
              <a:t>gender</a:t>
            </a:r>
            <a:r>
              <a:rPr lang="tr-TR" sz="4800" dirty="0" smtClean="0"/>
              <a:t> </a:t>
            </a:r>
            <a:r>
              <a:rPr lang="tr-TR" sz="4800" dirty="0" err="1" smtClean="0"/>
              <a:t>issue</a:t>
            </a:r>
            <a:r>
              <a:rPr lang="tr-TR" sz="4800" dirty="0" smtClean="0"/>
              <a:t> </a:t>
            </a:r>
            <a:r>
              <a:rPr lang="tr-TR" sz="4800" dirty="0" err="1" smtClean="0"/>
              <a:t>are</a:t>
            </a:r>
            <a:r>
              <a:rPr lang="tr-TR" sz="4800" dirty="0" smtClean="0"/>
              <a:t> </a:t>
            </a:r>
            <a:r>
              <a:rPr lang="tr-TR" sz="4800" dirty="0" err="1" smtClean="0"/>
              <a:t>given</a:t>
            </a:r>
            <a:r>
              <a:rPr lang="tr-TR" sz="4800" dirty="0" smtClean="0"/>
              <a:t> </a:t>
            </a:r>
            <a:r>
              <a:rPr lang="tr-TR" sz="4800" dirty="0" err="1" smtClean="0"/>
              <a:t>to</a:t>
            </a:r>
            <a:r>
              <a:rPr lang="tr-TR" sz="4800" dirty="0" smtClean="0"/>
              <a:t> </a:t>
            </a:r>
            <a:r>
              <a:rPr lang="tr-TR" sz="4800" dirty="0" err="1" smtClean="0"/>
              <a:t>indicate</a:t>
            </a:r>
            <a:r>
              <a:rPr lang="tr-TR" sz="4800" dirty="0" smtClean="0"/>
              <a:t> </a:t>
            </a:r>
            <a:r>
              <a:rPr lang="tr-TR" sz="4800" dirty="0" err="1" smtClean="0"/>
              <a:t>the</a:t>
            </a:r>
            <a:r>
              <a:rPr lang="tr-TR" sz="4800" dirty="0" smtClean="0"/>
              <a:t> </a:t>
            </a:r>
            <a:r>
              <a:rPr lang="tr-TR" sz="4800" dirty="0" err="1" smtClean="0"/>
              <a:t>application</a:t>
            </a:r>
            <a:r>
              <a:rPr lang="tr-TR" sz="4800" dirty="0" smtClean="0"/>
              <a:t> of Reader-</a:t>
            </a:r>
            <a:r>
              <a:rPr lang="tr-TR" sz="4800" dirty="0" err="1" smtClean="0"/>
              <a:t>Response</a:t>
            </a:r>
            <a:r>
              <a:rPr lang="tr-TR" sz="4800" dirty="0" smtClean="0"/>
              <a:t> </a:t>
            </a:r>
            <a:r>
              <a:rPr lang="tr-TR" sz="4800" dirty="0" err="1" smtClean="0"/>
              <a:t>Criticism</a:t>
            </a:r>
            <a:r>
              <a:rPr lang="tr-TR" sz="4800" dirty="0" smtClean="0"/>
              <a:t> </a:t>
            </a:r>
            <a:r>
              <a:rPr lang="tr-TR" sz="4800" dirty="0" err="1" smtClean="0"/>
              <a:t>to</a:t>
            </a:r>
            <a:r>
              <a:rPr lang="tr-TR" sz="4800" dirty="0" smtClean="0"/>
              <a:t> </a:t>
            </a:r>
            <a:r>
              <a:rPr lang="tr-TR" sz="4800" dirty="0" err="1" smtClean="0"/>
              <a:t>the</a:t>
            </a:r>
            <a:r>
              <a:rPr lang="tr-TR" sz="4800" dirty="0" smtClean="0"/>
              <a:t> </a:t>
            </a:r>
            <a:r>
              <a:rPr lang="tr-TR" sz="4800" dirty="0" err="1" smtClean="0"/>
              <a:t>literary</a:t>
            </a:r>
            <a:r>
              <a:rPr lang="tr-TR" sz="4800" dirty="0" smtClean="0"/>
              <a:t> </a:t>
            </a:r>
            <a:r>
              <a:rPr lang="tr-TR" sz="4800" dirty="0" err="1" smtClean="0"/>
              <a:t>texts</a:t>
            </a:r>
            <a:r>
              <a:rPr lang="tr-TR" sz="4800" dirty="0" smtClean="0"/>
              <a:t>.</a:t>
            </a:r>
            <a:endParaRPr lang="tr-TR" sz="4800" dirty="0"/>
          </a:p>
        </p:txBody>
      </p:sp>
    </p:spTree>
    <p:extLst>
      <p:ext uri="{BB962C8B-B14F-4D97-AF65-F5344CB8AC3E}">
        <p14:creationId xmlns:p14="http://schemas.microsoft.com/office/powerpoint/2010/main" val="15178183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120680"/>
          </a:xfrm>
        </p:spPr>
        <p:txBody>
          <a:bodyPr>
            <a:normAutofit/>
          </a:bodyPr>
          <a:lstStyle/>
          <a:p>
            <a:pPr marL="0" indent="0">
              <a:buNone/>
            </a:pPr>
            <a:endParaRPr lang="tr-TR" dirty="0"/>
          </a:p>
          <a:p>
            <a:pPr marL="0" indent="0" algn="just">
              <a:buNone/>
            </a:pPr>
            <a:r>
              <a:rPr lang="en-US" sz="4000" b="1" dirty="0" smtClean="0"/>
              <a:t>Reader-response </a:t>
            </a:r>
            <a:r>
              <a:rPr lang="en-US" sz="4000" b="1" dirty="0"/>
              <a:t>theory </a:t>
            </a:r>
            <a:r>
              <a:rPr lang="en-US" sz="4000" dirty="0"/>
              <a:t>does not aim for uniformity of interpretation, nor does it assume that uniformity is possible; it does, however, help to account for the diversity of interpretations and to encourage participation in a community of interpreters. (</a:t>
            </a:r>
            <a:r>
              <a:rPr lang="en-US" sz="4000" dirty="0" err="1"/>
              <a:t>Weele</a:t>
            </a:r>
            <a:r>
              <a:rPr lang="en-US" sz="4000" dirty="0"/>
              <a:t> 146).</a:t>
            </a:r>
            <a:endParaRPr lang="tr-TR" sz="4000" dirty="0"/>
          </a:p>
        </p:txBody>
      </p:sp>
    </p:spTree>
    <p:extLst>
      <p:ext uri="{BB962C8B-B14F-4D97-AF65-F5344CB8AC3E}">
        <p14:creationId xmlns:p14="http://schemas.microsoft.com/office/powerpoint/2010/main" val="150764044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dirty="0" smtClean="0"/>
              <a:t>Works </a:t>
            </a:r>
            <a:r>
              <a:rPr lang="tr-TR" sz="2400" dirty="0" err="1" smtClean="0"/>
              <a:t>Cited</a:t>
            </a:r>
            <a:endParaRPr lang="tr-TR" sz="2400" dirty="0"/>
          </a:p>
        </p:txBody>
      </p:sp>
      <p:sp>
        <p:nvSpPr>
          <p:cNvPr id="3" name="İçerik Yer Tutucusu 2"/>
          <p:cNvSpPr>
            <a:spLocks noGrp="1"/>
          </p:cNvSpPr>
          <p:nvPr>
            <p:ph idx="1"/>
          </p:nvPr>
        </p:nvSpPr>
        <p:spPr>
          <a:xfrm>
            <a:off x="457200" y="1268760"/>
            <a:ext cx="8229600" cy="4857403"/>
          </a:xfrm>
        </p:spPr>
        <p:txBody>
          <a:bodyPr>
            <a:normAutofit/>
          </a:bodyPr>
          <a:lstStyle/>
          <a:p>
            <a:endParaRPr lang="tr-TR" sz="1400" dirty="0" smtClean="0"/>
          </a:p>
          <a:p>
            <a:r>
              <a:rPr lang="tr-TR" sz="1400" dirty="0" err="1" smtClean="0"/>
              <a:t>Bressler</a:t>
            </a:r>
            <a:r>
              <a:rPr lang="tr-TR" sz="1400" dirty="0" smtClean="0"/>
              <a:t>, Charles E. </a:t>
            </a:r>
            <a:r>
              <a:rPr lang="tr-TR" sz="1400" dirty="0" err="1" smtClean="0"/>
              <a:t>Literary</a:t>
            </a:r>
            <a:r>
              <a:rPr lang="tr-TR" sz="1400" dirty="0" smtClean="0"/>
              <a:t> </a:t>
            </a:r>
            <a:r>
              <a:rPr lang="tr-TR" sz="1400" dirty="0" err="1" smtClean="0"/>
              <a:t>Criticism</a:t>
            </a:r>
            <a:r>
              <a:rPr lang="tr-TR" sz="1400" dirty="0" smtClean="0"/>
              <a:t>: An </a:t>
            </a:r>
            <a:r>
              <a:rPr lang="tr-TR" sz="1400" dirty="0" err="1" smtClean="0"/>
              <a:t>Introduction</a:t>
            </a:r>
            <a:r>
              <a:rPr lang="tr-TR" sz="1400" dirty="0" smtClean="0"/>
              <a:t> </a:t>
            </a:r>
            <a:r>
              <a:rPr lang="tr-TR" sz="1400" dirty="0" err="1" smtClean="0"/>
              <a:t>to</a:t>
            </a:r>
            <a:r>
              <a:rPr lang="tr-TR" sz="1400" dirty="0" smtClean="0"/>
              <a:t> </a:t>
            </a:r>
            <a:r>
              <a:rPr lang="tr-TR" sz="1400" dirty="0" err="1" smtClean="0"/>
              <a:t>Theory</a:t>
            </a:r>
            <a:r>
              <a:rPr lang="tr-TR" sz="1400" dirty="0" smtClean="0"/>
              <a:t> </a:t>
            </a:r>
            <a:r>
              <a:rPr lang="tr-TR" sz="1400" dirty="0" err="1" smtClean="0"/>
              <a:t>and</a:t>
            </a:r>
            <a:r>
              <a:rPr lang="tr-TR" sz="1400" dirty="0" smtClean="0"/>
              <a:t> </a:t>
            </a:r>
            <a:r>
              <a:rPr lang="tr-TR" sz="1400" dirty="0" err="1" smtClean="0"/>
              <a:t>Practice</a:t>
            </a:r>
            <a:r>
              <a:rPr lang="tr-TR" sz="1400" dirty="0" smtClean="0"/>
              <a:t>. </a:t>
            </a:r>
            <a:r>
              <a:rPr lang="tr-TR" sz="1400" dirty="0" err="1" smtClean="0"/>
              <a:t>Fourth</a:t>
            </a:r>
            <a:r>
              <a:rPr lang="tr-TR" sz="1400" dirty="0" smtClean="0"/>
              <a:t> Edition. New Jersey: </a:t>
            </a:r>
            <a:r>
              <a:rPr lang="tr-TR" sz="1400" dirty="0" err="1" smtClean="0"/>
              <a:t>Pearson</a:t>
            </a:r>
            <a:r>
              <a:rPr lang="tr-TR" sz="1400" dirty="0" smtClean="0"/>
              <a:t> </a:t>
            </a:r>
            <a:r>
              <a:rPr lang="tr-TR" sz="1400" dirty="0" err="1" smtClean="0"/>
              <a:t>Education</a:t>
            </a:r>
            <a:r>
              <a:rPr lang="tr-TR" sz="1400" dirty="0" smtClean="0"/>
              <a:t>, </a:t>
            </a:r>
            <a:r>
              <a:rPr lang="tr-TR" sz="1400" dirty="0" err="1" smtClean="0"/>
              <a:t>Inc</a:t>
            </a:r>
            <a:r>
              <a:rPr lang="tr-TR" sz="1400" dirty="0" smtClean="0"/>
              <a:t>., 2007</a:t>
            </a:r>
            <a:r>
              <a:rPr lang="tr-TR" sz="1400" smtClean="0"/>
              <a:t>. </a:t>
            </a:r>
            <a:endParaRPr lang="tr-TR" sz="1400" dirty="0" smtClean="0"/>
          </a:p>
          <a:p>
            <a:r>
              <a:rPr lang="en-US" sz="1400" dirty="0"/>
              <a:t>Carter, Angela. “The Snow Child” in The Bloody Chamber. London: Vintage Books, 2006: 105-106.</a:t>
            </a:r>
          </a:p>
          <a:p>
            <a:r>
              <a:rPr lang="tr-TR" sz="1400" dirty="0" err="1" smtClean="0"/>
              <a:t>Doss</a:t>
            </a:r>
            <a:r>
              <a:rPr lang="tr-TR" sz="1400" dirty="0" smtClean="0"/>
              <a:t>, </a:t>
            </a:r>
            <a:r>
              <a:rPr lang="tr-TR" sz="1400" dirty="0" err="1" smtClean="0"/>
              <a:t>Erika</a:t>
            </a:r>
            <a:r>
              <a:rPr lang="tr-TR" sz="1400" dirty="0" smtClean="0"/>
              <a:t>. </a:t>
            </a:r>
            <a:r>
              <a:rPr lang="tr-TR" sz="1400" i="1" dirty="0" err="1" smtClean="0"/>
              <a:t>Twentieth</a:t>
            </a:r>
            <a:r>
              <a:rPr lang="tr-TR" sz="1400" i="1" dirty="0" smtClean="0"/>
              <a:t>-Century </a:t>
            </a:r>
            <a:r>
              <a:rPr lang="tr-TR" sz="1400" i="1" dirty="0" err="1" smtClean="0"/>
              <a:t>American</a:t>
            </a:r>
            <a:r>
              <a:rPr lang="tr-TR" sz="1400" i="1" dirty="0" smtClean="0"/>
              <a:t> Art</a:t>
            </a:r>
            <a:r>
              <a:rPr lang="tr-TR" sz="1400" dirty="0" smtClean="0"/>
              <a:t>. Oxford New York: Oxford </a:t>
            </a:r>
            <a:r>
              <a:rPr lang="tr-TR" sz="1400" dirty="0" err="1" smtClean="0"/>
              <a:t>University</a:t>
            </a:r>
            <a:r>
              <a:rPr lang="tr-TR" sz="1400" dirty="0" smtClean="0"/>
              <a:t> </a:t>
            </a:r>
            <a:r>
              <a:rPr lang="tr-TR" sz="1400" dirty="0" err="1" smtClean="0"/>
              <a:t>Press</a:t>
            </a:r>
            <a:r>
              <a:rPr lang="tr-TR" sz="1400" dirty="0" smtClean="0"/>
              <a:t>, 2002.</a:t>
            </a:r>
            <a:endParaRPr lang="tr-TR" sz="1400" dirty="0"/>
          </a:p>
          <a:p>
            <a:r>
              <a:rPr lang="tr-TR" sz="1400" dirty="0" err="1"/>
              <a:t>Fish</a:t>
            </a:r>
            <a:r>
              <a:rPr lang="tr-TR" sz="1400" dirty="0"/>
              <a:t>, </a:t>
            </a:r>
            <a:r>
              <a:rPr lang="tr-TR" sz="1400" dirty="0" err="1"/>
              <a:t>Stanley</a:t>
            </a:r>
            <a:r>
              <a:rPr lang="tr-TR" sz="1400" dirty="0"/>
              <a:t>. </a:t>
            </a:r>
            <a:r>
              <a:rPr lang="tr-TR" sz="1400" i="1" dirty="0"/>
              <a:t>Is </a:t>
            </a:r>
            <a:r>
              <a:rPr lang="tr-TR" sz="1400" i="1" dirty="0" err="1"/>
              <a:t>There</a:t>
            </a:r>
            <a:r>
              <a:rPr lang="tr-TR" sz="1400" i="1" dirty="0"/>
              <a:t> A </a:t>
            </a:r>
            <a:r>
              <a:rPr lang="tr-TR" sz="1400" i="1" dirty="0" err="1"/>
              <a:t>Text</a:t>
            </a:r>
            <a:r>
              <a:rPr lang="tr-TR" sz="1400" i="1" dirty="0"/>
              <a:t> in </a:t>
            </a:r>
            <a:r>
              <a:rPr lang="tr-TR" sz="1400" i="1" dirty="0" err="1"/>
              <a:t>This</a:t>
            </a:r>
            <a:r>
              <a:rPr lang="tr-TR" sz="1400" i="1" dirty="0"/>
              <a:t> Class? : </a:t>
            </a:r>
            <a:r>
              <a:rPr lang="tr-TR" sz="1400" i="1" dirty="0" err="1"/>
              <a:t>The</a:t>
            </a:r>
            <a:r>
              <a:rPr lang="tr-TR" sz="1400" i="1" dirty="0"/>
              <a:t> </a:t>
            </a:r>
            <a:r>
              <a:rPr lang="tr-TR" sz="1400" i="1" dirty="0" err="1"/>
              <a:t>Authority</a:t>
            </a:r>
            <a:r>
              <a:rPr lang="tr-TR" sz="1400" i="1" dirty="0"/>
              <a:t> of </a:t>
            </a:r>
            <a:r>
              <a:rPr lang="tr-TR" sz="1400" i="1" dirty="0" err="1"/>
              <a:t>Interpretive</a:t>
            </a:r>
            <a:r>
              <a:rPr lang="tr-TR" sz="1400" i="1" dirty="0"/>
              <a:t> </a:t>
            </a:r>
            <a:r>
              <a:rPr lang="tr-TR" sz="1400" i="1" dirty="0" err="1"/>
              <a:t>Communities</a:t>
            </a:r>
            <a:r>
              <a:rPr lang="tr-TR" sz="1400" dirty="0"/>
              <a:t>. </a:t>
            </a:r>
            <a:r>
              <a:rPr lang="tr-TR" sz="1400" dirty="0" err="1"/>
              <a:t>London</a:t>
            </a:r>
            <a:r>
              <a:rPr lang="tr-TR" sz="1400" dirty="0"/>
              <a:t>: Harvard </a:t>
            </a:r>
            <a:r>
              <a:rPr lang="tr-TR" sz="1400" dirty="0" err="1"/>
              <a:t>University</a:t>
            </a:r>
            <a:r>
              <a:rPr lang="tr-TR" sz="1400" dirty="0"/>
              <a:t> </a:t>
            </a:r>
            <a:r>
              <a:rPr lang="tr-TR" sz="1400" dirty="0" err="1"/>
              <a:t>Press</a:t>
            </a:r>
            <a:r>
              <a:rPr lang="tr-TR" sz="1400" dirty="0"/>
              <a:t>, 1980.</a:t>
            </a:r>
          </a:p>
          <a:p>
            <a:r>
              <a:rPr lang="en-US" sz="1400" dirty="0"/>
              <a:t>Grimm, J.L.C. and Grimm W.C., “Snow White” in </a:t>
            </a:r>
            <a:r>
              <a:rPr lang="en-US" sz="1400" dirty="0" err="1"/>
              <a:t>Grimms</a:t>
            </a:r>
            <a:r>
              <a:rPr lang="en-US" sz="1400" dirty="0"/>
              <a:t>’ Fairy Tales, London: CRW Publishing Limited, 2004: 199-208</a:t>
            </a:r>
            <a:endParaRPr lang="tr-TR" sz="1400" dirty="0"/>
          </a:p>
          <a:p>
            <a:r>
              <a:rPr lang="tr-TR" sz="1400" dirty="0" err="1" smtClean="0"/>
              <a:t>Holland</a:t>
            </a:r>
            <a:r>
              <a:rPr lang="tr-TR" sz="1400" dirty="0" smtClean="0"/>
              <a:t>, Norman H. </a:t>
            </a:r>
            <a:r>
              <a:rPr lang="tr-TR" sz="1400" i="1" dirty="0" err="1" smtClean="0"/>
              <a:t>The</a:t>
            </a:r>
            <a:r>
              <a:rPr lang="tr-TR" sz="1400" i="1" dirty="0" smtClean="0"/>
              <a:t> Dynamics of </a:t>
            </a:r>
            <a:r>
              <a:rPr lang="tr-TR" sz="1400" i="1" dirty="0" err="1" smtClean="0"/>
              <a:t>Literary</a:t>
            </a:r>
            <a:r>
              <a:rPr lang="tr-TR" sz="1400" i="1" dirty="0" smtClean="0"/>
              <a:t> </a:t>
            </a:r>
            <a:r>
              <a:rPr lang="tr-TR" sz="1400" i="1" dirty="0" err="1" smtClean="0"/>
              <a:t>Response</a:t>
            </a:r>
            <a:r>
              <a:rPr lang="tr-TR" sz="1400" dirty="0" smtClean="0"/>
              <a:t>. New York: Columbia </a:t>
            </a:r>
            <a:r>
              <a:rPr lang="tr-TR" sz="1400" dirty="0" err="1" smtClean="0"/>
              <a:t>University</a:t>
            </a:r>
            <a:r>
              <a:rPr lang="tr-TR" sz="1400" dirty="0" smtClean="0"/>
              <a:t> </a:t>
            </a:r>
            <a:r>
              <a:rPr lang="tr-TR" sz="1400" dirty="0" err="1" smtClean="0"/>
              <a:t>Press</a:t>
            </a:r>
            <a:r>
              <a:rPr lang="tr-TR" sz="1400" dirty="0" smtClean="0"/>
              <a:t>, 1989.</a:t>
            </a:r>
          </a:p>
          <a:p>
            <a:r>
              <a:rPr lang="tr-TR" sz="1400" dirty="0" err="1"/>
              <a:t>Iser</a:t>
            </a:r>
            <a:r>
              <a:rPr lang="tr-TR" sz="1400" dirty="0"/>
              <a:t>, Wolfgang. </a:t>
            </a:r>
            <a:r>
              <a:rPr lang="tr-TR" sz="1400" i="1" dirty="0" err="1"/>
              <a:t>The</a:t>
            </a:r>
            <a:r>
              <a:rPr lang="tr-TR" sz="1400" i="1" dirty="0"/>
              <a:t> </a:t>
            </a:r>
            <a:r>
              <a:rPr lang="tr-TR" sz="1400" i="1" dirty="0" err="1"/>
              <a:t>Act</a:t>
            </a:r>
            <a:r>
              <a:rPr lang="tr-TR" sz="1400" i="1" dirty="0"/>
              <a:t> of Reading: A </a:t>
            </a:r>
            <a:r>
              <a:rPr lang="tr-TR" sz="1400" i="1" dirty="0" err="1"/>
              <a:t>Theory</a:t>
            </a:r>
            <a:r>
              <a:rPr lang="tr-TR" sz="1400" i="1" dirty="0"/>
              <a:t> of </a:t>
            </a:r>
            <a:r>
              <a:rPr lang="tr-TR" sz="1400" i="1" dirty="0" err="1"/>
              <a:t>Aesthetic</a:t>
            </a:r>
            <a:r>
              <a:rPr lang="tr-TR" sz="1400" i="1" dirty="0"/>
              <a:t> </a:t>
            </a:r>
            <a:r>
              <a:rPr lang="tr-TR" sz="1400" i="1" dirty="0" err="1"/>
              <a:t>Response</a:t>
            </a:r>
            <a:r>
              <a:rPr lang="tr-TR" sz="1400" dirty="0"/>
              <a:t>. </a:t>
            </a:r>
            <a:r>
              <a:rPr lang="tr-TR" sz="1400" dirty="0" err="1"/>
              <a:t>London</a:t>
            </a:r>
            <a:r>
              <a:rPr lang="tr-TR" sz="1400" dirty="0"/>
              <a:t>: </a:t>
            </a:r>
            <a:r>
              <a:rPr lang="tr-TR" sz="1400" dirty="0" err="1"/>
              <a:t>The</a:t>
            </a:r>
            <a:r>
              <a:rPr lang="tr-TR" sz="1400" dirty="0"/>
              <a:t> Johns Hopkins </a:t>
            </a:r>
            <a:r>
              <a:rPr lang="tr-TR" sz="1400" dirty="0" err="1"/>
              <a:t>University</a:t>
            </a:r>
            <a:r>
              <a:rPr lang="tr-TR" sz="1400" dirty="0"/>
              <a:t> </a:t>
            </a:r>
            <a:r>
              <a:rPr lang="tr-TR" sz="1400" dirty="0" err="1"/>
              <a:t>Press</a:t>
            </a:r>
            <a:r>
              <a:rPr lang="tr-TR" sz="1400" dirty="0"/>
              <a:t>, 1987.</a:t>
            </a:r>
          </a:p>
          <a:p>
            <a:r>
              <a:rPr lang="tr-TR" sz="1400" dirty="0" err="1" smtClean="0"/>
              <a:t>Rosenblatt</a:t>
            </a:r>
            <a:r>
              <a:rPr lang="tr-TR" sz="1400" dirty="0" smtClean="0"/>
              <a:t>, </a:t>
            </a:r>
            <a:r>
              <a:rPr lang="tr-TR" sz="1400" dirty="0" err="1" smtClean="0"/>
              <a:t>Louise</a:t>
            </a:r>
            <a:r>
              <a:rPr lang="tr-TR" sz="1400" dirty="0" smtClean="0"/>
              <a:t> M. </a:t>
            </a:r>
            <a:r>
              <a:rPr lang="tr-TR" sz="1400" i="1" dirty="0" err="1" smtClean="0"/>
              <a:t>The</a:t>
            </a:r>
            <a:r>
              <a:rPr lang="tr-TR" sz="1400" i="1" dirty="0" smtClean="0"/>
              <a:t> Reader </a:t>
            </a:r>
            <a:r>
              <a:rPr lang="tr-TR" sz="1400" i="1" dirty="0" err="1" smtClean="0"/>
              <a:t>The</a:t>
            </a:r>
            <a:r>
              <a:rPr lang="tr-TR" sz="1400" i="1" dirty="0" smtClean="0"/>
              <a:t> </a:t>
            </a:r>
            <a:r>
              <a:rPr lang="tr-TR" sz="1400" i="1" dirty="0" err="1" smtClean="0"/>
              <a:t>Text</a:t>
            </a:r>
            <a:r>
              <a:rPr lang="tr-TR" sz="1400" i="1" dirty="0" smtClean="0"/>
              <a:t> </a:t>
            </a:r>
            <a:r>
              <a:rPr lang="tr-TR" sz="1400" i="1" dirty="0" err="1" smtClean="0"/>
              <a:t>The</a:t>
            </a:r>
            <a:r>
              <a:rPr lang="tr-TR" sz="1400" i="1" dirty="0" smtClean="0"/>
              <a:t> </a:t>
            </a:r>
            <a:r>
              <a:rPr lang="tr-TR" sz="1400" i="1" dirty="0" err="1" smtClean="0"/>
              <a:t>Poem</a:t>
            </a:r>
            <a:r>
              <a:rPr lang="tr-TR" sz="1400" i="1" dirty="0" smtClean="0"/>
              <a:t>: </a:t>
            </a:r>
            <a:r>
              <a:rPr lang="tr-TR" sz="1400" i="1" dirty="0" err="1" smtClean="0"/>
              <a:t>The</a:t>
            </a:r>
            <a:r>
              <a:rPr lang="tr-TR" sz="1400" i="1" dirty="0" smtClean="0"/>
              <a:t> </a:t>
            </a:r>
            <a:r>
              <a:rPr lang="tr-TR" sz="1400" i="1" dirty="0" err="1" smtClean="0"/>
              <a:t>Transactional</a:t>
            </a:r>
            <a:r>
              <a:rPr lang="tr-TR" sz="1400" i="1" dirty="0" smtClean="0"/>
              <a:t> </a:t>
            </a:r>
            <a:r>
              <a:rPr lang="tr-TR" sz="1400" i="1" dirty="0" err="1" smtClean="0"/>
              <a:t>Theory</a:t>
            </a:r>
            <a:r>
              <a:rPr lang="tr-TR" sz="1400" i="1" dirty="0" smtClean="0"/>
              <a:t> of </a:t>
            </a:r>
            <a:r>
              <a:rPr lang="tr-TR" sz="1400" i="1" dirty="0" err="1" smtClean="0"/>
              <a:t>the</a:t>
            </a:r>
            <a:r>
              <a:rPr lang="tr-TR" sz="1400" i="1" dirty="0" smtClean="0"/>
              <a:t> </a:t>
            </a:r>
            <a:r>
              <a:rPr lang="tr-TR" sz="1400" i="1" dirty="0" err="1" smtClean="0"/>
              <a:t>Literary</a:t>
            </a:r>
            <a:r>
              <a:rPr lang="tr-TR" sz="1400" i="1" dirty="0" smtClean="0"/>
              <a:t> </a:t>
            </a:r>
            <a:r>
              <a:rPr lang="tr-TR" sz="1400" i="1" dirty="0" err="1" smtClean="0"/>
              <a:t>Work</a:t>
            </a:r>
            <a:r>
              <a:rPr lang="tr-TR" sz="1400" dirty="0" smtClean="0"/>
              <a:t>. </a:t>
            </a:r>
            <a:r>
              <a:rPr lang="tr-TR" sz="1400" dirty="0" err="1" smtClean="0"/>
              <a:t>Carbondale</a:t>
            </a:r>
            <a:r>
              <a:rPr lang="tr-TR" sz="1400" dirty="0" smtClean="0"/>
              <a:t> </a:t>
            </a:r>
            <a:r>
              <a:rPr lang="tr-TR" sz="1400" dirty="0" err="1" smtClean="0"/>
              <a:t>and</a:t>
            </a:r>
            <a:r>
              <a:rPr lang="tr-TR" sz="1400" dirty="0" smtClean="0"/>
              <a:t> </a:t>
            </a:r>
            <a:r>
              <a:rPr lang="tr-TR" sz="1400" dirty="0" err="1" smtClean="0"/>
              <a:t>Edwardsville</a:t>
            </a:r>
            <a:r>
              <a:rPr lang="tr-TR" sz="1400" dirty="0" smtClean="0"/>
              <a:t>: </a:t>
            </a:r>
            <a:r>
              <a:rPr lang="tr-TR" sz="1400" dirty="0" err="1" smtClean="0"/>
              <a:t>Southern</a:t>
            </a:r>
            <a:r>
              <a:rPr lang="tr-TR" sz="1400" dirty="0" smtClean="0"/>
              <a:t> Illinois </a:t>
            </a:r>
            <a:r>
              <a:rPr lang="tr-TR" sz="1400" dirty="0" err="1" smtClean="0"/>
              <a:t>University</a:t>
            </a:r>
            <a:r>
              <a:rPr lang="tr-TR" sz="1400" dirty="0" smtClean="0"/>
              <a:t> </a:t>
            </a:r>
            <a:r>
              <a:rPr lang="tr-TR" sz="1400" dirty="0" err="1" smtClean="0"/>
              <a:t>Press</a:t>
            </a:r>
            <a:r>
              <a:rPr lang="tr-TR" sz="1400" dirty="0" smtClean="0"/>
              <a:t>, 1994.</a:t>
            </a:r>
          </a:p>
          <a:p>
            <a:r>
              <a:rPr lang="tr-TR" sz="1400" dirty="0" err="1" smtClean="0"/>
              <a:t>Tompkins</a:t>
            </a:r>
            <a:r>
              <a:rPr lang="tr-TR" sz="1400" dirty="0" smtClean="0"/>
              <a:t>, </a:t>
            </a:r>
            <a:r>
              <a:rPr lang="tr-TR" sz="1400" dirty="0" err="1" smtClean="0"/>
              <a:t>Jane</a:t>
            </a:r>
            <a:r>
              <a:rPr lang="tr-TR" sz="1400" dirty="0" smtClean="0"/>
              <a:t> P. Ed. </a:t>
            </a:r>
            <a:r>
              <a:rPr lang="tr-TR" sz="1400" i="1" dirty="0" smtClean="0"/>
              <a:t>Reader-</a:t>
            </a:r>
            <a:r>
              <a:rPr lang="tr-TR" sz="1400" i="1" dirty="0" err="1" smtClean="0"/>
              <a:t>Response</a:t>
            </a:r>
            <a:r>
              <a:rPr lang="tr-TR" sz="1400" i="1" dirty="0" smtClean="0"/>
              <a:t> </a:t>
            </a:r>
            <a:r>
              <a:rPr lang="tr-TR" sz="1400" i="1" dirty="0" err="1" smtClean="0"/>
              <a:t>Criticism</a:t>
            </a:r>
            <a:r>
              <a:rPr lang="tr-TR" sz="1400" i="1" dirty="0" smtClean="0"/>
              <a:t>: </a:t>
            </a:r>
            <a:r>
              <a:rPr lang="tr-TR" sz="1400" i="1" dirty="0" err="1" smtClean="0"/>
              <a:t>From</a:t>
            </a:r>
            <a:r>
              <a:rPr lang="tr-TR" sz="1400" i="1" dirty="0" smtClean="0"/>
              <a:t> </a:t>
            </a:r>
            <a:r>
              <a:rPr lang="tr-TR" sz="1400" i="1" dirty="0" err="1" smtClean="0"/>
              <a:t>Formalism</a:t>
            </a:r>
            <a:r>
              <a:rPr lang="tr-TR" sz="1400" i="1" dirty="0" smtClean="0"/>
              <a:t> </a:t>
            </a:r>
            <a:r>
              <a:rPr lang="tr-TR" sz="1400" i="1" dirty="0" err="1" smtClean="0"/>
              <a:t>to</a:t>
            </a:r>
            <a:r>
              <a:rPr lang="tr-TR" sz="1400" i="1" dirty="0" smtClean="0"/>
              <a:t> Post-</a:t>
            </a:r>
            <a:r>
              <a:rPr lang="tr-TR" sz="1400" i="1" dirty="0" err="1" smtClean="0"/>
              <a:t>Structuralism</a:t>
            </a:r>
            <a:r>
              <a:rPr lang="tr-TR" sz="1400" dirty="0" smtClean="0"/>
              <a:t>. </a:t>
            </a:r>
            <a:r>
              <a:rPr lang="tr-TR" sz="1400" dirty="0" err="1" smtClean="0"/>
              <a:t>London</a:t>
            </a:r>
            <a:r>
              <a:rPr lang="tr-TR" sz="1400" dirty="0" smtClean="0"/>
              <a:t>: </a:t>
            </a:r>
            <a:r>
              <a:rPr lang="tr-TR" sz="1400" dirty="0" err="1" smtClean="0"/>
              <a:t>The</a:t>
            </a:r>
            <a:r>
              <a:rPr lang="tr-TR" sz="1400" dirty="0" smtClean="0"/>
              <a:t> Johns Hopkins </a:t>
            </a:r>
            <a:r>
              <a:rPr lang="tr-TR" sz="1400" dirty="0" err="1" smtClean="0"/>
              <a:t>University</a:t>
            </a:r>
            <a:r>
              <a:rPr lang="tr-TR" sz="1400" dirty="0" smtClean="0"/>
              <a:t> </a:t>
            </a:r>
            <a:r>
              <a:rPr lang="tr-TR" sz="1400" dirty="0" err="1" smtClean="0"/>
              <a:t>Press</a:t>
            </a:r>
            <a:r>
              <a:rPr lang="tr-TR" sz="1400" dirty="0" smtClean="0"/>
              <a:t>, 1992.</a:t>
            </a:r>
          </a:p>
          <a:p>
            <a:r>
              <a:rPr lang="tr-TR" sz="1400" dirty="0" err="1" smtClean="0"/>
              <a:t>Tyson</a:t>
            </a:r>
            <a:r>
              <a:rPr lang="tr-TR" sz="1400" dirty="0" smtClean="0"/>
              <a:t>, </a:t>
            </a:r>
            <a:r>
              <a:rPr lang="tr-TR" sz="1400" dirty="0" err="1" smtClean="0"/>
              <a:t>Lois</a:t>
            </a:r>
            <a:r>
              <a:rPr lang="tr-TR" sz="1400" dirty="0" smtClean="0"/>
              <a:t>. </a:t>
            </a:r>
            <a:r>
              <a:rPr lang="tr-TR" sz="1400" i="1" dirty="0" smtClean="0"/>
              <a:t>Critical </a:t>
            </a:r>
            <a:r>
              <a:rPr lang="tr-TR" sz="1400" i="1" dirty="0" err="1" smtClean="0"/>
              <a:t>Theory</a:t>
            </a:r>
            <a:r>
              <a:rPr lang="tr-TR" sz="1400" i="1" dirty="0" smtClean="0"/>
              <a:t> </a:t>
            </a:r>
            <a:r>
              <a:rPr lang="tr-TR" sz="1400" i="1" dirty="0" err="1" smtClean="0"/>
              <a:t>Today</a:t>
            </a:r>
            <a:r>
              <a:rPr lang="tr-TR" sz="1400" i="1" dirty="0" smtClean="0"/>
              <a:t>: A User-</a:t>
            </a:r>
            <a:r>
              <a:rPr lang="tr-TR" sz="1400" i="1" dirty="0" err="1" smtClean="0"/>
              <a:t>Friendly</a:t>
            </a:r>
            <a:r>
              <a:rPr lang="tr-TR" sz="1400" i="1" dirty="0" smtClean="0"/>
              <a:t> Guide</a:t>
            </a:r>
            <a:r>
              <a:rPr lang="tr-TR" sz="1400" dirty="0" smtClean="0"/>
              <a:t>. New York </a:t>
            </a:r>
            <a:r>
              <a:rPr lang="tr-TR" sz="1400" dirty="0" err="1" smtClean="0"/>
              <a:t>and</a:t>
            </a:r>
            <a:r>
              <a:rPr lang="tr-TR" sz="1400" dirty="0" smtClean="0"/>
              <a:t> </a:t>
            </a:r>
            <a:r>
              <a:rPr lang="tr-TR" sz="1400" dirty="0" err="1" smtClean="0"/>
              <a:t>London</a:t>
            </a:r>
            <a:r>
              <a:rPr lang="tr-TR" sz="1400" dirty="0" smtClean="0"/>
              <a:t>: </a:t>
            </a:r>
            <a:r>
              <a:rPr lang="tr-TR" sz="1400" dirty="0" err="1" smtClean="0"/>
              <a:t>Garland</a:t>
            </a:r>
            <a:r>
              <a:rPr lang="tr-TR" sz="1400" dirty="0" smtClean="0"/>
              <a:t> Publishing, </a:t>
            </a:r>
            <a:r>
              <a:rPr lang="tr-TR" sz="1400" dirty="0" err="1" smtClean="0"/>
              <a:t>Inc</a:t>
            </a:r>
            <a:r>
              <a:rPr lang="tr-TR" sz="1400" dirty="0" smtClean="0"/>
              <a:t>., 1999.</a:t>
            </a:r>
          </a:p>
          <a:p>
            <a:r>
              <a:rPr lang="en-US" sz="1400" dirty="0" err="1"/>
              <a:t>Weele</a:t>
            </a:r>
            <a:r>
              <a:rPr lang="en-US" sz="1400" dirty="0"/>
              <a:t>, Michael Vander. “Reader-Response Theories” in </a:t>
            </a:r>
            <a:r>
              <a:rPr lang="en-US" sz="1400" i="1" dirty="0"/>
              <a:t>Contemporary Literary Theory: A Christian Appraisal</a:t>
            </a:r>
            <a:r>
              <a:rPr lang="en-US" sz="1400" dirty="0"/>
              <a:t>.</a:t>
            </a:r>
            <a:r>
              <a:rPr lang="tr-TR" sz="1400" dirty="0"/>
              <a:t> </a:t>
            </a:r>
            <a:r>
              <a:rPr lang="en-US" sz="1400" dirty="0"/>
              <a:t>Eds</a:t>
            </a:r>
            <a:r>
              <a:rPr lang="en-US" sz="1400" dirty="0" smtClean="0"/>
              <a:t>.</a:t>
            </a:r>
            <a:r>
              <a:rPr lang="tr-TR" sz="1400" dirty="0" smtClean="0"/>
              <a:t> </a:t>
            </a:r>
            <a:r>
              <a:rPr lang="en-US" sz="1400" dirty="0" smtClean="0"/>
              <a:t>Clarence </a:t>
            </a:r>
            <a:r>
              <a:rPr lang="en-US" sz="1400" dirty="0" err="1"/>
              <a:t>Walhout</a:t>
            </a:r>
            <a:r>
              <a:rPr lang="en-US" sz="1400" dirty="0"/>
              <a:t> and Leland </a:t>
            </a:r>
            <a:r>
              <a:rPr lang="en-US" sz="1400" dirty="0" err="1"/>
              <a:t>Ryken</a:t>
            </a:r>
            <a:r>
              <a:rPr lang="en-US" sz="1400" dirty="0" smtClean="0"/>
              <a:t>.</a:t>
            </a:r>
            <a:endParaRPr lang="tr-TR" sz="1400" dirty="0" smtClean="0"/>
          </a:p>
          <a:p>
            <a:endParaRPr lang="tr-TR" sz="1400" dirty="0"/>
          </a:p>
          <a:p>
            <a:endParaRPr lang="tr-TR" sz="1400" dirty="0" smtClean="0"/>
          </a:p>
          <a:p>
            <a:endParaRPr lang="en-US" sz="1400" dirty="0"/>
          </a:p>
          <a:p>
            <a:endParaRPr lang="tr-TR" sz="1400" dirty="0" smtClean="0"/>
          </a:p>
          <a:p>
            <a:endParaRPr lang="tr-TR" sz="1400" dirty="0" smtClean="0"/>
          </a:p>
          <a:p>
            <a:endParaRPr lang="tr-TR" sz="1400" dirty="0" smtClean="0"/>
          </a:p>
          <a:p>
            <a:endParaRPr lang="tr-TR" sz="1400" dirty="0"/>
          </a:p>
        </p:txBody>
      </p:sp>
    </p:spTree>
    <p:extLst>
      <p:ext uri="{BB962C8B-B14F-4D97-AF65-F5344CB8AC3E}">
        <p14:creationId xmlns:p14="http://schemas.microsoft.com/office/powerpoint/2010/main" val="1251792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285728"/>
            <a:ext cx="8501122" cy="6286544"/>
          </a:xfrm>
        </p:spPr>
        <p:txBody>
          <a:bodyPr>
            <a:normAutofit fontScale="55000" lnSpcReduction="20000"/>
          </a:bodyPr>
          <a:lstStyle/>
          <a:p>
            <a:pPr algn="ctr">
              <a:buNone/>
            </a:pPr>
            <a:r>
              <a:rPr lang="tr-TR" sz="4200" b="1" dirty="0" smtClean="0"/>
              <a:t>THE HOUSE</a:t>
            </a:r>
          </a:p>
          <a:p>
            <a:pPr algn="just">
              <a:buNone/>
            </a:pPr>
            <a:r>
              <a:rPr lang="tr-TR" dirty="0" smtClean="0"/>
              <a:t>		</a:t>
            </a:r>
            <a:r>
              <a:rPr lang="en-US" sz="5100" dirty="0" smtClean="0"/>
              <a:t>The two boys ran until they came to the driveway. “See, I told you</a:t>
            </a:r>
            <a:r>
              <a:rPr lang="tr-TR" sz="5100" dirty="0" smtClean="0"/>
              <a:t> </a:t>
            </a:r>
            <a:r>
              <a:rPr lang="en-US" sz="5100" dirty="0" smtClean="0"/>
              <a:t>today was good for skipping school,” said Mark. “Mom is never home on Thursday,” he added. Tall hedges hid the house from the road so the pair strolled across the finely landscaped yard. “I never knew your place was so big,” said Pete. “Yeah, but it’s nicer now than it used to be since Dad had the new stone siding put on and added the fireplace.”</a:t>
            </a:r>
            <a:endParaRPr lang="tr-TR" sz="5100" dirty="0" smtClean="0"/>
          </a:p>
          <a:p>
            <a:pPr algn="just">
              <a:buNone/>
            </a:pPr>
            <a:endParaRPr lang="tr-TR" sz="5100" dirty="0" smtClean="0"/>
          </a:p>
          <a:p>
            <a:pPr algn="just">
              <a:buNone/>
            </a:pPr>
            <a:r>
              <a:rPr lang="tr-TR" sz="5100" dirty="0" smtClean="0"/>
              <a:t>		</a:t>
            </a:r>
            <a:r>
              <a:rPr lang="en-US" sz="5100" dirty="0" smtClean="0"/>
              <a:t>There were front and back doors and a side door which led to the garage which was empty except for three parked 10-speed bikes. They went in the side door, Mark explaining that it was always open in case his younger sisters got home earlier than their mother.</a:t>
            </a:r>
            <a:endParaRPr lang="tr-TR" sz="5100" dirty="0" smtClean="0"/>
          </a:p>
          <a:p>
            <a:pPr algn="just">
              <a:buNone/>
            </a:pPr>
            <a:endParaRPr lang="tr-TR" sz="4400" dirty="0" smtClean="0"/>
          </a:p>
          <a:p>
            <a:pPr algn="just">
              <a:buNone/>
            </a:pPr>
            <a:r>
              <a:rPr lang="tr-TR" sz="4400" dirty="0" smtClean="0"/>
              <a:t>	</a:t>
            </a:r>
            <a:endParaRPr lang="tr-T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775</TotalTime>
  <Words>2384</Words>
  <Application>Microsoft Office PowerPoint</Application>
  <PresentationFormat>Ekran Gösterisi (4:3)</PresentationFormat>
  <Paragraphs>312</Paragraphs>
  <Slides>85</Slides>
  <Notes>1</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85</vt:i4>
      </vt:variant>
    </vt:vector>
  </HeadingPairs>
  <TitlesOfParts>
    <vt:vector size="88" baseType="lpstr">
      <vt:lpstr>Arial</vt:lpstr>
      <vt:lpstr>Calibri</vt:lpstr>
      <vt:lpstr>Ofis Teması</vt:lpstr>
      <vt:lpstr>  READER-RESPONSE CRITICISM   Literary and Critical Theories     </vt:lpstr>
      <vt:lpstr>PowerPoint Sunusu</vt:lpstr>
      <vt:lpstr>Lou Myers</vt:lpstr>
      <vt:lpstr>PowerPoint Sunusu</vt:lpstr>
      <vt:lpstr>PowerPoint Sunusu</vt:lpstr>
      <vt:lpstr>PowerPoint Sunusu</vt:lpstr>
      <vt:lpstr>READER-RESPONSE CRITICISM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Transactional Reader-Response Theory</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Wolfgang Iser</vt:lpstr>
      <vt:lpstr>Subjective Reader-Response Theory Psychological Reader-Response Theory</vt:lpstr>
      <vt:lpstr>PowerPoint Sunusu</vt:lpstr>
      <vt:lpstr>PowerPoint Sunusu</vt:lpstr>
      <vt:lpstr>PowerPoint Sunusu</vt:lpstr>
      <vt:lpstr>PowerPoint Sunusu</vt:lpstr>
      <vt:lpstr>PowerPoint Sunusu</vt:lpstr>
      <vt:lpstr>NORMAN HOLLAND</vt:lpstr>
      <vt:lpstr>PowerPoint Sunusu</vt:lpstr>
      <vt:lpstr>PowerPoint Sunusu</vt:lpstr>
      <vt:lpstr>PowerPoint Sunusu</vt:lpstr>
      <vt:lpstr>PowerPoint Sunusu</vt:lpstr>
      <vt:lpstr>PowerPoint Sunusu</vt:lpstr>
      <vt:lpstr>PowerPoint Sunusu</vt:lpstr>
      <vt:lpstr>PowerPoint Sunusu</vt:lpstr>
      <vt:lpstr>IS THERE A TEXT IN THIS CLASS?</vt:lpstr>
      <vt:lpstr>Social Reader-Response Theory Affective Stylistics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“The Story of an Hour” by Kate Chopin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Works Cited</vt:lpstr>
    </vt:vector>
  </TitlesOfParts>
  <Company>DTCF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READER-RESPONSE CRITICISM</dc:title>
  <dc:creator>AÜ</dc:creator>
  <cp:lastModifiedBy>Pc</cp:lastModifiedBy>
  <cp:revision>98</cp:revision>
  <dcterms:created xsi:type="dcterms:W3CDTF">2015-03-31T11:34:17Z</dcterms:created>
  <dcterms:modified xsi:type="dcterms:W3CDTF">2018-03-07T05:26:22Z</dcterms:modified>
</cp:coreProperties>
</file>