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9" r:id="rId4"/>
    <p:sldId id="258" r:id="rId5"/>
    <p:sldId id="260" r:id="rId6"/>
    <p:sldId id="261" r:id="rId7"/>
    <p:sldId id="262" r:id="rId8"/>
    <p:sldId id="263" r:id="rId9"/>
    <p:sldId id="276" r:id="rId10"/>
    <p:sldId id="270" r:id="rId11"/>
    <p:sldId id="271" r:id="rId12"/>
    <p:sldId id="272" r:id="rId13"/>
    <p:sldId id="273" r:id="rId14"/>
    <p:sldId id="274" r:id="rId15"/>
    <p:sldId id="275" r:id="rId16"/>
    <p:sldId id="277" r:id="rId17"/>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94624"/>
  </p:normalViewPr>
  <p:slideViewPr>
    <p:cSldViewPr>
      <p:cViewPr varScale="1">
        <p:scale>
          <a:sx n="106" d="100"/>
          <a:sy n="106" d="100"/>
        </p:scale>
        <p:origin x="1800" y="18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a:t>Asıl başlık stili için tıklatın</a:t>
            </a: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t>4.05.2020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Dikey Metin Yer Tutucusu"/>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A23720DD-5B6D-40BF-8493-A6B52D484E6B}" type="datetimeFigureOut">
              <a:rPr lang="tr-TR" smtClean="0"/>
              <a:t>4.05.2020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a:t>Asıl başlık stili için tıklatın</a:t>
            </a: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A23720DD-5B6D-40BF-8493-A6B52D484E6B}" type="datetimeFigureOut">
              <a:rPr lang="tr-TR" smtClean="0"/>
              <a:t>4.05.2020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A23720DD-5B6D-40BF-8493-A6B52D484E6B}" type="datetimeFigureOut">
              <a:rPr lang="tr-TR" smtClean="0"/>
              <a:t>4.05.2020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a:t>Asıl başlık stili için tıklatın</a:t>
            </a: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t>4.05.2020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Veri Yer Tutucusu"/>
          <p:cNvSpPr>
            <a:spLocks noGrp="1"/>
          </p:cNvSpPr>
          <p:nvPr>
            <p:ph type="dt" sz="half" idx="10"/>
          </p:nvPr>
        </p:nvSpPr>
        <p:spPr/>
        <p:txBody>
          <a:bodyPr/>
          <a:lstStyle/>
          <a:p>
            <a:fld id="{A23720DD-5B6D-40BF-8493-A6B52D484E6B}" type="datetimeFigureOut">
              <a:rPr lang="tr-TR" smtClean="0"/>
              <a:t>4.05.2020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a:t>Asıl başlık stili için tıklatın</a:t>
            </a: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6 Veri Yer Tutucusu"/>
          <p:cNvSpPr>
            <a:spLocks noGrp="1"/>
          </p:cNvSpPr>
          <p:nvPr>
            <p:ph type="dt" sz="half" idx="10"/>
          </p:nvPr>
        </p:nvSpPr>
        <p:spPr/>
        <p:txBody>
          <a:bodyPr/>
          <a:lstStyle/>
          <a:p>
            <a:fld id="{A23720DD-5B6D-40BF-8493-A6B52D484E6B}" type="datetimeFigureOut">
              <a:rPr lang="tr-TR" smtClean="0"/>
              <a:t>4.05.2020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Veri Yer Tutucusu"/>
          <p:cNvSpPr>
            <a:spLocks noGrp="1"/>
          </p:cNvSpPr>
          <p:nvPr>
            <p:ph type="dt" sz="half" idx="10"/>
          </p:nvPr>
        </p:nvSpPr>
        <p:spPr/>
        <p:txBody>
          <a:bodyPr/>
          <a:lstStyle/>
          <a:p>
            <a:fld id="{A23720DD-5B6D-40BF-8493-A6B52D484E6B}" type="datetimeFigureOut">
              <a:rPr lang="tr-TR" smtClean="0"/>
              <a:t>4.05.2020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A23720DD-5B6D-40BF-8493-A6B52D484E6B}" type="datetimeFigureOut">
              <a:rPr lang="tr-TR" smtClean="0"/>
              <a:t>4.05.2020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a:t>Asıl başlık stili için tıklatın</a:t>
            </a: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4.05.2020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a:t>Asıl başlık stili için tıklatın</a:t>
            </a: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4.05.2020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a:t>Asıl başlık stili için tıklatın</a:t>
            </a: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3720DD-5B6D-40BF-8493-A6B52D484E6B}" type="datetimeFigureOut">
              <a:rPr lang="tr-TR" smtClean="0"/>
              <a:t>4.05.2020</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1.xml"/><Relationship Id="rId5" Type="http://schemas.microsoft.com/office/2007/relationships/hdphoto" Target="../media/hdphoto2.wdp"/><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Resim 3"/>
          <p:cNvPicPr>
            <a:picLocks noChangeAspect="1"/>
          </p:cNvPicPr>
          <p:nvPr/>
        </p:nvPicPr>
        <p:blipFill>
          <a:blip r:embed="rId2" cstate="print">
            <a:extLst>
              <a:ext uri="{BEBA8EAE-BF5A-486C-A8C5-ECC9F3942E4B}">
                <a14:imgProps xmlns:a14="http://schemas.microsoft.com/office/drawing/2010/main">
                  <a14:imgLayer r:embed="rId3">
                    <a14:imgEffect>
                      <a14:backgroundRemoval t="0" b="99494" l="20563" r="79975">
                        <a14:foregroundMark x1="33306" y1="10918" x2="33306" y2="10918"/>
                        <a14:foregroundMark x1="33306" y1="10918" x2="33306" y2="10918"/>
                        <a14:foregroundMark x1="38726" y1="13666" x2="38726" y2="13666"/>
                        <a14:foregroundMark x1="38726" y1="13666" x2="38726" y2="13666"/>
                        <a14:foregroundMark x1="38726" y1="13666" x2="38726" y2="13666"/>
                        <a14:foregroundMark x1="38726" y1="5423" x2="38726" y2="5423"/>
                        <a14:foregroundMark x1="67646" y1="9544" x2="67646" y2="9544"/>
                        <a14:foregroundMark x1="66570" y1="13160" x2="66570" y2="13160"/>
                        <a14:foregroundMark x1="73066" y1="28633" x2="73066" y2="28633"/>
                        <a14:foregroundMark x1="74514" y1="45481" x2="74514" y2="45481"/>
                        <a14:foregroundMark x1="69466" y1="73174" x2="69466" y2="73174"/>
                        <a14:foregroundMark x1="68018" y1="80477" x2="68018" y2="80477"/>
                        <a14:foregroundMark x1="51014" y1="90022" x2="51014" y2="90022"/>
                        <a14:foregroundMark x1="30037" y1="74548" x2="30037" y2="74548"/>
                        <a14:foregroundMark x1="32189" y1="23210" x2="32189" y2="23210"/>
                        <a14:foregroundMark x1="29293" y1="33189" x2="29293" y2="33189"/>
                        <a14:foregroundMark x1="27141" y1="42733" x2="27141" y2="42733"/>
                        <a14:foregroundMark x1="26769" y1="44541" x2="26769" y2="44541"/>
                        <a14:foregroundMark x1="25693" y1="39118" x2="25693" y2="39118"/>
                        <a14:foregroundMark x1="26769" y1="50036" x2="26769" y2="50036"/>
                        <a14:foregroundMark x1="24948" y1="50036" x2="24948" y2="50036"/>
                        <a14:foregroundMark x1="27844" y1="53651" x2="27844" y2="53651"/>
                        <a14:foregroundMark x1="27844" y1="60014" x2="27844" y2="60014"/>
                        <a14:foregroundMark x1="29293" y1="64064" x2="29293" y2="64064"/>
                        <a14:foregroundMark x1="29665" y1="66811" x2="29665" y2="66811"/>
                        <a14:foregroundMark x1="32189" y1="77296" x2="32189" y2="77296"/>
                        <a14:foregroundMark x1="39801" y1="83225" x2="39801" y2="83225"/>
                        <a14:foregroundMark x1="42325" y1="89588" x2="42325" y2="89588"/>
                        <a14:foregroundMark x1="42325" y1="89588" x2="42325" y2="89588"/>
                        <a14:foregroundMark x1="48118" y1="90022" x2="48118" y2="90022"/>
                        <a14:foregroundMark x1="54986" y1="90889" x2="54986" y2="90889"/>
                        <a14:foregroundMark x1="61523" y1="87274" x2="61523" y2="87274"/>
                        <a14:foregroundMark x1="72362" y1="60882" x2="72362" y2="60882"/>
                        <a14:foregroundMark x1="75631" y1="61822" x2="75631" y2="61822"/>
                        <a14:foregroundMark x1="74514" y1="53218" x2="74514" y2="53218"/>
                        <a14:foregroundMark x1="72735" y1="36804" x2="72735" y2="36804"/>
                        <a14:foregroundMark x1="71618" y1="29573" x2="71618" y2="29573"/>
                        <a14:foregroundMark x1="55358" y1="9978" x2="55358" y2="9978"/>
                        <a14:foregroundMark x1="52462" y1="6797" x2="52462" y2="6797"/>
                        <a14:foregroundMark x1="48118" y1="8171" x2="48118" y2="8171"/>
                        <a14:foregroundMark x1="43070" y1="10484" x2="43070" y2="10484"/>
                        <a14:foregroundMark x1="37609" y1="17715" x2="37609" y2="17715"/>
                        <a14:foregroundMark x1="36161" y1="18655" x2="36161" y2="18655"/>
                        <a14:foregroundMark x1="60778" y1="13160" x2="60778" y2="13160"/>
                        <a14:foregroundMark x1="64750" y1="19089" x2="64750" y2="19089"/>
                        <a14:foregroundMark x1="68763" y1="24078" x2="68763" y2="24078"/>
                        <a14:foregroundMark x1="41249" y1="13160" x2="41249" y2="13160"/>
                        <a14:foregroundMark x1="41249" y1="5929" x2="41249" y2="5929"/>
                        <a14:foregroundMark x1="73438" y1="66377" x2="73438" y2="66377"/>
                        <a14:foregroundMark x1="69839" y1="70427" x2="69839" y2="70427"/>
                        <a14:foregroundMark x1="36533" y1="82285" x2="36533" y2="82285"/>
                        <a14:foregroundMark x1="31485" y1="18655" x2="31485" y2="18655"/>
                        <a14:foregroundMark x1="47042" y1="3181" x2="47042" y2="3181"/>
                        <a14:foregroundMark x1="47042" y1="3615" x2="47042" y2="3615"/>
                        <a14:foregroundMark x1="47042" y1="3615" x2="47042" y2="3615"/>
                        <a14:foregroundMark x1="55358" y1="7737" x2="55358" y2="7737"/>
                        <a14:foregroundMark x1="70542" y1="64570" x2="70542" y2="64570"/>
                        <a14:foregroundMark x1="65867" y1="78670" x2="65867" y2="78670"/>
                        <a14:foregroundMark x1="65867" y1="78670" x2="65867" y2="78670"/>
                        <a14:foregroundMark x1="64750" y1="80911" x2="64750" y2="80911"/>
                        <a14:foregroundMark x1="64046" y1="84093" x2="64046" y2="84093"/>
                        <a14:foregroundMark x1="62598" y1="92263" x2="62598" y2="92263"/>
                        <a14:foregroundMark x1="61150" y1="94577" x2="61150" y2="94577"/>
                        <a14:foregroundMark x1="52089" y1="96819" x2="52089" y2="96819"/>
                        <a14:foregroundMark x1="43070" y1="92769" x2="43070" y2="92769"/>
                        <a14:foregroundMark x1="58254" y1="13160" x2="58254" y2="13160"/>
                        <a14:foregroundMark x1="56434" y1="23210" x2="56434" y2="23210"/>
                        <a14:foregroundMark x1="49566" y1="40926" x2="49566" y2="40926"/>
                        <a14:foregroundMark x1="42325" y1="80477" x2="42325" y2="80477"/>
                        <a14:foregroundMark x1="32933" y1="74114" x2="32933" y2="74114"/>
                        <a14:foregroundMark x1="73811" y1="38178" x2="73811" y2="38178"/>
                        <a14:foregroundMark x1="73811" y1="44107" x2="73811" y2="44107"/>
                        <a14:foregroundMark x1="73811" y1="39118" x2="73811" y2="39118"/>
                        <a14:foregroundMark x1="69839" y1="19089" x2="69839" y2="19089"/>
                        <a14:foregroundMark x1="60074" y1="7303" x2="60074" y2="7303"/>
                        <a14:foregroundMark x1="26396" y1="27260" x2="26396" y2="27260"/>
                        <a14:foregroundMark x1="44849" y1="14100" x2="44849" y2="14100"/>
                        <a14:foregroundMark x1="48862" y1="11352" x2="48862" y2="11352"/>
                        <a14:foregroundMark x1="46669" y1="11786" x2="46669" y2="11786"/>
                        <a14:foregroundMark x1="46669" y1="11786" x2="46669" y2="11786"/>
                        <a14:foregroundMark x1="64750" y1="87274" x2="64750" y2="87274"/>
                        <a14:foregroundMark x1="66570" y1="82285" x2="66570" y2="82285"/>
                        <a14:foregroundMark x1="71990" y1="72307" x2="71990" y2="72307"/>
                        <a14:foregroundMark x1="59702" y1="84093" x2="59702" y2="84093"/>
                        <a14:foregroundMark x1="59702" y1="84093" x2="59702" y2="84093"/>
                        <a14:foregroundMark x1="35085" y1="79103" x2="35085" y2="79103"/>
                        <a14:foregroundMark x1="32933" y1="82719" x2="32933" y2="82719"/>
                        <a14:foregroundMark x1="26769" y1="66377" x2="26769" y2="66377"/>
                        <a14:foregroundMark x1="24948" y1="57701" x2="24948" y2="57701"/>
                        <a14:foregroundMark x1="26065" y1="39552" x2="26065" y2="39552"/>
                        <a14:foregroundMark x1="30037" y1="29573" x2="30037" y2="29573"/>
                        <a14:foregroundMark x1="36533" y1="13666" x2="36533" y2="13666"/>
                        <a14:foregroundMark x1="29293" y1="73608" x2="29293" y2="73608"/>
                        <a14:foregroundMark x1="26769" y1="69125" x2="26769" y2="69125"/>
                        <a14:foregroundMark x1="27513" y1="74982" x2="27513" y2="74982"/>
                        <a14:foregroundMark x1="36905" y1="87274" x2="36905" y2="87274"/>
                        <a14:foregroundMark x1="45594" y1="86406" x2="45594" y2="86406"/>
                        <a14:foregroundMark x1="49938" y1="94071" x2="49938" y2="94071"/>
                        <a14:foregroundMark x1="59330" y1="87274" x2="59330" y2="87274"/>
                        <a14:foregroundMark x1="54613" y1="4989" x2="54613" y2="4989"/>
                        <a14:foregroundMark x1="53537" y1="13160" x2="53537" y2="13160"/>
                        <a14:foregroundMark x1="30741" y1="22704" x2="30741" y2="22704"/>
                        <a14:foregroundMark x1="27141" y1="33189" x2="27141" y2="33189"/>
                        <a14:foregroundMark x1="27844" y1="37744" x2="27844" y2="37744"/>
                        <a14:foregroundMark x1="23873" y1="48662" x2="23873" y2="48662"/>
                        <a14:foregroundMark x1="24948" y1="58641" x2="24948" y2="58641"/>
                        <a14:foregroundMark x1="24948" y1="58641" x2="24948" y2="58641"/>
                        <a14:foregroundMark x1="27513" y1="47289" x2="27513" y2="47289"/>
                        <a14:foregroundMark x1="27513" y1="47289" x2="27513" y2="47289"/>
                        <a14:foregroundMark x1="28217" y1="24512" x2="28217" y2="24512"/>
                        <a14:foregroundMark x1="63674" y1="14100" x2="63674" y2="14100"/>
                        <a14:foregroundMark x1="68391" y1="21837" x2="68391" y2="21837"/>
                        <a14:foregroundMark x1="70914" y1="25018" x2="70914" y2="25018"/>
                        <a14:foregroundMark x1="73811" y1="32249" x2="73811" y2="32249"/>
                        <a14:foregroundMark x1="73811" y1="51844" x2="73811" y2="51844"/>
                        <a14:foregroundMark x1="76334" y1="59074" x2="76334" y2="59074"/>
                        <a14:foregroundMark x1="75962" y1="50470" x2="75962" y2="50470"/>
                        <a14:foregroundMark x1="67646" y1="30947" x2="67646" y2="30947"/>
                        <a14:foregroundMark x1="71287" y1="35430" x2="71287" y2="35430"/>
                      </a14:backgroundRemoval>
                    </a14:imgEffect>
                  </a14:imgLayer>
                </a14:imgProps>
              </a:ext>
              <a:ext uri="{28A0092B-C50C-407E-A947-70E740481C1C}">
                <a14:useLocalDpi xmlns:a14="http://schemas.microsoft.com/office/drawing/2010/main" val="0"/>
              </a:ext>
            </a:extLst>
          </a:blip>
          <a:stretch>
            <a:fillRect/>
          </a:stretch>
        </p:blipFill>
        <p:spPr>
          <a:xfrm>
            <a:off x="-396552" y="188640"/>
            <a:ext cx="2952328" cy="1440160"/>
          </a:xfrm>
          <a:prstGeom prst="rect">
            <a:avLst/>
          </a:prstGeom>
        </p:spPr>
      </p:pic>
      <p:pic>
        <p:nvPicPr>
          <p:cNvPr id="5" name="Resim 4"/>
          <p:cNvPicPr>
            <a:picLocks noChangeAspect="1"/>
          </p:cNvPicPr>
          <p:nvPr/>
        </p:nvPicPr>
        <p:blipFill>
          <a:blip r:embed="rId4" cstate="print">
            <a:extLst>
              <a:ext uri="{BEBA8EAE-BF5A-486C-A8C5-ECC9F3942E4B}">
                <a14:imgProps xmlns:a14="http://schemas.microsoft.com/office/drawing/2010/main">
                  <a14:imgLayer r:embed="rId5">
                    <a14:imgEffect>
                      <a14:backgroundRemoval t="3352" b="94972" l="1897" r="94851"/>
                    </a14:imgEffect>
                  </a14:imgLayer>
                </a14:imgProps>
              </a:ext>
              <a:ext uri="{28A0092B-C50C-407E-A947-70E740481C1C}">
                <a14:useLocalDpi xmlns:a14="http://schemas.microsoft.com/office/drawing/2010/main" val="0"/>
              </a:ext>
            </a:extLst>
          </a:blip>
          <a:stretch>
            <a:fillRect/>
          </a:stretch>
        </p:blipFill>
        <p:spPr>
          <a:xfrm>
            <a:off x="7232170" y="1"/>
            <a:ext cx="1911830" cy="1700808"/>
          </a:xfrm>
          <a:prstGeom prst="rect">
            <a:avLst/>
          </a:prstGeom>
        </p:spPr>
      </p:pic>
      <p:sp>
        <p:nvSpPr>
          <p:cNvPr id="6" name="Dikdörtgen 16"/>
          <p:cNvSpPr/>
          <p:nvPr/>
        </p:nvSpPr>
        <p:spPr>
          <a:xfrm>
            <a:off x="613162" y="3573016"/>
            <a:ext cx="8379877" cy="1200329"/>
          </a:xfrm>
          <a:prstGeom prst="rect">
            <a:avLst/>
          </a:prstGeom>
          <a:noFill/>
        </p:spPr>
        <p:txBody>
          <a:bodyPr wrap="square" lIns="91440" tIns="45720" rIns="91440" bIns="45720">
            <a:spAutoFit/>
          </a:bodyPr>
          <a:lstStyle/>
          <a:p>
            <a:pPr algn="ctr"/>
            <a:r>
              <a:rPr lang="tr-TR" sz="3600" b="1" dirty="0">
                <a:latin typeface="Arial Rounded MT Bold" pitchFamily="34" charset="0"/>
              </a:rPr>
              <a:t>Sağlık Bilimleri Fakültesi </a:t>
            </a:r>
          </a:p>
          <a:p>
            <a:pPr algn="ctr"/>
            <a:r>
              <a:rPr lang="tr-TR" sz="3600" b="1" dirty="0">
                <a:latin typeface="Arial Rounded MT Bold" pitchFamily="34" charset="0"/>
              </a:rPr>
              <a:t>Çocuk Gelişimi Bölümü</a:t>
            </a:r>
          </a:p>
        </p:txBody>
      </p:sp>
      <p:sp>
        <p:nvSpPr>
          <p:cNvPr id="7" name="Akış Çizelgesi: Delikli Teyp 5"/>
          <p:cNvSpPr/>
          <p:nvPr/>
        </p:nvSpPr>
        <p:spPr>
          <a:xfrm>
            <a:off x="1950254" y="1268760"/>
            <a:ext cx="5502066" cy="2016224"/>
          </a:xfrm>
          <a:prstGeom prst="flowChartPunchedTape">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4000" b="1" dirty="0">
                <a:solidFill>
                  <a:schemeClr val="tx1"/>
                </a:solidFill>
                <a:latin typeface="Arial Rounded MT Bold" pitchFamily="34" charset="0"/>
              </a:rPr>
              <a:t>TOPLUMA HİZMET UYGULAMALARI</a:t>
            </a:r>
          </a:p>
        </p:txBody>
      </p:sp>
    </p:spTree>
    <p:extLst>
      <p:ext uri="{BB962C8B-B14F-4D97-AF65-F5344CB8AC3E}">
        <p14:creationId xmlns:p14="http://schemas.microsoft.com/office/powerpoint/2010/main" val="26674837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683568" y="692696"/>
            <a:ext cx="7941568" cy="720080"/>
          </a:xfrm>
          <a:solidFill>
            <a:schemeClr val="bg1">
              <a:lumMod val="95000"/>
            </a:schemeClr>
          </a:solidFill>
          <a:ln>
            <a:solidFill>
              <a:schemeClr val="tx1"/>
            </a:solidFill>
          </a:ln>
        </p:spPr>
        <p:txBody>
          <a:bodyPr>
            <a:normAutofit/>
          </a:bodyPr>
          <a:lstStyle/>
          <a:p>
            <a:r>
              <a:rPr lang="tr-TR" sz="2400" b="1" dirty="0">
                <a:latin typeface="Arial Rounded MT Bold" pitchFamily="34" charset="0"/>
              </a:rPr>
              <a:t>TOPLUMA HİZMET UYGULAMALARININ AMACI</a:t>
            </a:r>
          </a:p>
        </p:txBody>
      </p:sp>
      <p:sp>
        <p:nvSpPr>
          <p:cNvPr id="3" name="İçerik Yer Tutucusu 2"/>
          <p:cNvSpPr>
            <a:spLocks noGrp="1"/>
          </p:cNvSpPr>
          <p:nvPr>
            <p:ph idx="1"/>
          </p:nvPr>
        </p:nvSpPr>
        <p:spPr>
          <a:xfrm>
            <a:off x="341784" y="1916832"/>
            <a:ext cx="8676456" cy="4525963"/>
          </a:xfrm>
        </p:spPr>
        <p:txBody>
          <a:bodyPr>
            <a:normAutofit fontScale="92500"/>
          </a:bodyPr>
          <a:lstStyle/>
          <a:p>
            <a:pPr algn="just"/>
            <a:r>
              <a:rPr lang="tr-TR" sz="2400" dirty="0">
                <a:latin typeface="Arial Rounded MT Bold" pitchFamily="34" charset="0"/>
              </a:rPr>
              <a:t>Gönüllülük, </a:t>
            </a:r>
          </a:p>
          <a:p>
            <a:pPr algn="just"/>
            <a:r>
              <a:rPr lang="tr-TR" sz="2400" dirty="0">
                <a:latin typeface="Arial Rounded MT Bold" pitchFamily="34" charset="0"/>
              </a:rPr>
              <a:t>Toplum, </a:t>
            </a:r>
          </a:p>
          <a:p>
            <a:pPr algn="just"/>
            <a:r>
              <a:rPr lang="tr-TR" sz="2400" dirty="0">
                <a:latin typeface="Arial Rounded MT Bold" pitchFamily="34" charset="0"/>
              </a:rPr>
              <a:t>Birey, </a:t>
            </a:r>
          </a:p>
          <a:p>
            <a:pPr algn="just"/>
            <a:r>
              <a:rPr lang="tr-TR" sz="2400" dirty="0">
                <a:latin typeface="Arial Rounded MT Bold" pitchFamily="34" charset="0"/>
              </a:rPr>
              <a:t>Sosyoekonomik problemler, </a:t>
            </a:r>
          </a:p>
          <a:p>
            <a:pPr algn="just"/>
            <a:r>
              <a:rPr lang="tr-TR" sz="2400" dirty="0">
                <a:latin typeface="Arial Rounded MT Bold" pitchFamily="34" charset="0"/>
              </a:rPr>
              <a:t>Ayrımcılık ve sosyal adalet gibi kavramlar ile ilgili unsurların anlaşılması için çeşitli hizmetler gerçekleştirmek,</a:t>
            </a:r>
          </a:p>
          <a:p>
            <a:pPr algn="just"/>
            <a:r>
              <a:rPr lang="tr-TR" sz="2400" dirty="0">
                <a:latin typeface="Arial Rounded MT Bold" pitchFamily="34" charset="0"/>
              </a:rPr>
              <a:t>Sosyal ve akademik etkinliklerle öğrencilerin ufuklarının gelişmesine katkıda bulunmak,</a:t>
            </a:r>
          </a:p>
          <a:p>
            <a:pPr algn="just"/>
            <a:r>
              <a:rPr lang="tr-TR" sz="2400" dirty="0">
                <a:latin typeface="Arial Rounded MT Bold" pitchFamily="34" charset="0"/>
              </a:rPr>
              <a:t>Öğrencilerin kendilerine olan güvenlerini arttırmak,</a:t>
            </a:r>
          </a:p>
          <a:p>
            <a:pPr algn="just"/>
            <a:r>
              <a:rPr lang="tr-TR" sz="2400" dirty="0">
                <a:latin typeface="Arial Rounded MT Bold" pitchFamily="34" charset="0"/>
              </a:rPr>
              <a:t>Grup içinde bireylerin etkin olarak çalışmalarını sağlamaktır.</a:t>
            </a:r>
          </a:p>
        </p:txBody>
      </p:sp>
    </p:spTree>
    <p:extLst>
      <p:ext uri="{BB962C8B-B14F-4D97-AF65-F5344CB8AC3E}">
        <p14:creationId xmlns:p14="http://schemas.microsoft.com/office/powerpoint/2010/main" val="51716301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07504" y="1600200"/>
            <a:ext cx="8928992" cy="4525963"/>
          </a:xfrm>
        </p:spPr>
        <p:txBody>
          <a:bodyPr>
            <a:noAutofit/>
          </a:bodyPr>
          <a:lstStyle/>
          <a:p>
            <a:pPr algn="just"/>
            <a:r>
              <a:rPr lang="tr-TR" sz="2400" dirty="0">
                <a:latin typeface="Arial Rounded MT Bold" pitchFamily="34" charset="0"/>
              </a:rPr>
              <a:t>İlköğretim programlarında dolaylı veya doğrudan kendine yer bulan değerler, üniversite düzeyinde örtük program dâhilinde kalmıştır.</a:t>
            </a:r>
          </a:p>
          <a:p>
            <a:pPr algn="just"/>
            <a:r>
              <a:rPr lang="tr-TR" sz="2400" dirty="0">
                <a:latin typeface="Arial Rounded MT Bold" pitchFamily="34" charset="0"/>
              </a:rPr>
              <a:t>Üniversiteler, öğrencilere hazır bilgiler vermek yerine öğrencileri karşılaştıkları sorunları bilimsel yöntemlerle çözebilecek, topluma liderlik yapabilecek, araştırmacı özelliklere sahip, ülkenin ve çağın gereklerine uygun şekilde yetiştirme görevini yerine getirmektedir.</a:t>
            </a:r>
          </a:p>
        </p:txBody>
      </p:sp>
      <p:sp>
        <p:nvSpPr>
          <p:cNvPr id="4" name="Yuvarlatılmış Dikdörtgen 3"/>
          <p:cNvSpPr/>
          <p:nvPr/>
        </p:nvSpPr>
        <p:spPr>
          <a:xfrm>
            <a:off x="755576" y="598829"/>
            <a:ext cx="7704856" cy="792088"/>
          </a:xfrm>
          <a:prstGeom prst="roundRect">
            <a:avLst>
              <a:gd name="adj" fmla="val 9671"/>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2400" b="1" dirty="0">
                <a:solidFill>
                  <a:schemeClr val="tx1"/>
                </a:solidFill>
                <a:latin typeface="Arial Rounded MT Bold" pitchFamily="34" charset="0"/>
              </a:rPr>
              <a:t>TOPLUMA HİZMET UYGULAMALARININ ÖNEMİ </a:t>
            </a:r>
          </a:p>
        </p:txBody>
      </p:sp>
    </p:spTree>
    <p:extLst>
      <p:ext uri="{BB962C8B-B14F-4D97-AF65-F5344CB8AC3E}">
        <p14:creationId xmlns:p14="http://schemas.microsoft.com/office/powerpoint/2010/main" val="36557393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908720"/>
            <a:ext cx="8892480" cy="4525963"/>
          </a:xfrm>
        </p:spPr>
        <p:txBody>
          <a:bodyPr>
            <a:normAutofit/>
          </a:bodyPr>
          <a:lstStyle/>
          <a:p>
            <a:pPr algn="just"/>
            <a:r>
              <a:rPr lang="tr-TR" sz="2400" dirty="0">
                <a:latin typeface="Arial Rounded MT Bold" pitchFamily="34" charset="0"/>
              </a:rPr>
              <a:t>Üniversite eğitimi gençler için çok önemlidir. </a:t>
            </a:r>
          </a:p>
          <a:p>
            <a:pPr algn="just"/>
            <a:r>
              <a:rPr lang="tr-TR" sz="2400" dirty="0">
                <a:latin typeface="Arial Rounded MT Bold" pitchFamily="34" charset="0"/>
              </a:rPr>
              <a:t>Bu eğitim sürecinde öğrencilerin çeşitli toplumsal ve kültürel değerleri kazanmaları ve meslek hayatlarına belirli bir değerler sistemine sahip olarak girmeleri gerekmektedir.</a:t>
            </a:r>
          </a:p>
          <a:p>
            <a:pPr algn="just"/>
            <a:r>
              <a:rPr lang="tr-TR" sz="2400" dirty="0">
                <a:latin typeface="Arial Rounded MT Bold" pitchFamily="34" charset="0"/>
              </a:rPr>
              <a:t>Topluma hizmet uygulamaları deneyimi  yaşayanların topluma yönelik farkındalıklarının arttığı, kendilerine ve topluma ilişkin algılarının olumlu yönde değiştiği, özgüvenlerinin geliştiği ve sonuçta değer kazanımlarına önemli katkılar sağladığına ilişkin güçlü ipuçları bulunmaktadır.</a:t>
            </a:r>
          </a:p>
          <a:p>
            <a:endParaRPr lang="tr-TR" sz="2400" dirty="0"/>
          </a:p>
        </p:txBody>
      </p:sp>
    </p:spTree>
    <p:extLst>
      <p:ext uri="{BB962C8B-B14F-4D97-AF65-F5344CB8AC3E}">
        <p14:creationId xmlns:p14="http://schemas.microsoft.com/office/powerpoint/2010/main" val="261497174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836712"/>
            <a:ext cx="8964488" cy="4525963"/>
          </a:xfrm>
        </p:spPr>
        <p:txBody>
          <a:bodyPr>
            <a:normAutofit lnSpcReduction="10000"/>
          </a:bodyPr>
          <a:lstStyle/>
          <a:p>
            <a:pPr algn="just"/>
            <a:r>
              <a:rPr lang="tr-TR" sz="2400" dirty="0">
                <a:latin typeface="Arial Rounded MT Bold" pitchFamily="34" charset="0"/>
              </a:rPr>
              <a:t>Topluma Hizmet Uygulamaları’nın sosyal farkındalık, sorumluluk, toplumsal duyarlılık, liderlik, etkili iletişim, özgüven, işbirliği, dayanışma, öğretmenlik deneyimi, yaparak ve yaşayarak öğrenme fırsatı sağladığı vurgulanmıştır.</a:t>
            </a:r>
          </a:p>
          <a:p>
            <a:pPr algn="just"/>
            <a:r>
              <a:rPr lang="tr-TR" sz="2400" dirty="0">
                <a:latin typeface="Arial Rounded MT Bold" pitchFamily="34" charset="0"/>
              </a:rPr>
              <a:t>Topluma Hizmet Uygulamaları, öğrencilerin akademik başarı bakımdan gelişimlerinin yanı sıra, problem çözme becerileri kazanmaları, sosyal sorumluluk duygusu ve toplumsal ve vatandaşlık değerleri edinmeleri, öz yeterliklerini geliştirmeleri ve toplumsal sorunlara ilişkin geniş bir farkındalık oluşturmaları yönünden önem arz eder.</a:t>
            </a:r>
          </a:p>
        </p:txBody>
      </p:sp>
    </p:spTree>
    <p:extLst>
      <p:ext uri="{BB962C8B-B14F-4D97-AF65-F5344CB8AC3E}">
        <p14:creationId xmlns:p14="http://schemas.microsoft.com/office/powerpoint/2010/main" val="414927422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08520" y="764704"/>
            <a:ext cx="9073008" cy="4525963"/>
          </a:xfrm>
        </p:spPr>
        <p:txBody>
          <a:bodyPr/>
          <a:lstStyle/>
          <a:p>
            <a:pPr algn="just">
              <a:buFont typeface="Wingdings" pitchFamily="2" charset="2"/>
              <a:buChar char="Ø"/>
            </a:pPr>
            <a:r>
              <a:rPr lang="tr-TR" sz="2400" dirty="0">
                <a:latin typeface="Arial Rounded MT Bold" pitchFamily="34" charset="0"/>
              </a:rPr>
              <a:t>Topluma hizmet uygulamaları ile toplumsal çevrenin sorunlarına duyarlılık gösterilerek uygulanacak  etkinlikler yoluyla topluma hizmet etme fırsatında bulunulabilecektir.</a:t>
            </a:r>
          </a:p>
          <a:p>
            <a:pPr algn="just">
              <a:buFont typeface="Wingdings" pitchFamily="2" charset="2"/>
              <a:buChar char="Ø"/>
            </a:pPr>
            <a:r>
              <a:rPr lang="tr-TR" sz="2400" dirty="0">
                <a:latin typeface="Arial Rounded MT Bold" pitchFamily="34" charset="0"/>
              </a:rPr>
              <a:t>Topluma hizmet uygulamalarının duyuşsal özelliklere  sağlayacağı katkıların önemini belirlemek ve eğitim bilimleri alanında bu husustaki boşluğun giderilmesine katkı sağlamak açısından önemli olduğu düşünülmektedir.</a:t>
            </a:r>
          </a:p>
          <a:p>
            <a:pPr marL="0" indent="0">
              <a:buNone/>
            </a:pPr>
            <a:endParaRPr lang="tr-TR" dirty="0"/>
          </a:p>
        </p:txBody>
      </p:sp>
    </p:spTree>
    <p:extLst>
      <p:ext uri="{BB962C8B-B14F-4D97-AF65-F5344CB8AC3E}">
        <p14:creationId xmlns:p14="http://schemas.microsoft.com/office/powerpoint/2010/main" val="130388616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23528" y="908720"/>
            <a:ext cx="8496944" cy="4525963"/>
          </a:xfrm>
        </p:spPr>
        <p:txBody>
          <a:bodyPr>
            <a:normAutofit/>
          </a:bodyPr>
          <a:lstStyle/>
          <a:p>
            <a:pPr algn="just"/>
            <a:r>
              <a:rPr lang="tr-TR" sz="2400" dirty="0">
                <a:latin typeface="Arial Rounded MT Bold" pitchFamily="34" charset="0"/>
              </a:rPr>
              <a:t>THU ile bireyler hem sosyal ilişkiler yönünden gelişebilecek hem de duyuşsal özelliklerini fark ederek kendilerini daha yakından tanıma fırsatı bulacaktır.</a:t>
            </a:r>
          </a:p>
          <a:p>
            <a:pPr algn="just"/>
            <a:r>
              <a:rPr lang="tr-TR" sz="2400" dirty="0">
                <a:latin typeface="Arial Rounded MT Bold" pitchFamily="34" charset="0"/>
              </a:rPr>
              <a:t>Ayrıca sosyal ve duyuşsal gelişimin yanı sıra, toplum içerisinde alınan bu aktif rollerin kazandıracağı beceriler akademik yetişmeyi de kolaylaştıracak ve sonuçta bireylerin meslek beklentilerini daha çok karşılayacak beceri ve alışkanlıklar kazandıracaktır.</a:t>
            </a:r>
          </a:p>
        </p:txBody>
      </p:sp>
    </p:spTree>
    <p:extLst>
      <p:ext uri="{BB962C8B-B14F-4D97-AF65-F5344CB8AC3E}">
        <p14:creationId xmlns:p14="http://schemas.microsoft.com/office/powerpoint/2010/main" val="85450949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4BBD057-9BAE-2E4C-965D-AEC0EDEE3EB4}"/>
              </a:ext>
            </a:extLst>
          </p:cNvPr>
          <p:cNvSpPr>
            <a:spLocks noGrp="1"/>
          </p:cNvSpPr>
          <p:nvPr>
            <p:ph type="title"/>
          </p:nvPr>
        </p:nvSpPr>
        <p:spPr/>
        <p:txBody>
          <a:bodyPr/>
          <a:lstStyle/>
          <a:p>
            <a:r>
              <a:rPr lang="tr-TR" dirty="0"/>
              <a:t>Kaynakça</a:t>
            </a:r>
          </a:p>
        </p:txBody>
      </p:sp>
      <p:graphicFrame>
        <p:nvGraphicFramePr>
          <p:cNvPr id="3" name="Tablo 2">
            <a:extLst>
              <a:ext uri="{FF2B5EF4-FFF2-40B4-BE49-F238E27FC236}">
                <a16:creationId xmlns:a16="http://schemas.microsoft.com/office/drawing/2014/main" id="{0A53C112-B0C3-DA49-A41A-44E2E4EC9873}"/>
              </a:ext>
            </a:extLst>
          </p:cNvPr>
          <p:cNvGraphicFramePr>
            <a:graphicFrameLocks noGrp="1"/>
          </p:cNvGraphicFramePr>
          <p:nvPr/>
        </p:nvGraphicFramePr>
        <p:xfrm>
          <a:off x="457200" y="3314541"/>
          <a:ext cx="8229600" cy="1097280"/>
        </p:xfrm>
        <a:graphic>
          <a:graphicData uri="http://schemas.openxmlformats.org/drawingml/2006/table">
            <a:tbl>
              <a:tblPr/>
              <a:tblGrid>
                <a:gridCol w="8229600">
                  <a:extLst>
                    <a:ext uri="{9D8B030D-6E8A-4147-A177-3AD203B41FA5}">
                      <a16:colId xmlns:a16="http://schemas.microsoft.com/office/drawing/2014/main" val="1771939338"/>
                    </a:ext>
                  </a:extLst>
                </a:gridCol>
              </a:tblGrid>
              <a:tr h="0">
                <a:tc>
                  <a:txBody>
                    <a:bodyPr/>
                    <a:lstStyle/>
                    <a:p>
                      <a:r>
                        <a:rPr lang="tr-TR">
                          <a:effectLst/>
                        </a:rPr>
                        <a:t>Aksoy, B., Sönmez, Ö. F., ve Çetin, T. 2009. Topluma Hizmet Uygulamaları. Pegem Yayıncılık, Ankara. </a:t>
                      </a:r>
                    </a:p>
                  </a:txBody>
                  <a:tcPr marL="0" marR="0" marT="0" marB="0" anchor="ctr">
                    <a:lnL>
                      <a:noFill/>
                    </a:lnL>
                    <a:lnR>
                      <a:noFill/>
                    </a:lnR>
                    <a:lnT>
                      <a:noFill/>
                    </a:lnT>
                    <a:lnB>
                      <a:noFill/>
                    </a:lnB>
                  </a:tcPr>
                </a:tc>
                <a:extLst>
                  <a:ext uri="{0D108BD9-81ED-4DB2-BD59-A6C34878D82A}">
                    <a16:rowId xmlns:a16="http://schemas.microsoft.com/office/drawing/2014/main" val="648215963"/>
                  </a:ext>
                </a:extLst>
              </a:tr>
              <a:tr h="0">
                <a:tc>
                  <a:txBody>
                    <a:bodyPr/>
                    <a:lstStyle/>
                    <a:p>
                      <a:r>
                        <a:rPr lang="tr-TR" dirty="0">
                          <a:effectLst/>
                        </a:rPr>
                        <a:t>Dilek, D., Alabaş, R., Kamer, S. T., Çitil, M. ve Polat, Ü. 2009. Topluma Hizmet Uygulamaları. (</a:t>
                      </a:r>
                      <a:r>
                        <a:rPr lang="tr-TR" dirty="0" err="1">
                          <a:effectLst/>
                        </a:rPr>
                        <a:t>Edit</a:t>
                      </a:r>
                      <a:r>
                        <a:rPr lang="tr-TR" dirty="0">
                          <a:effectLst/>
                        </a:rPr>
                        <a:t>.: S.T. Kamer ve </a:t>
                      </a:r>
                      <a:r>
                        <a:rPr lang="tr-TR" dirty="0" err="1">
                          <a:effectLst/>
                        </a:rPr>
                        <a:t>K.Kuzucu</a:t>
                      </a:r>
                      <a:r>
                        <a:rPr lang="tr-TR" dirty="0">
                          <a:effectLst/>
                        </a:rPr>
                        <a:t>) </a:t>
                      </a:r>
                      <a:r>
                        <a:rPr lang="tr-TR" dirty="0" err="1">
                          <a:effectLst/>
                        </a:rPr>
                        <a:t>Pegem</a:t>
                      </a:r>
                      <a:r>
                        <a:rPr lang="tr-TR" dirty="0">
                          <a:effectLst/>
                        </a:rPr>
                        <a:t> Yayıncılık, Ankara. </a:t>
                      </a:r>
                    </a:p>
                  </a:txBody>
                  <a:tcPr marL="0" marR="0" marT="0" marB="0" anchor="ctr">
                    <a:lnL>
                      <a:noFill/>
                    </a:lnL>
                    <a:lnR>
                      <a:noFill/>
                    </a:lnR>
                    <a:lnT>
                      <a:noFill/>
                    </a:lnT>
                    <a:lnB>
                      <a:noFill/>
                    </a:lnB>
                  </a:tcPr>
                </a:tc>
                <a:extLst>
                  <a:ext uri="{0D108BD9-81ED-4DB2-BD59-A6C34878D82A}">
                    <a16:rowId xmlns:a16="http://schemas.microsoft.com/office/drawing/2014/main" val="1079462511"/>
                  </a:ext>
                </a:extLst>
              </a:tr>
            </a:tbl>
          </a:graphicData>
        </a:graphic>
      </p:graphicFrame>
    </p:spTree>
    <p:extLst>
      <p:ext uri="{BB962C8B-B14F-4D97-AF65-F5344CB8AC3E}">
        <p14:creationId xmlns:p14="http://schemas.microsoft.com/office/powerpoint/2010/main" val="18874302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Yatay Kaydırma 3"/>
          <p:cNvSpPr/>
          <p:nvPr/>
        </p:nvSpPr>
        <p:spPr>
          <a:xfrm>
            <a:off x="1331640" y="1628800"/>
            <a:ext cx="6696744" cy="2448272"/>
          </a:xfrm>
          <a:prstGeom prst="horizontalScroll">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3600" b="1" dirty="0">
                <a:solidFill>
                  <a:schemeClr val="tx1"/>
                </a:solidFill>
                <a:latin typeface="Arial Rounded MT Bold" pitchFamily="34" charset="0"/>
              </a:rPr>
              <a:t>TOPLUMA HİZMET UYGULAMALARININ TANIMI VE ÖNEMİ</a:t>
            </a:r>
          </a:p>
        </p:txBody>
      </p:sp>
    </p:spTree>
    <p:extLst>
      <p:ext uri="{BB962C8B-B14F-4D97-AF65-F5344CB8AC3E}">
        <p14:creationId xmlns:p14="http://schemas.microsoft.com/office/powerpoint/2010/main" val="28454244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Yuvarlatılmış Dikdörtgen 3"/>
          <p:cNvSpPr/>
          <p:nvPr/>
        </p:nvSpPr>
        <p:spPr>
          <a:xfrm>
            <a:off x="1382300" y="548680"/>
            <a:ext cx="6480720" cy="792088"/>
          </a:xfrm>
          <a:prstGeom prst="roundRect">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2800" b="1" dirty="0">
                <a:solidFill>
                  <a:schemeClr val="tx1"/>
                </a:solidFill>
                <a:latin typeface="Arial Rounded MT Bold" pitchFamily="34" charset="0"/>
              </a:rPr>
              <a:t>TOPLUMA HİZMET UYGULAMALARI</a:t>
            </a:r>
            <a:endParaRPr lang="tr-TR" sz="2800" dirty="0"/>
          </a:p>
        </p:txBody>
      </p:sp>
      <p:sp>
        <p:nvSpPr>
          <p:cNvPr id="6" name="Bulut Belirtme Çizgisi 5"/>
          <p:cNvSpPr/>
          <p:nvPr/>
        </p:nvSpPr>
        <p:spPr>
          <a:xfrm>
            <a:off x="1115615" y="1916832"/>
            <a:ext cx="3216843" cy="1656184"/>
          </a:xfrm>
          <a:prstGeom prst="cloud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2400" b="1" dirty="0">
                <a:solidFill>
                  <a:schemeClr val="tx1"/>
                </a:solidFill>
                <a:latin typeface="Arial Rounded MT Bold" pitchFamily="34" charset="0"/>
              </a:rPr>
              <a:t>   TOPLUM ?</a:t>
            </a:r>
          </a:p>
        </p:txBody>
      </p:sp>
      <p:sp>
        <p:nvSpPr>
          <p:cNvPr id="7" name="Bulut Belirtme Çizgisi 6"/>
          <p:cNvSpPr/>
          <p:nvPr/>
        </p:nvSpPr>
        <p:spPr>
          <a:xfrm>
            <a:off x="5148064" y="1916832"/>
            <a:ext cx="3168352" cy="1656184"/>
          </a:xfrm>
          <a:prstGeom prst="cloud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2400" b="1" dirty="0">
                <a:solidFill>
                  <a:schemeClr val="tx1"/>
                </a:solidFill>
                <a:latin typeface="Arial Rounded MT Bold" pitchFamily="34" charset="0"/>
              </a:rPr>
              <a:t>    HİZMET ?</a:t>
            </a:r>
          </a:p>
        </p:txBody>
      </p:sp>
      <p:sp>
        <p:nvSpPr>
          <p:cNvPr id="8" name="Bulut Belirtme Çizgisi 7"/>
          <p:cNvSpPr/>
          <p:nvPr/>
        </p:nvSpPr>
        <p:spPr>
          <a:xfrm>
            <a:off x="2580750" y="4221088"/>
            <a:ext cx="3503418" cy="1656184"/>
          </a:xfrm>
          <a:prstGeom prst="cloud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2400" b="1" dirty="0">
                <a:solidFill>
                  <a:schemeClr val="tx1"/>
                </a:solidFill>
                <a:latin typeface="Arial Rounded MT Bold" pitchFamily="34" charset="0"/>
              </a:rPr>
              <a:t> UYGULAMA ?</a:t>
            </a:r>
          </a:p>
        </p:txBody>
      </p:sp>
    </p:spTree>
    <p:extLst>
      <p:ext uri="{BB962C8B-B14F-4D97-AF65-F5344CB8AC3E}">
        <p14:creationId xmlns:p14="http://schemas.microsoft.com/office/powerpoint/2010/main" val="579753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23528" y="908720"/>
            <a:ext cx="8507288" cy="5328592"/>
          </a:xfrm>
        </p:spPr>
        <p:txBody>
          <a:bodyPr>
            <a:normAutofit lnSpcReduction="10000"/>
          </a:bodyPr>
          <a:lstStyle/>
          <a:p>
            <a:pPr marL="0" indent="0">
              <a:buNone/>
            </a:pPr>
            <a:r>
              <a:rPr lang="tr-TR" sz="2400" b="1" dirty="0">
                <a:latin typeface="Arial Rounded MT Bold" pitchFamily="34" charset="0"/>
              </a:rPr>
              <a:t>TOPLUM:</a:t>
            </a:r>
          </a:p>
          <a:p>
            <a:pPr algn="just"/>
            <a:r>
              <a:rPr lang="tr-TR" sz="2400" dirty="0">
                <a:latin typeface="Arial Rounded MT Bold" pitchFamily="34" charset="0"/>
              </a:rPr>
              <a:t>Toplum veya grup içindeki bireylerin birbirleriyle ilişkileri çerçevesinde etki ve tepkileri sosyal etkileşim sürecini oluşturur. </a:t>
            </a:r>
          </a:p>
          <a:p>
            <a:pPr algn="just"/>
            <a:r>
              <a:rPr lang="tr-TR" sz="2400" dirty="0">
                <a:latin typeface="Arial Rounded MT Bold" pitchFamily="34" charset="0"/>
              </a:rPr>
              <a:t>Sosyal etkileşim sayesinde bireyler içinde yaşadıkları sosyal gerçekliği yaratırlar. </a:t>
            </a:r>
          </a:p>
          <a:p>
            <a:pPr algn="just"/>
            <a:r>
              <a:rPr lang="tr-TR" sz="2400" dirty="0">
                <a:latin typeface="Arial Rounded MT Bold" pitchFamily="34" charset="0"/>
              </a:rPr>
              <a:t>Bireyler tarafından yaratıldığı noktada toplumsal yapı döngüsel olarak yaratıcıların ilişkilerini idare etmeye başlar.</a:t>
            </a:r>
          </a:p>
          <a:p>
            <a:pPr algn="just">
              <a:buFont typeface="Wingdings" pitchFamily="2" charset="2"/>
              <a:buChar char="Ø"/>
            </a:pPr>
            <a:r>
              <a:rPr lang="tr-TR" sz="2400" b="1" dirty="0">
                <a:latin typeface="Arial Rounded MT Bold" pitchFamily="34" charset="0"/>
              </a:rPr>
              <a:t>Toplum onu oluşturan bireylerden veya parçalardan daha fazla bir şeydir. </a:t>
            </a:r>
          </a:p>
          <a:p>
            <a:pPr algn="just"/>
            <a:r>
              <a:rPr lang="tr-TR" sz="2400" dirty="0">
                <a:latin typeface="Arial Rounded MT Bold" pitchFamily="34" charset="0"/>
              </a:rPr>
              <a:t>Bireysel yaşamların ve yaşantıların ötesine uzanır. Bizler doğmadan önce var olmuştur ve yaşadığımız sürece de bizi şekillendirir .</a:t>
            </a:r>
            <a:endParaRPr lang="tr-TR" sz="2400" b="1" dirty="0">
              <a:latin typeface="Arial Rounded MT Bold" pitchFamily="34" charset="0"/>
            </a:endParaRPr>
          </a:p>
          <a:p>
            <a:pPr algn="just"/>
            <a:endParaRPr lang="tr-TR" sz="2400" b="1" dirty="0">
              <a:latin typeface="Arial Rounded MT Bold" pitchFamily="34" charset="0"/>
            </a:endParaRPr>
          </a:p>
        </p:txBody>
      </p:sp>
    </p:spTree>
    <p:extLst>
      <p:ext uri="{BB962C8B-B14F-4D97-AF65-F5344CB8AC3E}">
        <p14:creationId xmlns:p14="http://schemas.microsoft.com/office/powerpoint/2010/main" val="39187346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Yuvarlatılmış Dikdörtgen 5"/>
          <p:cNvSpPr/>
          <p:nvPr/>
        </p:nvSpPr>
        <p:spPr>
          <a:xfrm>
            <a:off x="340474" y="2420888"/>
            <a:ext cx="8585898" cy="1368152"/>
          </a:xfrm>
          <a:prstGeom prst="roundRect">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4" name="Dikdörtgen 3"/>
          <p:cNvSpPr/>
          <p:nvPr/>
        </p:nvSpPr>
        <p:spPr>
          <a:xfrm>
            <a:off x="353972" y="2487877"/>
            <a:ext cx="8610516" cy="1200329"/>
          </a:xfrm>
          <a:prstGeom prst="rect">
            <a:avLst/>
          </a:prstGeom>
        </p:spPr>
        <p:txBody>
          <a:bodyPr wrap="square">
            <a:spAutoFit/>
          </a:bodyPr>
          <a:lstStyle/>
          <a:p>
            <a:pPr algn="just"/>
            <a:r>
              <a:rPr lang="tr-TR" sz="2400" dirty="0">
                <a:latin typeface="Arial Rounded MT Bold" pitchFamily="34" charset="0"/>
              </a:rPr>
              <a:t>İhtiyaçların zorlaması sonucunda bir yığın inanç, ideal ve arzunun etrafında birbirine kenetlenmiş insan gruplarının temsilcisidir .</a:t>
            </a:r>
          </a:p>
        </p:txBody>
      </p:sp>
      <p:sp>
        <p:nvSpPr>
          <p:cNvPr id="9" name="Metin kutusu 8"/>
          <p:cNvSpPr txBox="1"/>
          <p:nvPr/>
        </p:nvSpPr>
        <p:spPr>
          <a:xfrm>
            <a:off x="1547664" y="692696"/>
            <a:ext cx="6408712" cy="584775"/>
          </a:xfrm>
          <a:prstGeom prst="rect">
            <a:avLst/>
          </a:prstGeom>
          <a:noFill/>
        </p:spPr>
        <p:txBody>
          <a:bodyPr wrap="square" rtlCol="0">
            <a:spAutoFit/>
          </a:bodyPr>
          <a:lstStyle/>
          <a:p>
            <a:r>
              <a:rPr lang="tr-TR" sz="3200" b="1" dirty="0">
                <a:latin typeface="Arial Rounded MT Bold" pitchFamily="34" charset="0"/>
              </a:rPr>
              <a:t>BİR BAŞKA DEYİŞLE TOPLUM:</a:t>
            </a:r>
          </a:p>
        </p:txBody>
      </p:sp>
      <p:sp>
        <p:nvSpPr>
          <p:cNvPr id="10" name="Aşağı Ok 9"/>
          <p:cNvSpPr/>
          <p:nvPr/>
        </p:nvSpPr>
        <p:spPr>
          <a:xfrm>
            <a:off x="4299190" y="1453774"/>
            <a:ext cx="720080" cy="79208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299177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620688"/>
            <a:ext cx="8892480" cy="4824536"/>
          </a:xfrm>
        </p:spPr>
        <p:txBody>
          <a:bodyPr>
            <a:noAutofit/>
          </a:bodyPr>
          <a:lstStyle/>
          <a:p>
            <a:pPr marL="0" indent="0">
              <a:buNone/>
            </a:pPr>
            <a:r>
              <a:rPr lang="tr-TR" sz="2400" b="1" dirty="0">
                <a:latin typeface="Arial Rounded MT Bold" pitchFamily="34" charset="0"/>
              </a:rPr>
              <a:t>HİZMET:</a:t>
            </a:r>
          </a:p>
          <a:p>
            <a:pPr algn="just">
              <a:buFont typeface="Wingdings" pitchFamily="2" charset="2"/>
              <a:buChar char="Ø"/>
            </a:pPr>
            <a:r>
              <a:rPr lang="tr-TR" sz="2400" dirty="0">
                <a:latin typeface="Arial Rounded MT Bold" pitchFamily="34" charset="0"/>
              </a:rPr>
              <a:t>İnsan ihtiyaçlarının giderilip yaşamın kolaylaştırılmasına yönelik olarak insanlar tarafından üretilen organize edilen; elle tutulup gözle görülmeleri veya saklanmaları mümkün olmayıp üretildikleri anda tüketilmeleri söz konusu olan beşeri faaliyetlerdir. </a:t>
            </a:r>
          </a:p>
          <a:p>
            <a:pPr marL="0" indent="0" algn="just">
              <a:buNone/>
            </a:pPr>
            <a:r>
              <a:rPr lang="tr-TR" sz="2400" b="1" dirty="0">
                <a:latin typeface="Arial Rounded MT Bold" pitchFamily="34" charset="0"/>
              </a:rPr>
              <a:t>UYGULAMA:</a:t>
            </a:r>
          </a:p>
          <a:p>
            <a:pPr algn="just">
              <a:buFont typeface="Wingdings" pitchFamily="2" charset="2"/>
              <a:buChar char="Ø"/>
            </a:pPr>
            <a:r>
              <a:rPr lang="tr-TR" sz="2400" dirty="0">
                <a:latin typeface="Arial Rounded MT Bold" pitchFamily="34" charset="0"/>
              </a:rPr>
              <a:t>Mesleğin, alanda hizmet bekleyen / isteyen başvuranların sorunlarının çözülmesi, istemlerinin yerine getirilmesi için yapılması eylemidir.</a:t>
            </a:r>
          </a:p>
          <a:p>
            <a:pPr algn="just"/>
            <a:r>
              <a:rPr lang="tr-TR" sz="2400" dirty="0">
                <a:latin typeface="Arial Rounded MT Bold" pitchFamily="34" charset="0"/>
              </a:rPr>
              <a:t>Uygulamada bilgi, beceri ve deneyim kullanılır ve sonuçlar raporlaştırılır </a:t>
            </a:r>
            <a:r>
              <a:rPr lang="tr-TR" sz="2400" dirty="0"/>
              <a:t>.</a:t>
            </a:r>
            <a:endParaRPr lang="tr-TR" sz="2400" b="1" dirty="0">
              <a:latin typeface="Arial Rounded MT Bold" pitchFamily="34" charset="0"/>
            </a:endParaRPr>
          </a:p>
        </p:txBody>
      </p:sp>
    </p:spTree>
    <p:extLst>
      <p:ext uri="{BB962C8B-B14F-4D97-AF65-F5344CB8AC3E}">
        <p14:creationId xmlns:p14="http://schemas.microsoft.com/office/powerpoint/2010/main" val="11301640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1988840"/>
            <a:ext cx="9036496" cy="4525963"/>
          </a:xfrm>
        </p:spPr>
        <p:txBody>
          <a:bodyPr>
            <a:normAutofit/>
          </a:bodyPr>
          <a:lstStyle/>
          <a:p>
            <a:pPr algn="just">
              <a:buFont typeface="Wingdings" pitchFamily="2" charset="2"/>
              <a:buChar char="Ø"/>
            </a:pPr>
            <a:r>
              <a:rPr lang="tr-TR" sz="2400" b="1" dirty="0">
                <a:latin typeface="Arial Rounded MT Bold" pitchFamily="34" charset="0"/>
              </a:rPr>
              <a:t>Topluma hizmet uygulamaları </a:t>
            </a:r>
            <a:r>
              <a:rPr lang="tr-TR" sz="2400" dirty="0">
                <a:latin typeface="Arial Rounded MT Bold" pitchFamily="34" charset="0"/>
              </a:rPr>
              <a:t>bir topluluğun ihtiyaçlarını karşılamak için yapılan ve bunu karşılayan, bir ilköğretim okulu, orta öğretim okulu, bir yüksek öğretim kurumu veya bir toplumsal hizmet programı tarafından toplumla birlikte koordine edilen, vatandaşlık sorumluluklarını geliştiren, öğrencilerle katılımcıların aktif katılım yoluyla öğrendikleri ve geliştikleri etraflıca düşünüp organize edilmiş bir yöntemdir.</a:t>
            </a:r>
          </a:p>
        </p:txBody>
      </p:sp>
      <p:sp>
        <p:nvSpPr>
          <p:cNvPr id="4" name="Yuvarlatılmış Dikdörtgen 3"/>
          <p:cNvSpPr/>
          <p:nvPr/>
        </p:nvSpPr>
        <p:spPr>
          <a:xfrm>
            <a:off x="827584" y="620688"/>
            <a:ext cx="7704856" cy="792088"/>
          </a:xfrm>
          <a:prstGeom prst="roundRect">
            <a:avLst>
              <a:gd name="adj" fmla="val 9671"/>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2400" b="1" dirty="0">
                <a:solidFill>
                  <a:schemeClr val="tx1"/>
                </a:solidFill>
                <a:latin typeface="Arial Rounded MT Bold" pitchFamily="34" charset="0"/>
              </a:rPr>
              <a:t>TOPLUMA HİZMET UYGULAMALARININ TANIMI</a:t>
            </a:r>
          </a:p>
        </p:txBody>
      </p:sp>
      <p:sp>
        <p:nvSpPr>
          <p:cNvPr id="5" name="Yuvarlatılmış Dikdörtgen 4"/>
          <p:cNvSpPr/>
          <p:nvPr/>
        </p:nvSpPr>
        <p:spPr>
          <a:xfrm>
            <a:off x="811351" y="620688"/>
            <a:ext cx="7704856" cy="792088"/>
          </a:xfrm>
          <a:prstGeom prst="roundRect">
            <a:avLst>
              <a:gd name="adj" fmla="val 9671"/>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2400" b="1" dirty="0">
                <a:solidFill>
                  <a:schemeClr val="tx1"/>
                </a:solidFill>
                <a:latin typeface="Arial Rounded MT Bold" pitchFamily="34" charset="0"/>
              </a:rPr>
              <a:t>TOPLUMA HİZMET UYGULAMALARININ TANIMI</a:t>
            </a:r>
          </a:p>
        </p:txBody>
      </p:sp>
    </p:spTree>
    <p:extLst>
      <p:ext uri="{BB962C8B-B14F-4D97-AF65-F5344CB8AC3E}">
        <p14:creationId xmlns:p14="http://schemas.microsoft.com/office/powerpoint/2010/main" val="16429535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1124744"/>
            <a:ext cx="8892480" cy="4525963"/>
          </a:xfrm>
        </p:spPr>
        <p:txBody>
          <a:bodyPr>
            <a:normAutofit/>
          </a:bodyPr>
          <a:lstStyle/>
          <a:p>
            <a:pPr algn="just"/>
            <a:r>
              <a:rPr lang="tr-TR" sz="2400" b="1" dirty="0">
                <a:latin typeface="Arial Rounded MT Bold" pitchFamily="34" charset="0"/>
              </a:rPr>
              <a:t>Topluma Hizmet Uygulamaları, </a:t>
            </a:r>
            <a:r>
              <a:rPr lang="tr-TR" sz="2400" dirty="0">
                <a:latin typeface="Arial Rounded MT Bold" pitchFamily="34" charset="0"/>
              </a:rPr>
              <a:t>öğrencilerin akademik müfredatlarıyla veya katılımcıların kaydoldukları topluma hizmet programının eğitsel bileşenleriyle bağdaştırılır ve  onu geliştirir. </a:t>
            </a:r>
          </a:p>
          <a:p>
            <a:pPr algn="just"/>
            <a:r>
              <a:rPr lang="tr-TR" sz="2400" dirty="0">
                <a:latin typeface="Arial Rounded MT Bold" pitchFamily="34" charset="0"/>
              </a:rPr>
              <a:t>Öğrencilerin veya katılımcıların hizmet deneyimleri hakkında derinlemesine düşünüp görüşler geliştirmesine fırsat veren yapılandırılmış zamanlar sağlar.</a:t>
            </a:r>
          </a:p>
        </p:txBody>
      </p:sp>
    </p:spTree>
    <p:extLst>
      <p:ext uri="{BB962C8B-B14F-4D97-AF65-F5344CB8AC3E}">
        <p14:creationId xmlns:p14="http://schemas.microsoft.com/office/powerpoint/2010/main" val="25718279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Yuvarlatılmış Dikdörtgen 4"/>
          <p:cNvSpPr/>
          <p:nvPr/>
        </p:nvSpPr>
        <p:spPr>
          <a:xfrm>
            <a:off x="585517" y="2708920"/>
            <a:ext cx="8208912" cy="1872210"/>
          </a:xfrm>
          <a:prstGeom prst="roundRect">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tr-TR" sz="2400" b="1" dirty="0">
                <a:solidFill>
                  <a:schemeClr val="tx1"/>
                </a:solidFill>
                <a:latin typeface="Arial Rounded MT Bold" pitchFamily="34" charset="0"/>
              </a:rPr>
              <a:t>THU terimi öğrencilerin ya da katılımcıların dikkatlice organize edilmiş hizmetlere etkin katılımla öğrendiği ve kendilerini geliştirdikleri bir yöntemdir.</a:t>
            </a:r>
          </a:p>
          <a:p>
            <a:pPr algn="just"/>
            <a:endParaRPr lang="tr-TR" sz="2400" b="1" dirty="0">
              <a:solidFill>
                <a:schemeClr val="tx1"/>
              </a:solidFill>
              <a:latin typeface="Arial Rounded MT Bold" pitchFamily="34" charset="0"/>
            </a:endParaRPr>
          </a:p>
        </p:txBody>
      </p:sp>
      <p:sp>
        <p:nvSpPr>
          <p:cNvPr id="6" name="Bulut Belirtme Çizgisi 5"/>
          <p:cNvSpPr/>
          <p:nvPr/>
        </p:nvSpPr>
        <p:spPr>
          <a:xfrm>
            <a:off x="3203848" y="764704"/>
            <a:ext cx="3744416" cy="1512168"/>
          </a:xfrm>
          <a:prstGeom prst="cloudCallou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b="1" dirty="0">
                <a:solidFill>
                  <a:schemeClr val="tx1"/>
                </a:solidFill>
                <a:latin typeface="Arial Rounded MT Bold" pitchFamily="34" charset="0"/>
              </a:rPr>
              <a:t>TOPLUMA HİZMET UYGULAMALARI</a:t>
            </a:r>
          </a:p>
        </p:txBody>
      </p:sp>
    </p:spTree>
    <p:extLst>
      <p:ext uri="{BB962C8B-B14F-4D97-AF65-F5344CB8AC3E}">
        <p14:creationId xmlns:p14="http://schemas.microsoft.com/office/powerpoint/2010/main" val="1133245861"/>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260</TotalTime>
  <Words>719</Words>
  <Application>Microsoft Macintosh PowerPoint</Application>
  <PresentationFormat>Ekran Gösterisi (4:3)</PresentationFormat>
  <Paragraphs>52</Paragraphs>
  <Slides>16</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16</vt:i4>
      </vt:variant>
    </vt:vector>
  </HeadingPairs>
  <TitlesOfParts>
    <vt:vector size="21" baseType="lpstr">
      <vt:lpstr>Arial</vt:lpstr>
      <vt:lpstr>Arial Rounded MT Bold</vt:lpstr>
      <vt:lpstr>Calibri</vt:lpstr>
      <vt:lpstr>Wingdings</vt:lpstr>
      <vt:lpstr>Ofis Teması</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TOPLUMA HİZMET UYGULAMALARININ AMACI</vt:lpstr>
      <vt:lpstr>PowerPoint Sunusu</vt:lpstr>
      <vt:lpstr>PowerPoint Sunusu</vt:lpstr>
      <vt:lpstr>PowerPoint Sunusu</vt:lpstr>
      <vt:lpstr>PowerPoint Sunusu</vt:lpstr>
      <vt:lpstr>PowerPoint Sunusu</vt:lpstr>
      <vt:lpstr>Kaynakça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asus</dc:creator>
  <cp:lastModifiedBy>Taşkın TAŞTEPE</cp:lastModifiedBy>
  <cp:revision>26</cp:revision>
  <dcterms:created xsi:type="dcterms:W3CDTF">2018-02-12T15:34:32Z</dcterms:created>
  <dcterms:modified xsi:type="dcterms:W3CDTF">2020-05-04T19:59:26Z</dcterms:modified>
</cp:coreProperties>
</file>