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58208E0C-43E7-439E-9AB6-18DBA2365260}" type="datetimeFigureOut">
              <a:rPr lang="tr-TR" smtClean="0"/>
              <a:t>19.10.2018</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4CF95043-E3D8-4240-ACB0-980DF524D489}"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37946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8208E0C-43E7-439E-9AB6-18DBA2365260}"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F95043-E3D8-4240-ACB0-980DF524D489}" type="slidenum">
              <a:rPr lang="tr-TR" smtClean="0"/>
              <a:t>‹#›</a:t>
            </a:fld>
            <a:endParaRPr lang="tr-TR"/>
          </a:p>
        </p:txBody>
      </p:sp>
    </p:spTree>
    <p:extLst>
      <p:ext uri="{BB962C8B-B14F-4D97-AF65-F5344CB8AC3E}">
        <p14:creationId xmlns:p14="http://schemas.microsoft.com/office/powerpoint/2010/main" val="3854074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8208E0C-43E7-439E-9AB6-18DBA2365260}"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F95043-E3D8-4240-ACB0-980DF524D489}" type="slidenum">
              <a:rPr lang="tr-TR" smtClean="0"/>
              <a:t>‹#›</a:t>
            </a:fld>
            <a:endParaRPr lang="tr-TR"/>
          </a:p>
        </p:txBody>
      </p:sp>
    </p:spTree>
    <p:extLst>
      <p:ext uri="{BB962C8B-B14F-4D97-AF65-F5344CB8AC3E}">
        <p14:creationId xmlns:p14="http://schemas.microsoft.com/office/powerpoint/2010/main" val="95486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8208E0C-43E7-439E-9AB6-18DBA2365260}"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F95043-E3D8-4240-ACB0-980DF524D489}" type="slidenum">
              <a:rPr lang="tr-TR" smtClean="0"/>
              <a:t>‹#›</a:t>
            </a:fld>
            <a:endParaRPr lang="tr-TR"/>
          </a:p>
        </p:txBody>
      </p:sp>
    </p:spTree>
    <p:extLst>
      <p:ext uri="{BB962C8B-B14F-4D97-AF65-F5344CB8AC3E}">
        <p14:creationId xmlns:p14="http://schemas.microsoft.com/office/powerpoint/2010/main" val="3722688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58208E0C-43E7-439E-9AB6-18DBA2365260}" type="datetimeFigureOut">
              <a:rPr lang="tr-TR" smtClean="0"/>
              <a:t>19.10.2018</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4CF95043-E3D8-4240-ACB0-980DF524D489}"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3416170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8208E0C-43E7-439E-9AB6-18DBA2365260}" type="datetimeFigureOut">
              <a:rPr lang="tr-TR" smtClean="0"/>
              <a:t>19.10.2018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F95043-E3D8-4240-ACB0-980DF524D489}" type="slidenum">
              <a:rPr lang="tr-TR" smtClean="0"/>
              <a:t>‹#›</a:t>
            </a:fld>
            <a:endParaRPr lang="tr-TR"/>
          </a:p>
        </p:txBody>
      </p:sp>
    </p:spTree>
    <p:extLst>
      <p:ext uri="{BB962C8B-B14F-4D97-AF65-F5344CB8AC3E}">
        <p14:creationId xmlns:p14="http://schemas.microsoft.com/office/powerpoint/2010/main" val="4137607133"/>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8208E0C-43E7-439E-9AB6-18DBA2365260}" type="datetimeFigureOut">
              <a:rPr lang="tr-TR" smtClean="0"/>
              <a:t>19.10.2018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CF95043-E3D8-4240-ACB0-980DF524D489}" type="slidenum">
              <a:rPr lang="tr-TR" smtClean="0"/>
              <a:t>‹#›</a:t>
            </a:fld>
            <a:endParaRPr lang="tr-TR"/>
          </a:p>
        </p:txBody>
      </p:sp>
    </p:spTree>
    <p:extLst>
      <p:ext uri="{BB962C8B-B14F-4D97-AF65-F5344CB8AC3E}">
        <p14:creationId xmlns:p14="http://schemas.microsoft.com/office/powerpoint/2010/main" val="4176463682"/>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8208E0C-43E7-439E-9AB6-18DBA2365260}" type="datetimeFigureOut">
              <a:rPr lang="tr-TR" smtClean="0"/>
              <a:t>19.10.2018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CF95043-E3D8-4240-ACB0-980DF524D489}" type="slidenum">
              <a:rPr lang="tr-TR" smtClean="0"/>
              <a:t>‹#›</a:t>
            </a:fld>
            <a:endParaRPr lang="tr-TR"/>
          </a:p>
        </p:txBody>
      </p:sp>
    </p:spTree>
    <p:extLst>
      <p:ext uri="{BB962C8B-B14F-4D97-AF65-F5344CB8AC3E}">
        <p14:creationId xmlns:p14="http://schemas.microsoft.com/office/powerpoint/2010/main" val="360732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208E0C-43E7-439E-9AB6-18DBA2365260}" type="datetimeFigureOut">
              <a:rPr lang="tr-TR" smtClean="0"/>
              <a:t>19.10.2018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CF95043-E3D8-4240-ACB0-980DF524D489}" type="slidenum">
              <a:rPr lang="tr-TR" smtClean="0"/>
              <a:t>‹#›</a:t>
            </a:fld>
            <a:endParaRPr lang="tr-TR"/>
          </a:p>
        </p:txBody>
      </p:sp>
    </p:spTree>
    <p:extLst>
      <p:ext uri="{BB962C8B-B14F-4D97-AF65-F5344CB8AC3E}">
        <p14:creationId xmlns:p14="http://schemas.microsoft.com/office/powerpoint/2010/main" val="1337058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58208E0C-43E7-439E-9AB6-18DBA2365260}" type="datetimeFigureOut">
              <a:rPr lang="tr-TR" smtClean="0"/>
              <a:t>19.10.2018</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4CF95043-E3D8-4240-ACB0-980DF524D489}"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285715"/>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58208E0C-43E7-439E-9AB6-18DBA2365260}" type="datetimeFigureOut">
              <a:rPr lang="tr-TR" smtClean="0"/>
              <a:t>19.10.2018</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4CF95043-E3D8-4240-ACB0-980DF524D489}" type="slidenum">
              <a:rPr lang="tr-TR" smtClean="0"/>
              <a:t>‹#›</a:t>
            </a:fld>
            <a:endParaRPr lang="tr-TR"/>
          </a:p>
        </p:txBody>
      </p:sp>
    </p:spTree>
    <p:extLst>
      <p:ext uri="{BB962C8B-B14F-4D97-AF65-F5344CB8AC3E}">
        <p14:creationId xmlns:p14="http://schemas.microsoft.com/office/powerpoint/2010/main" val="1379406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58208E0C-43E7-439E-9AB6-18DBA2365260}" type="datetimeFigureOut">
              <a:rPr lang="tr-TR" smtClean="0"/>
              <a:t>19.10.2018</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4CF95043-E3D8-4240-ACB0-980DF524D489}"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090658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a:t>Satırlararası</a:t>
            </a:r>
            <a:r>
              <a:rPr lang="tr-TR" dirty="0"/>
              <a:t> Türkçe Kur'an Tercümeleri</a:t>
            </a:r>
          </a:p>
        </p:txBody>
      </p:sp>
    </p:spTree>
    <p:extLst>
      <p:ext uri="{BB962C8B-B14F-4D97-AF65-F5344CB8AC3E}">
        <p14:creationId xmlns:p14="http://schemas.microsoft.com/office/powerpoint/2010/main" val="2840488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665019"/>
            <a:ext cx="10178322" cy="5214574"/>
          </a:xfrm>
        </p:spPr>
        <p:txBody>
          <a:bodyPr>
            <a:normAutofit/>
          </a:bodyPr>
          <a:lstStyle/>
          <a:p>
            <a:pPr marL="0" indent="0" algn="just">
              <a:buNone/>
            </a:pPr>
            <a:r>
              <a:rPr lang="tr-TR" dirty="0" err="1"/>
              <a:t>Kur’ân</a:t>
            </a:r>
            <a:r>
              <a:rPr lang="tr-TR" dirty="0"/>
              <a:t>-ı Kerîm’in daha </a:t>
            </a:r>
            <a:r>
              <a:rPr lang="tr-TR" dirty="0" err="1"/>
              <a:t>sahâbe</a:t>
            </a:r>
            <a:r>
              <a:rPr lang="tr-TR" dirty="0"/>
              <a:t> döneminde başka dillere tercüme meselesi gündeme gelmiştir. Nitekim </a:t>
            </a:r>
            <a:r>
              <a:rPr lang="tr-TR" dirty="0" err="1"/>
              <a:t>Selmân</a:t>
            </a:r>
            <a:r>
              <a:rPr lang="tr-TR" dirty="0"/>
              <a:t>-ı Fârisî’nin İslam’ı kabul eden Farsların anlamaları için </a:t>
            </a:r>
            <a:r>
              <a:rPr lang="tr-TR" dirty="0" err="1"/>
              <a:t>Fâtihâ</a:t>
            </a:r>
            <a:r>
              <a:rPr lang="tr-TR" dirty="0"/>
              <a:t> </a:t>
            </a:r>
            <a:r>
              <a:rPr lang="tr-TR" dirty="0" err="1"/>
              <a:t>Sûresi’ni</a:t>
            </a:r>
            <a:r>
              <a:rPr lang="tr-TR" dirty="0"/>
              <a:t> </a:t>
            </a:r>
            <a:r>
              <a:rPr lang="tr-TR" dirty="0" err="1"/>
              <a:t>Farsça’ya</a:t>
            </a:r>
            <a:r>
              <a:rPr lang="tr-TR" dirty="0"/>
              <a:t> tercüme ettiği bilinmektedir. Daha sonraki yıllarda da </a:t>
            </a:r>
            <a:r>
              <a:rPr lang="tr-TR" dirty="0" err="1"/>
              <a:t>Sâmânoğulları</a:t>
            </a:r>
            <a:r>
              <a:rPr lang="tr-TR" dirty="0"/>
              <a:t> hükümdarlarından </a:t>
            </a:r>
            <a:r>
              <a:rPr lang="tr-TR" dirty="0" err="1"/>
              <a:t>Mansûr</a:t>
            </a:r>
            <a:r>
              <a:rPr lang="tr-TR" dirty="0"/>
              <a:t> b. </a:t>
            </a:r>
            <a:r>
              <a:rPr lang="tr-TR" dirty="0" err="1"/>
              <a:t>Nûh</a:t>
            </a:r>
            <a:r>
              <a:rPr lang="tr-TR" dirty="0"/>
              <a:t> (961-976) tarafından oluşturulan bir heyet, </a:t>
            </a:r>
            <a:r>
              <a:rPr lang="tr-TR" dirty="0" err="1"/>
              <a:t>Taberî</a:t>
            </a:r>
            <a:r>
              <a:rPr lang="tr-TR" dirty="0"/>
              <a:t> </a:t>
            </a:r>
            <a:r>
              <a:rPr lang="tr-TR" dirty="0" err="1"/>
              <a:t>Tefsiri’ni</a:t>
            </a:r>
            <a:r>
              <a:rPr lang="tr-TR" dirty="0"/>
              <a:t> esas alarak </a:t>
            </a:r>
            <a:r>
              <a:rPr lang="tr-TR" dirty="0" err="1"/>
              <a:t>Kur’ân</a:t>
            </a:r>
            <a:r>
              <a:rPr lang="tr-TR" dirty="0"/>
              <a:t>-ı Kerîm’in tamamını </a:t>
            </a:r>
            <a:r>
              <a:rPr lang="tr-TR" dirty="0" err="1"/>
              <a:t>Farsça’ya</a:t>
            </a:r>
            <a:r>
              <a:rPr lang="tr-TR" dirty="0"/>
              <a:t> tercüme etmiştir. Bu tercüme heyetinde bir de Türk âliminin bulunduğundan söz edilmektedir (</a:t>
            </a:r>
            <a:r>
              <a:rPr lang="tr-TR" dirty="0" err="1"/>
              <a:t>Toğan</a:t>
            </a:r>
            <a:r>
              <a:rPr lang="tr-TR" dirty="0"/>
              <a:t>, 1971, 19). X. asrın ortalarından </a:t>
            </a:r>
            <a:r>
              <a:rPr lang="tr-TR" dirty="0" err="1"/>
              <a:t>itibâren</a:t>
            </a:r>
            <a:r>
              <a:rPr lang="tr-TR" dirty="0"/>
              <a:t> Müslüman olan Türklerin </a:t>
            </a:r>
            <a:r>
              <a:rPr lang="tr-TR" dirty="0" err="1"/>
              <a:t>Kur’ân</a:t>
            </a:r>
            <a:r>
              <a:rPr lang="tr-TR" dirty="0"/>
              <a:t>-ı Kerîm’i ne zaman tercüme ettikleri hususunda farklı görüşler vardır. Farsça tercümenin tamamlanmasından sonra, muhtemelen aynı heyette yer alan bir Türk âlim tarafından </a:t>
            </a:r>
            <a:r>
              <a:rPr lang="tr-TR" dirty="0" err="1"/>
              <a:t>Kur’ân</a:t>
            </a:r>
            <a:r>
              <a:rPr lang="tr-TR" dirty="0"/>
              <a:t>-ı Kerîm’in </a:t>
            </a:r>
            <a:r>
              <a:rPr lang="tr-TR" dirty="0" err="1"/>
              <a:t>Türkçe’ye</a:t>
            </a:r>
            <a:r>
              <a:rPr lang="tr-TR" dirty="0"/>
              <a:t> tercümesi fikri de ortaya atılmış olmalıdır. XI. asırda istinsah edilen ve hâlen </a:t>
            </a:r>
            <a:r>
              <a:rPr lang="tr-TR" dirty="0" err="1"/>
              <a:t>Jhon</a:t>
            </a:r>
            <a:r>
              <a:rPr lang="tr-TR" dirty="0"/>
              <a:t> </a:t>
            </a:r>
            <a:r>
              <a:rPr lang="tr-TR" dirty="0" err="1" smtClean="0"/>
              <a:t>Rayland</a:t>
            </a:r>
            <a:r>
              <a:rPr lang="tr-TR" dirty="0"/>
              <a:t> </a:t>
            </a:r>
            <a:r>
              <a:rPr lang="tr-TR" dirty="0" err="1"/>
              <a:t>Kütüphânesi</a:t>
            </a:r>
            <a:r>
              <a:rPr lang="tr-TR" dirty="0"/>
              <a:t> ve </a:t>
            </a:r>
            <a:r>
              <a:rPr lang="tr-TR" dirty="0" err="1"/>
              <a:t>Britısh</a:t>
            </a:r>
            <a:r>
              <a:rPr lang="tr-TR" dirty="0"/>
              <a:t> </a:t>
            </a:r>
            <a:r>
              <a:rPr lang="tr-TR" dirty="0" err="1"/>
              <a:t>Museum’da</a:t>
            </a:r>
            <a:r>
              <a:rPr lang="tr-TR" dirty="0"/>
              <a:t> bulunan Farsça ve Türkçe tercümeler bu çalışmaların ürünü olarak kabul edilir. </a:t>
            </a:r>
          </a:p>
        </p:txBody>
      </p:sp>
    </p:spTree>
    <p:extLst>
      <p:ext uri="{BB962C8B-B14F-4D97-AF65-F5344CB8AC3E}">
        <p14:creationId xmlns:p14="http://schemas.microsoft.com/office/powerpoint/2010/main" val="1524409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692727"/>
            <a:ext cx="10178322" cy="5186865"/>
          </a:xfrm>
        </p:spPr>
        <p:txBody>
          <a:bodyPr/>
          <a:lstStyle/>
          <a:p>
            <a:pPr marL="0" indent="0" algn="just">
              <a:buNone/>
            </a:pPr>
            <a:endParaRPr lang="tr-TR" dirty="0" smtClean="0"/>
          </a:p>
          <a:p>
            <a:pPr marL="0" indent="0" algn="just">
              <a:buNone/>
            </a:pPr>
            <a:endParaRPr lang="tr-TR" dirty="0"/>
          </a:p>
          <a:p>
            <a:pPr marL="0" indent="0" algn="just">
              <a:buNone/>
            </a:pPr>
            <a:endParaRPr lang="tr-TR" dirty="0" smtClean="0"/>
          </a:p>
          <a:p>
            <a:pPr marL="0" indent="0" algn="just">
              <a:buNone/>
            </a:pPr>
            <a:r>
              <a:rPr lang="tr-TR" dirty="0" smtClean="0"/>
              <a:t>Gerek </a:t>
            </a:r>
            <a:r>
              <a:rPr lang="tr-TR" dirty="0"/>
              <a:t>Farsça gerek Türkçe yapılan bu ilk tercümeler, </a:t>
            </a:r>
            <a:r>
              <a:rPr lang="tr-TR" dirty="0" err="1"/>
              <a:t>âyetlerin</a:t>
            </a:r>
            <a:r>
              <a:rPr lang="tr-TR" dirty="0"/>
              <a:t> düzgün ve tam cümleler hâlinde tercümeleri değillerdir. Bunlar, Arapça metnin altında eğik bir şekilde, ondan daha ince bir kalemle olmak üzere ve sadece kelimenin Türkçe karşılığı verilerek yapılan tercümelerdir. Kelime tercümeleri satırların arasında yer aldığından bu kabil eserlere “Satırlar arası” tercümeler denilmiştir. “Satır arası kelime </a:t>
            </a:r>
            <a:r>
              <a:rPr lang="tr-TR" dirty="0" err="1"/>
              <a:t>kelime</a:t>
            </a:r>
            <a:r>
              <a:rPr lang="tr-TR" dirty="0"/>
              <a:t> tercüme geleneğinin Orta Asya’dan geldiği kuvvetle tahmin edilebilir. Bu geleneği Moğollardan kaçıp gelen yahut Anadolu’ya Moğollarla gelen </a:t>
            </a:r>
            <a:r>
              <a:rPr lang="tr-TR" dirty="0" err="1"/>
              <a:t>Hârezmli</a:t>
            </a:r>
            <a:r>
              <a:rPr lang="tr-TR" dirty="0"/>
              <a:t> ve Horasanlı bilginler getirmişlerdir.” (İnan, 1960, 89). </a:t>
            </a:r>
          </a:p>
          <a:p>
            <a:endParaRPr lang="tr-TR" dirty="0"/>
          </a:p>
        </p:txBody>
      </p:sp>
    </p:spTree>
    <p:extLst>
      <p:ext uri="{BB962C8B-B14F-4D97-AF65-F5344CB8AC3E}">
        <p14:creationId xmlns:p14="http://schemas.microsoft.com/office/powerpoint/2010/main" val="1052088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84909"/>
            <a:ext cx="10178322" cy="6373091"/>
          </a:xfrm>
        </p:spPr>
        <p:txBody>
          <a:bodyPr>
            <a:normAutofit/>
          </a:bodyPr>
          <a:lstStyle/>
          <a:p>
            <a:pPr marL="0" indent="0" algn="just">
              <a:buNone/>
            </a:pPr>
            <a:endParaRPr lang="tr-TR" dirty="0" smtClean="0"/>
          </a:p>
          <a:p>
            <a:pPr marL="0" indent="0" algn="just">
              <a:buNone/>
            </a:pPr>
            <a:endParaRPr lang="tr-TR" dirty="0"/>
          </a:p>
          <a:p>
            <a:pPr marL="0" indent="0" algn="just">
              <a:buNone/>
            </a:pPr>
            <a:endParaRPr lang="tr-TR" dirty="0" smtClean="0"/>
          </a:p>
          <a:p>
            <a:pPr marL="0" indent="0" algn="just">
              <a:buNone/>
            </a:pPr>
            <a:endParaRPr lang="tr-TR" dirty="0"/>
          </a:p>
          <a:p>
            <a:pPr marL="0" indent="0" algn="just">
              <a:buNone/>
            </a:pPr>
            <a:r>
              <a:rPr lang="tr-TR" dirty="0" smtClean="0"/>
              <a:t>Bugün </a:t>
            </a:r>
            <a:r>
              <a:rPr lang="tr-TR" dirty="0" err="1"/>
              <a:t>elyazma</a:t>
            </a:r>
            <a:r>
              <a:rPr lang="tr-TR" dirty="0"/>
              <a:t> eser kütüphanelerinde bulunan satırlar arası </a:t>
            </a:r>
            <a:r>
              <a:rPr lang="tr-TR" dirty="0" err="1"/>
              <a:t>Kur’ân</a:t>
            </a:r>
            <a:r>
              <a:rPr lang="tr-TR" dirty="0"/>
              <a:t> tercümeleri daha ziyade XIV. ve XV. asırlara ait nüshalardır. Dr. Ahmet Topaloğlu tarafından yayınlanan XV. yüzyıl başlarında Muhammed b. Hamza tarafından yapılan satırlar arası </a:t>
            </a:r>
            <a:r>
              <a:rPr lang="tr-TR" dirty="0" err="1"/>
              <a:t>Kur’ân</a:t>
            </a:r>
            <a:r>
              <a:rPr lang="tr-TR" dirty="0"/>
              <a:t> tercümesinin başında bu konuda bilgi verilmektedir. Topaloğlu bu eseri hazırlarken Topkapı Sarayı Müzesi Kitaplığı, Türk ve İslâm Eserleri Müzesi, Süleymaniye Kütüphanesi ve daha bir çok resmî ve özel kütüphanelerde çalışma yapmıştır. Ancak yapılan çalışmaların henüz istenilen düzeyde olmadığını da kendisi belirtir (Topaloğlu, 1976). </a:t>
            </a:r>
          </a:p>
        </p:txBody>
      </p:sp>
    </p:spTree>
    <p:extLst>
      <p:ext uri="{BB962C8B-B14F-4D97-AF65-F5344CB8AC3E}">
        <p14:creationId xmlns:p14="http://schemas.microsoft.com/office/powerpoint/2010/main" val="2948168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399309"/>
            <a:ext cx="10178322" cy="4480283"/>
          </a:xfrm>
        </p:spPr>
        <p:txBody>
          <a:bodyPr/>
          <a:lstStyle/>
          <a:p>
            <a:pPr marL="0" indent="0">
              <a:buNone/>
            </a:pPr>
            <a:endParaRPr lang="tr-TR" dirty="0" smtClean="0"/>
          </a:p>
          <a:p>
            <a:pPr marL="0" indent="0" algn="just">
              <a:buNone/>
            </a:pPr>
            <a:r>
              <a:rPr lang="tr-TR" dirty="0" smtClean="0"/>
              <a:t>Şimdiye </a:t>
            </a:r>
            <a:r>
              <a:rPr lang="tr-TR" dirty="0"/>
              <a:t>kadar </a:t>
            </a:r>
            <a:r>
              <a:rPr lang="tr-TR" dirty="0" err="1"/>
              <a:t>tesbit</a:t>
            </a:r>
            <a:r>
              <a:rPr lang="tr-TR" dirty="0"/>
              <a:t> edilmiş Türkçe satırlar arası </a:t>
            </a:r>
            <a:r>
              <a:rPr lang="tr-TR" dirty="0" err="1"/>
              <a:t>Kur’ân</a:t>
            </a:r>
            <a:r>
              <a:rPr lang="tr-TR" dirty="0"/>
              <a:t> tercümelerinden en eskisi İstanbul’daki Türk ve İslâm Eserleri Müzesi’nde 73 numarada kayıtlı bulunan ve 1333 tarihinde Şirazlı Hacı </a:t>
            </a:r>
            <a:r>
              <a:rPr lang="tr-TR" dirty="0" err="1"/>
              <a:t>Devletşahoğlu</a:t>
            </a:r>
            <a:r>
              <a:rPr lang="tr-TR" dirty="0"/>
              <a:t> Muhammed tarafından istinsah edilen nüshadır. Oğuz Türkçesiyle kaleme alınan bu nüsha her ne kadar XIV. asırda istinsah edilmiş ise de tercümenin kesin olarak ne zaman yapıldığı belli değildir; ancak hicrî V./ milâdî XI. </a:t>
            </a:r>
            <a:r>
              <a:rPr lang="tr-TR" dirty="0" err="1"/>
              <a:t>asıra</a:t>
            </a:r>
            <a:r>
              <a:rPr lang="tr-TR" dirty="0"/>
              <a:t> ait olduğu tahmin edilmektedir. Satırlar arası </a:t>
            </a:r>
            <a:r>
              <a:rPr lang="tr-TR" dirty="0" err="1"/>
              <a:t>Kur’ân</a:t>
            </a:r>
            <a:r>
              <a:rPr lang="tr-TR" dirty="0"/>
              <a:t> tercümelerinden sonra özellikle Beylikler Dönemi’nde </a:t>
            </a:r>
            <a:r>
              <a:rPr lang="tr-TR" dirty="0" err="1"/>
              <a:t>Fâtiha</a:t>
            </a:r>
            <a:r>
              <a:rPr lang="tr-TR" dirty="0"/>
              <a:t>, </a:t>
            </a:r>
            <a:r>
              <a:rPr lang="tr-TR" dirty="0" err="1"/>
              <a:t>Yâsin</a:t>
            </a:r>
            <a:r>
              <a:rPr lang="tr-TR" dirty="0"/>
              <a:t>, Mülk, </a:t>
            </a:r>
            <a:r>
              <a:rPr lang="tr-TR" dirty="0" err="1"/>
              <a:t>Nebe</a:t>
            </a:r>
            <a:r>
              <a:rPr lang="tr-TR" dirty="0"/>
              <a:t> ve İhlâs gibi kısa sure tefsiri tercümelerinin yapıldığını görüyoruz (Öztürk, 1996). Daha sonraki dönemlerde ise Türkçe tefsirler yapılmaya başlanmıştır.</a:t>
            </a:r>
          </a:p>
        </p:txBody>
      </p:sp>
    </p:spTree>
    <p:extLst>
      <p:ext uri="{BB962C8B-B14F-4D97-AF65-F5344CB8AC3E}">
        <p14:creationId xmlns:p14="http://schemas.microsoft.com/office/powerpoint/2010/main" val="888993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858983"/>
            <a:ext cx="10178322" cy="5020610"/>
          </a:xfrm>
        </p:spPr>
        <p:txBody>
          <a:bodyPr>
            <a:normAutofit/>
          </a:bodyPr>
          <a:lstStyle/>
          <a:p>
            <a:pPr marL="0" indent="0" algn="just">
              <a:buNone/>
            </a:pPr>
            <a:r>
              <a:rPr lang="tr-TR" sz="3200" dirty="0" err="1"/>
              <a:t>Fâtihâ</a:t>
            </a:r>
            <a:r>
              <a:rPr lang="tr-TR" sz="3200" dirty="0"/>
              <a:t> </a:t>
            </a:r>
            <a:r>
              <a:rPr lang="tr-TR" sz="3200" dirty="0" err="1"/>
              <a:t>Sûresi’nin</a:t>
            </a:r>
            <a:r>
              <a:rPr lang="tr-TR" sz="3200" dirty="0"/>
              <a:t> tercümesi: </a:t>
            </a:r>
            <a:endParaRPr lang="tr-TR" sz="3200" dirty="0" smtClean="0"/>
          </a:p>
          <a:p>
            <a:pPr marL="0" indent="0" algn="just">
              <a:buNone/>
            </a:pPr>
            <a:r>
              <a:rPr lang="tr-TR" sz="3200" dirty="0" smtClean="0"/>
              <a:t>1</a:t>
            </a:r>
            <a:r>
              <a:rPr lang="tr-TR" sz="3200" dirty="0"/>
              <a:t>. </a:t>
            </a:r>
            <a:r>
              <a:rPr lang="tr-TR" sz="3200" dirty="0" err="1"/>
              <a:t>Öğmek</a:t>
            </a:r>
            <a:r>
              <a:rPr lang="tr-TR" sz="3200" dirty="0"/>
              <a:t> </a:t>
            </a:r>
            <a:r>
              <a:rPr lang="tr-TR" sz="3200" dirty="0" err="1"/>
              <a:t>Tanrı’nundur</a:t>
            </a:r>
            <a:r>
              <a:rPr lang="tr-TR" sz="3200" dirty="0"/>
              <a:t>, âlemler ıssı, 2. </a:t>
            </a:r>
            <a:r>
              <a:rPr lang="tr-TR" sz="3200" dirty="0" err="1"/>
              <a:t>Key</a:t>
            </a:r>
            <a:r>
              <a:rPr lang="tr-TR" sz="3200" dirty="0"/>
              <a:t> rahmet kılıcı, rahmet kılıcı, 3. </a:t>
            </a:r>
            <a:r>
              <a:rPr lang="tr-TR" sz="3200" dirty="0" err="1"/>
              <a:t>Yanut</a:t>
            </a:r>
            <a:r>
              <a:rPr lang="tr-TR" sz="3200" dirty="0"/>
              <a:t> günü ıssı, 4. Sana </a:t>
            </a:r>
            <a:r>
              <a:rPr lang="tr-TR" sz="3200" dirty="0" err="1"/>
              <a:t>taparuz</a:t>
            </a:r>
            <a:r>
              <a:rPr lang="tr-TR" sz="3200" dirty="0"/>
              <a:t>, </a:t>
            </a:r>
            <a:r>
              <a:rPr lang="tr-TR" sz="3200" dirty="0" err="1"/>
              <a:t>dakı</a:t>
            </a:r>
            <a:r>
              <a:rPr lang="tr-TR" sz="3200" dirty="0"/>
              <a:t> senden arka </a:t>
            </a:r>
            <a:r>
              <a:rPr lang="tr-TR" sz="3200" dirty="0" err="1"/>
              <a:t>virmek</a:t>
            </a:r>
            <a:r>
              <a:rPr lang="tr-TR" sz="3200" dirty="0"/>
              <a:t> </a:t>
            </a:r>
            <a:r>
              <a:rPr lang="tr-TR" sz="3200" dirty="0" err="1"/>
              <a:t>isterüz</a:t>
            </a:r>
            <a:r>
              <a:rPr lang="tr-TR" sz="3200" dirty="0"/>
              <a:t>, 5. Yol göster bize, doğru yol, 6-7 Yolu </a:t>
            </a:r>
            <a:r>
              <a:rPr lang="tr-TR" sz="3200" dirty="0" err="1"/>
              <a:t>anlarun</a:t>
            </a:r>
            <a:r>
              <a:rPr lang="tr-TR" sz="3200" dirty="0"/>
              <a:t> kim </a:t>
            </a:r>
            <a:r>
              <a:rPr lang="tr-TR" sz="3200" dirty="0" err="1"/>
              <a:t>eylük</a:t>
            </a:r>
            <a:r>
              <a:rPr lang="tr-TR" sz="3200" dirty="0"/>
              <a:t> eyledin </a:t>
            </a:r>
            <a:r>
              <a:rPr lang="tr-TR" sz="3200" dirty="0" err="1"/>
              <a:t>anlarun</a:t>
            </a:r>
            <a:r>
              <a:rPr lang="tr-TR" sz="3200" dirty="0"/>
              <a:t> üzerine. </a:t>
            </a:r>
            <a:r>
              <a:rPr lang="tr-TR" sz="3200" dirty="0" err="1"/>
              <a:t>Kakınılmışlar</a:t>
            </a:r>
            <a:r>
              <a:rPr lang="tr-TR" sz="3200" dirty="0"/>
              <a:t> </a:t>
            </a:r>
            <a:r>
              <a:rPr lang="tr-TR" sz="3200" dirty="0" err="1"/>
              <a:t>değüller</a:t>
            </a:r>
            <a:r>
              <a:rPr lang="tr-TR" sz="3200" dirty="0"/>
              <a:t>, </a:t>
            </a:r>
            <a:r>
              <a:rPr lang="tr-TR" sz="3200" dirty="0" err="1"/>
              <a:t>dakı</a:t>
            </a:r>
            <a:r>
              <a:rPr lang="tr-TR" sz="3200" dirty="0"/>
              <a:t> azmışlar </a:t>
            </a:r>
            <a:r>
              <a:rPr lang="tr-TR" sz="3200" dirty="0" err="1"/>
              <a:t>değüller</a:t>
            </a:r>
            <a:r>
              <a:rPr lang="tr-TR" sz="3200" dirty="0"/>
              <a:t>.</a:t>
            </a:r>
          </a:p>
        </p:txBody>
      </p:sp>
    </p:spTree>
    <p:extLst>
      <p:ext uri="{BB962C8B-B14F-4D97-AF65-F5344CB8AC3E}">
        <p14:creationId xmlns:p14="http://schemas.microsoft.com/office/powerpoint/2010/main" val="1128339261"/>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Rozet</Template>
  <TotalTime>3</TotalTime>
  <Words>502</Words>
  <Application>Microsoft Office PowerPoint</Application>
  <PresentationFormat>Geniş ekran</PresentationFormat>
  <Paragraphs>15</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Gill Sans MT</vt:lpstr>
      <vt:lpstr>Impact</vt:lpstr>
      <vt:lpstr>Badge</vt:lpstr>
      <vt:lpstr>Satırlararası Türkçe Kur'an Tercümeleri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Satırlararası Türkçe Kur'an Tercümeleri</dc:title>
  <dc:creator>BayUni</dc:creator>
  <cp:lastModifiedBy>BayUni</cp:lastModifiedBy>
  <cp:revision>1</cp:revision>
  <dcterms:created xsi:type="dcterms:W3CDTF">2018-10-19T08:27:41Z</dcterms:created>
  <dcterms:modified xsi:type="dcterms:W3CDTF">2018-10-19T08:31:27Z</dcterms:modified>
</cp:coreProperties>
</file>