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83" r:id="rId5"/>
    <p:sldId id="1084" r:id="rId6"/>
    <p:sldId id="1085" r:id="rId7"/>
    <p:sldId id="1086" r:id="rId8"/>
    <p:sldId id="1087" r:id="rId9"/>
    <p:sldId id="1088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7" d="100"/>
          <a:sy n="57" d="100"/>
        </p:scale>
        <p:origin x="-1170" y="-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Dr.Orhan ERCAN</a:t>
            </a: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2286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61152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56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  <p:sldLayoutId id="2147483698" r:id="rId5"/>
    <p:sldLayoutId id="2147483699" r:id="rId6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216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KADASTRO BİLGİSİ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(2-2) 4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Dr. Orhan ERCAN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>
          <a:xfrm>
            <a:off x="236537" y="607898"/>
            <a:ext cx="6130925" cy="892175"/>
          </a:xfrm>
          <a:noFill/>
        </p:spPr>
        <p:txBody>
          <a:bodyPr/>
          <a:lstStyle/>
          <a:p>
            <a:pPr eaLnBrk="1" hangingPunct="1"/>
            <a:r>
              <a:rPr lang="tr-TR" altLang="tr-TR" sz="2800" b="1" dirty="0" smtClean="0">
                <a:solidFill>
                  <a:srgbClr val="000099"/>
                </a:solidFill>
                <a:latin typeface="Times New Roman" pitchFamily="18" charset="0"/>
              </a:rPr>
              <a:t>Coğrafi Veri Altyapsı</a:t>
            </a:r>
            <a:endParaRPr lang="en-AU" altLang="tr-TR" sz="2800" b="1" dirty="0" smtClean="0">
              <a:solidFill>
                <a:srgbClr val="000099"/>
              </a:solidFill>
              <a:latin typeface="Times New Roman" pitchFamily="18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14400" y="2409825"/>
            <a:ext cx="7162800" cy="2695575"/>
            <a:chOff x="576" y="1518"/>
            <a:chExt cx="4512" cy="1698"/>
          </a:xfrm>
        </p:grpSpPr>
        <p:sp>
          <p:nvSpPr>
            <p:cNvPr id="38928" name="Rectangle 4"/>
            <p:cNvSpPr>
              <a:spLocks noChangeArrowheads="1"/>
            </p:cNvSpPr>
            <p:nvPr/>
          </p:nvSpPr>
          <p:spPr bwMode="auto">
            <a:xfrm>
              <a:off x="576" y="1518"/>
              <a:ext cx="4512" cy="169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endParaRPr lang="tr-TR" altLang="tr-TR" sz="1000">
                <a:latin typeface="Times New Roman" pitchFamily="18" charset="0"/>
              </a:endParaRPr>
            </a:p>
          </p:txBody>
        </p:sp>
        <p:sp>
          <p:nvSpPr>
            <p:cNvPr id="38929" name="Text Box 5"/>
            <p:cNvSpPr txBox="1">
              <a:spLocks noChangeArrowheads="1"/>
            </p:cNvSpPr>
            <p:nvPr/>
          </p:nvSpPr>
          <p:spPr bwMode="auto">
            <a:xfrm>
              <a:off x="994" y="2155"/>
              <a:ext cx="835" cy="424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rgbClr val="333333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AU" altLang="tr-TR" sz="1000" b="1">
                <a:solidFill>
                  <a:schemeClr val="tx2"/>
                </a:solidFill>
                <a:latin typeface="Times New Roman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1800" b="1">
                  <a:solidFill>
                    <a:schemeClr val="tx2"/>
                  </a:solidFill>
                  <a:latin typeface="Times New Roman" pitchFamily="18" charset="0"/>
                </a:rPr>
                <a:t>Vatandaş</a:t>
              </a:r>
              <a:endParaRPr lang="en-AU" altLang="tr-TR" sz="1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38930" name="Text Box 6"/>
            <p:cNvSpPr txBox="1">
              <a:spLocks noChangeArrowheads="1"/>
            </p:cNvSpPr>
            <p:nvPr/>
          </p:nvSpPr>
          <p:spPr bwMode="auto">
            <a:xfrm>
              <a:off x="2164" y="1731"/>
              <a:ext cx="1253" cy="4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AU" altLang="tr-TR" sz="1000" b="1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1800" b="1">
                  <a:solidFill>
                    <a:schemeClr val="tx2"/>
                  </a:solidFill>
                  <a:latin typeface="Times New Roman" pitchFamily="18" charset="0"/>
                </a:rPr>
                <a:t>Ağ Erişimi</a:t>
              </a:r>
              <a:endParaRPr lang="en-AU" altLang="tr-TR" sz="1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38931" name="Text Box 7"/>
            <p:cNvSpPr txBox="1">
              <a:spLocks noChangeArrowheads="1"/>
            </p:cNvSpPr>
            <p:nvPr/>
          </p:nvSpPr>
          <p:spPr bwMode="auto">
            <a:xfrm>
              <a:off x="2164" y="2155"/>
              <a:ext cx="1253" cy="42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AU" altLang="tr-TR" sz="1000" b="1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1800" b="1">
                  <a:solidFill>
                    <a:schemeClr val="tx2"/>
                  </a:solidFill>
                  <a:latin typeface="Times New Roman" pitchFamily="18" charset="0"/>
                </a:rPr>
                <a:t>Kurallar</a:t>
              </a:r>
              <a:endParaRPr lang="en-AU" altLang="tr-TR" sz="1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38932" name="Text Box 8"/>
            <p:cNvSpPr txBox="1">
              <a:spLocks noChangeArrowheads="1"/>
            </p:cNvSpPr>
            <p:nvPr/>
          </p:nvSpPr>
          <p:spPr bwMode="auto">
            <a:xfrm>
              <a:off x="2164" y="2579"/>
              <a:ext cx="1253" cy="42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AU" altLang="tr-TR" sz="1000" b="1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1800" b="1">
                  <a:solidFill>
                    <a:schemeClr val="tx2"/>
                  </a:solidFill>
                  <a:latin typeface="Times New Roman" pitchFamily="18" charset="0"/>
                </a:rPr>
                <a:t>Standartlar</a:t>
              </a:r>
              <a:endParaRPr lang="en-AU" altLang="tr-TR" sz="1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38933" name="Text Box 9"/>
            <p:cNvSpPr txBox="1">
              <a:spLocks noChangeArrowheads="1"/>
            </p:cNvSpPr>
            <p:nvPr/>
          </p:nvSpPr>
          <p:spPr bwMode="auto">
            <a:xfrm>
              <a:off x="3752" y="2155"/>
              <a:ext cx="835" cy="424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rgbClr val="333333"/>
              </a:solidFill>
              <a:miter lim="800000"/>
              <a:headEnd/>
              <a:tailEnd/>
            </a:ln>
            <a:effectLst>
              <a:outerShdw dist="71842" dir="2700000" algn="ctr" rotWithShape="0">
                <a:srgbClr val="808080"/>
              </a:outerShdw>
            </a:effec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AU" altLang="tr-TR" sz="1000" b="1">
                <a:solidFill>
                  <a:schemeClr val="bg2"/>
                </a:solidFill>
                <a:latin typeface="Times New Roman" pitchFamily="18" charset="0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lang="tr-TR" altLang="tr-TR" sz="1800" b="1">
                  <a:solidFill>
                    <a:schemeClr val="tx2"/>
                  </a:solidFill>
                  <a:latin typeface="Times New Roman" pitchFamily="18" charset="0"/>
                </a:rPr>
                <a:t>Veri</a:t>
              </a:r>
              <a:endParaRPr lang="en-AU" altLang="tr-TR" sz="1800" b="1">
                <a:solidFill>
                  <a:schemeClr val="tx2"/>
                </a:solidFill>
                <a:latin typeface="Times New Roman" pitchFamily="18" charset="0"/>
              </a:endParaRPr>
            </a:p>
          </p:txBody>
        </p:sp>
        <p:sp>
          <p:nvSpPr>
            <p:cNvPr id="38934" name="Line 10"/>
            <p:cNvSpPr>
              <a:spLocks noChangeShapeType="1"/>
            </p:cNvSpPr>
            <p:nvPr/>
          </p:nvSpPr>
          <p:spPr bwMode="auto">
            <a:xfrm>
              <a:off x="1829" y="2367"/>
              <a:ext cx="1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35" name="Line 11"/>
            <p:cNvSpPr>
              <a:spLocks noChangeShapeType="1"/>
            </p:cNvSpPr>
            <p:nvPr/>
          </p:nvSpPr>
          <p:spPr bwMode="auto">
            <a:xfrm>
              <a:off x="1996" y="1943"/>
              <a:ext cx="0" cy="8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36" name="Line 12"/>
            <p:cNvSpPr>
              <a:spLocks noChangeShapeType="1"/>
            </p:cNvSpPr>
            <p:nvPr/>
          </p:nvSpPr>
          <p:spPr bwMode="auto">
            <a:xfrm>
              <a:off x="1996" y="1943"/>
              <a:ext cx="1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37" name="Line 13"/>
            <p:cNvSpPr>
              <a:spLocks noChangeShapeType="1"/>
            </p:cNvSpPr>
            <p:nvPr/>
          </p:nvSpPr>
          <p:spPr bwMode="auto">
            <a:xfrm>
              <a:off x="1996" y="2367"/>
              <a:ext cx="1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38" name="Line 14"/>
            <p:cNvSpPr>
              <a:spLocks noChangeShapeType="1"/>
            </p:cNvSpPr>
            <p:nvPr/>
          </p:nvSpPr>
          <p:spPr bwMode="auto">
            <a:xfrm>
              <a:off x="1996" y="2792"/>
              <a:ext cx="16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39" name="Line 15"/>
            <p:cNvSpPr>
              <a:spLocks noChangeShapeType="1"/>
            </p:cNvSpPr>
            <p:nvPr/>
          </p:nvSpPr>
          <p:spPr bwMode="auto">
            <a:xfrm rot="10800000">
              <a:off x="3584" y="2366"/>
              <a:ext cx="1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40" name="Line 16"/>
            <p:cNvSpPr>
              <a:spLocks noChangeShapeType="1"/>
            </p:cNvSpPr>
            <p:nvPr/>
          </p:nvSpPr>
          <p:spPr bwMode="auto">
            <a:xfrm rot="10800000">
              <a:off x="3585" y="1943"/>
              <a:ext cx="0" cy="84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41" name="Line 17"/>
            <p:cNvSpPr>
              <a:spLocks noChangeShapeType="1"/>
            </p:cNvSpPr>
            <p:nvPr/>
          </p:nvSpPr>
          <p:spPr bwMode="auto">
            <a:xfrm rot="10800000">
              <a:off x="3417" y="2791"/>
              <a:ext cx="1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42" name="Line 18"/>
            <p:cNvSpPr>
              <a:spLocks noChangeShapeType="1"/>
            </p:cNvSpPr>
            <p:nvPr/>
          </p:nvSpPr>
          <p:spPr bwMode="auto">
            <a:xfrm rot="10800000">
              <a:off x="3417" y="2366"/>
              <a:ext cx="1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8943" name="Line 19"/>
            <p:cNvSpPr>
              <a:spLocks noChangeShapeType="1"/>
            </p:cNvSpPr>
            <p:nvPr/>
          </p:nvSpPr>
          <p:spPr bwMode="auto">
            <a:xfrm rot="10800000">
              <a:off x="3417" y="1943"/>
              <a:ext cx="16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71380" name="Text Box 20"/>
          <p:cNvSpPr txBox="1">
            <a:spLocks noChangeArrowheads="1"/>
          </p:cNvSpPr>
          <p:nvPr/>
        </p:nvSpPr>
        <p:spPr bwMode="auto">
          <a:xfrm>
            <a:off x="3124200" y="1371600"/>
            <a:ext cx="2584450" cy="50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tr-TR" altLang="tr-TR" sz="2800" b="1">
                <a:latin typeface="Times New Roman" pitchFamily="18" charset="0"/>
              </a:rPr>
              <a:t>Dinamik</a:t>
            </a:r>
            <a:endParaRPr lang="en-AU" altLang="tr-TR" sz="2800" b="1">
              <a:latin typeface="Times New Roman" pitchFamily="18" charset="0"/>
            </a:endParaRPr>
          </a:p>
        </p:txBody>
      </p:sp>
      <p:sp>
        <p:nvSpPr>
          <p:cNvPr id="271381" name="AutoShape 21"/>
          <p:cNvSpPr>
            <a:spLocks noChangeArrowheads="1"/>
          </p:cNvSpPr>
          <p:nvPr/>
        </p:nvSpPr>
        <p:spPr bwMode="auto">
          <a:xfrm rot="5400000">
            <a:off x="4152900" y="1905000"/>
            <a:ext cx="533400" cy="533400"/>
          </a:xfrm>
          <a:custGeom>
            <a:avLst/>
            <a:gdLst>
              <a:gd name="T0" fmla="*/ 243956738 w 21600"/>
              <a:gd name="T1" fmla="*/ 0 h 21600"/>
              <a:gd name="T2" fmla="*/ 0 w 21600"/>
              <a:gd name="T3" fmla="*/ 162637809 h 21600"/>
              <a:gd name="T4" fmla="*/ 243956738 w 21600"/>
              <a:gd name="T5" fmla="*/ 325275642 h 21600"/>
              <a:gd name="T6" fmla="*/ 325275642 w 21600"/>
              <a:gd name="T7" fmla="*/ 16263780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429000" y="2743200"/>
            <a:ext cx="1981200" cy="1981200"/>
            <a:chOff x="2160" y="1728"/>
            <a:chExt cx="1248" cy="1248"/>
          </a:xfrm>
        </p:grpSpPr>
        <p:sp>
          <p:nvSpPr>
            <p:cNvPr id="38924" name="Line 24"/>
            <p:cNvSpPr>
              <a:spLocks noChangeShapeType="1"/>
            </p:cNvSpPr>
            <p:nvPr/>
          </p:nvSpPr>
          <p:spPr bwMode="auto">
            <a:xfrm>
              <a:off x="2160" y="2976"/>
              <a:ext cx="1248" cy="0"/>
            </a:xfrm>
            <a:prstGeom prst="line">
              <a:avLst/>
            </a:prstGeom>
            <a:noFill/>
            <a:ln w="88900">
              <a:solidFill>
                <a:srgbClr val="FF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38925" name="Group 25"/>
            <p:cNvGrpSpPr>
              <a:grpSpLocks/>
            </p:cNvGrpSpPr>
            <p:nvPr/>
          </p:nvGrpSpPr>
          <p:grpSpPr bwMode="auto">
            <a:xfrm>
              <a:off x="2160" y="1728"/>
              <a:ext cx="1248" cy="1248"/>
              <a:chOff x="2160" y="1728"/>
              <a:chExt cx="1248" cy="1248"/>
            </a:xfrm>
          </p:grpSpPr>
          <p:sp>
            <p:nvSpPr>
              <p:cNvPr id="38926" name="Rectangle 26"/>
              <p:cNvSpPr>
                <a:spLocks noChangeArrowheads="1"/>
              </p:cNvSpPr>
              <p:nvPr/>
            </p:nvSpPr>
            <p:spPr bwMode="auto">
              <a:xfrm>
                <a:off x="2160" y="1728"/>
                <a:ext cx="1248" cy="1248"/>
              </a:xfrm>
              <a:prstGeom prst="rect">
                <a:avLst/>
              </a:prstGeom>
              <a:noFill/>
              <a:ln w="38100">
                <a:solidFill>
                  <a:srgbClr val="FF0000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GB" altLang="tr-TR" sz="1800"/>
              </a:p>
            </p:txBody>
          </p:sp>
          <p:sp>
            <p:nvSpPr>
              <p:cNvPr id="38927" name="Line 27"/>
              <p:cNvSpPr>
                <a:spLocks noChangeShapeType="1"/>
              </p:cNvSpPr>
              <p:nvPr/>
            </p:nvSpPr>
            <p:spPr bwMode="auto">
              <a:xfrm>
                <a:off x="2160" y="1728"/>
                <a:ext cx="1248" cy="0"/>
              </a:xfrm>
              <a:prstGeom prst="line">
                <a:avLst/>
              </a:prstGeom>
              <a:noFill/>
              <a:ln w="88900">
                <a:solidFill>
                  <a:srgbClr val="FF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</p:grpSp>
      <p:sp>
        <p:nvSpPr>
          <p:cNvPr id="271388" name="Rectangle 28"/>
          <p:cNvSpPr>
            <a:spLocks noChangeArrowheads="1"/>
          </p:cNvSpPr>
          <p:nvPr/>
        </p:nvSpPr>
        <p:spPr bwMode="auto">
          <a:xfrm>
            <a:off x="1600200" y="3429000"/>
            <a:ext cx="1295400" cy="6858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tr-TR" sz="1800"/>
          </a:p>
        </p:txBody>
      </p:sp>
      <p:sp>
        <p:nvSpPr>
          <p:cNvPr id="271389" name="Rectangle 29"/>
          <p:cNvSpPr>
            <a:spLocks noChangeArrowheads="1"/>
          </p:cNvSpPr>
          <p:nvPr/>
        </p:nvSpPr>
        <p:spPr bwMode="auto">
          <a:xfrm>
            <a:off x="5943600" y="3429000"/>
            <a:ext cx="1295400" cy="6858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tr-TR" sz="1800"/>
          </a:p>
        </p:txBody>
      </p:sp>
    </p:spTree>
    <p:extLst>
      <p:ext uri="{BB962C8B-B14F-4D97-AF65-F5344CB8AC3E}">
        <p14:creationId xmlns:p14="http://schemas.microsoft.com/office/powerpoint/2010/main" val="1835614622"/>
      </p:ext>
    </p:extLst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71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71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2713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713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1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80" grpId="0" autoUpdateAnimBg="0"/>
      <p:bldP spid="271381" grpId="0" animBg="1"/>
      <p:bldP spid="271388" grpId="0" animBg="1"/>
      <p:bldP spid="27138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40" name="Group 2"/>
          <p:cNvGrpSpPr>
            <a:grpSpLocks/>
          </p:cNvGrpSpPr>
          <p:nvPr/>
        </p:nvGrpSpPr>
        <p:grpSpPr bwMode="auto">
          <a:xfrm>
            <a:off x="1692275" y="1773238"/>
            <a:ext cx="6019800" cy="4114800"/>
            <a:chOff x="1104" y="1200"/>
            <a:chExt cx="3528" cy="2539"/>
          </a:xfrm>
        </p:grpSpPr>
        <p:sp>
          <p:nvSpPr>
            <p:cNvPr id="39942" name="Rectangle 3"/>
            <p:cNvSpPr>
              <a:spLocks noChangeArrowheads="1"/>
            </p:cNvSpPr>
            <p:nvPr/>
          </p:nvSpPr>
          <p:spPr bwMode="auto">
            <a:xfrm>
              <a:off x="1104" y="1390"/>
              <a:ext cx="2592" cy="269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43" name="Rectangle 4"/>
            <p:cNvSpPr>
              <a:spLocks noChangeArrowheads="1"/>
            </p:cNvSpPr>
            <p:nvPr/>
          </p:nvSpPr>
          <p:spPr bwMode="auto">
            <a:xfrm>
              <a:off x="1171" y="1400"/>
              <a:ext cx="2581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44" name="Rectangle 5"/>
            <p:cNvSpPr>
              <a:spLocks noChangeArrowheads="1"/>
            </p:cNvSpPr>
            <p:nvPr/>
          </p:nvSpPr>
          <p:spPr bwMode="auto">
            <a:xfrm>
              <a:off x="1169" y="1431"/>
              <a:ext cx="214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>
                  <a:solidFill>
                    <a:srgbClr val="000000"/>
                  </a:solidFill>
                  <a:latin typeface="Times New Roman" pitchFamily="18" charset="0"/>
                </a:rPr>
                <a:t>Toprak insan ilişkilerindeki değişim</a:t>
              </a:r>
              <a:endParaRPr lang="en-US" altLang="tr-TR" sz="2400">
                <a:latin typeface="Arial" pitchFamily="34" charset="0"/>
              </a:endParaRPr>
            </a:p>
          </p:txBody>
        </p:sp>
        <p:sp>
          <p:nvSpPr>
            <p:cNvPr id="39945" name="Rectangle 6"/>
            <p:cNvSpPr>
              <a:spLocks noChangeArrowheads="1"/>
            </p:cNvSpPr>
            <p:nvPr/>
          </p:nvSpPr>
          <p:spPr bwMode="auto">
            <a:xfrm>
              <a:off x="1104" y="1878"/>
              <a:ext cx="2592" cy="27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46" name="Rectangle 7"/>
            <p:cNvSpPr>
              <a:spLocks noChangeArrowheads="1"/>
            </p:cNvSpPr>
            <p:nvPr/>
          </p:nvSpPr>
          <p:spPr bwMode="auto">
            <a:xfrm>
              <a:off x="1296" y="1890"/>
              <a:ext cx="2323" cy="2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47" name="Rectangle 8"/>
            <p:cNvSpPr>
              <a:spLocks noChangeArrowheads="1"/>
            </p:cNvSpPr>
            <p:nvPr/>
          </p:nvSpPr>
          <p:spPr bwMode="auto">
            <a:xfrm>
              <a:off x="1296" y="1920"/>
              <a:ext cx="211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>
                  <a:solidFill>
                    <a:srgbClr val="000000"/>
                  </a:solidFill>
                  <a:latin typeface="Times New Roman" pitchFamily="18" charset="0"/>
                </a:rPr>
                <a:t>Sürdürülebilir Kalkınma Stratejileri</a:t>
              </a:r>
              <a:endParaRPr lang="en-US" altLang="tr-TR" sz="2400">
                <a:latin typeface="Arial" pitchFamily="34" charset="0"/>
              </a:endParaRPr>
            </a:p>
          </p:txBody>
        </p:sp>
        <p:sp>
          <p:nvSpPr>
            <p:cNvPr id="39948" name="Rectangle 9"/>
            <p:cNvSpPr>
              <a:spLocks noChangeArrowheads="1"/>
            </p:cNvSpPr>
            <p:nvPr/>
          </p:nvSpPr>
          <p:spPr bwMode="auto">
            <a:xfrm>
              <a:off x="1104" y="2368"/>
              <a:ext cx="2592" cy="272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49" name="Rectangle 10"/>
            <p:cNvSpPr>
              <a:spLocks noChangeArrowheads="1"/>
            </p:cNvSpPr>
            <p:nvPr/>
          </p:nvSpPr>
          <p:spPr bwMode="auto">
            <a:xfrm>
              <a:off x="1498" y="2381"/>
              <a:ext cx="1914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50" name="Rectangle 11"/>
            <p:cNvSpPr>
              <a:spLocks noChangeArrowheads="1"/>
            </p:cNvSpPr>
            <p:nvPr/>
          </p:nvSpPr>
          <p:spPr bwMode="auto">
            <a:xfrm>
              <a:off x="1498" y="2412"/>
              <a:ext cx="1369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>
                  <a:solidFill>
                    <a:srgbClr val="000000"/>
                  </a:solidFill>
                  <a:latin typeface="Times New Roman" pitchFamily="18" charset="0"/>
                </a:rPr>
                <a:t>Arazi Yönetim Sistemi</a:t>
              </a:r>
              <a:endParaRPr lang="en-US" altLang="tr-TR" sz="2400">
                <a:latin typeface="Arial" pitchFamily="34" charset="0"/>
              </a:endParaRPr>
            </a:p>
          </p:txBody>
        </p:sp>
        <p:sp>
          <p:nvSpPr>
            <p:cNvPr id="39951" name="Rectangle 12"/>
            <p:cNvSpPr>
              <a:spLocks noChangeArrowheads="1"/>
            </p:cNvSpPr>
            <p:nvPr/>
          </p:nvSpPr>
          <p:spPr bwMode="auto">
            <a:xfrm>
              <a:off x="1104" y="2859"/>
              <a:ext cx="2592" cy="27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52" name="Rectangle 13"/>
            <p:cNvSpPr>
              <a:spLocks noChangeArrowheads="1"/>
            </p:cNvSpPr>
            <p:nvPr/>
          </p:nvSpPr>
          <p:spPr bwMode="auto">
            <a:xfrm>
              <a:off x="1626" y="2871"/>
              <a:ext cx="1645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53" name="Rectangle 14"/>
            <p:cNvSpPr>
              <a:spLocks noChangeArrowheads="1"/>
            </p:cNvSpPr>
            <p:nvPr/>
          </p:nvSpPr>
          <p:spPr bwMode="auto">
            <a:xfrm>
              <a:off x="1626" y="2902"/>
              <a:ext cx="1343" cy="1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>
                  <a:solidFill>
                    <a:srgbClr val="000000"/>
                  </a:solidFill>
                  <a:latin typeface="Times New Roman" pitchFamily="18" charset="0"/>
                </a:rPr>
                <a:t>Coğrafi ticaret Sistemi</a:t>
              </a:r>
              <a:endParaRPr lang="en-US" altLang="tr-TR" sz="2400">
                <a:latin typeface="Arial" pitchFamily="34" charset="0"/>
              </a:endParaRPr>
            </a:p>
          </p:txBody>
        </p:sp>
        <p:sp>
          <p:nvSpPr>
            <p:cNvPr id="39954" name="Rectangle 15"/>
            <p:cNvSpPr>
              <a:spLocks noChangeArrowheads="1"/>
            </p:cNvSpPr>
            <p:nvPr/>
          </p:nvSpPr>
          <p:spPr bwMode="auto">
            <a:xfrm>
              <a:off x="1104" y="3349"/>
              <a:ext cx="2592" cy="271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55" name="Rectangle 16"/>
            <p:cNvSpPr>
              <a:spLocks noChangeArrowheads="1"/>
            </p:cNvSpPr>
            <p:nvPr/>
          </p:nvSpPr>
          <p:spPr bwMode="auto">
            <a:xfrm>
              <a:off x="1557" y="3361"/>
              <a:ext cx="1789" cy="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56" name="Rectangle 17"/>
            <p:cNvSpPr>
              <a:spLocks noChangeArrowheads="1"/>
            </p:cNvSpPr>
            <p:nvPr/>
          </p:nvSpPr>
          <p:spPr bwMode="auto">
            <a:xfrm>
              <a:off x="1557" y="3391"/>
              <a:ext cx="1337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>
                  <a:solidFill>
                    <a:srgbClr val="000000"/>
                  </a:solidFill>
                  <a:latin typeface="Times New Roman" pitchFamily="18" charset="0"/>
                </a:rPr>
                <a:t>Coğrafi Veri Altyapısı</a:t>
              </a:r>
              <a:endParaRPr lang="en-US" altLang="tr-TR" sz="2400">
                <a:latin typeface="Arial" pitchFamily="34" charset="0"/>
              </a:endParaRPr>
            </a:p>
          </p:txBody>
        </p:sp>
        <p:sp>
          <p:nvSpPr>
            <p:cNvPr id="39957" name="Freeform 18"/>
            <p:cNvSpPr>
              <a:spLocks/>
            </p:cNvSpPr>
            <p:nvPr/>
          </p:nvSpPr>
          <p:spPr bwMode="auto">
            <a:xfrm>
              <a:off x="3736" y="1200"/>
              <a:ext cx="850" cy="2539"/>
            </a:xfrm>
            <a:custGeom>
              <a:avLst/>
              <a:gdLst>
                <a:gd name="T0" fmla="*/ 212 w 850"/>
                <a:gd name="T1" fmla="*/ 0 h 2539"/>
                <a:gd name="T2" fmla="*/ 212 w 850"/>
                <a:gd name="T3" fmla="*/ 636 h 2539"/>
                <a:gd name="T4" fmla="*/ 850 w 850"/>
                <a:gd name="T5" fmla="*/ 636 h 2539"/>
                <a:gd name="T6" fmla="*/ 850 w 850"/>
                <a:gd name="T7" fmla="*/ 1905 h 2539"/>
                <a:gd name="T8" fmla="*/ 212 w 850"/>
                <a:gd name="T9" fmla="*/ 1905 h 2539"/>
                <a:gd name="T10" fmla="*/ 212 w 850"/>
                <a:gd name="T11" fmla="*/ 2539 h 2539"/>
                <a:gd name="T12" fmla="*/ 0 w 850"/>
                <a:gd name="T13" fmla="*/ 1269 h 2539"/>
                <a:gd name="T14" fmla="*/ 212 w 850"/>
                <a:gd name="T15" fmla="*/ 0 h 253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850"/>
                <a:gd name="T25" fmla="*/ 0 h 2539"/>
                <a:gd name="T26" fmla="*/ 850 w 850"/>
                <a:gd name="T27" fmla="*/ 2539 h 253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850" h="2539">
                  <a:moveTo>
                    <a:pt x="212" y="0"/>
                  </a:moveTo>
                  <a:lnTo>
                    <a:pt x="212" y="636"/>
                  </a:lnTo>
                  <a:lnTo>
                    <a:pt x="850" y="636"/>
                  </a:lnTo>
                  <a:lnTo>
                    <a:pt x="850" y="1905"/>
                  </a:lnTo>
                  <a:lnTo>
                    <a:pt x="212" y="1905"/>
                  </a:lnTo>
                  <a:lnTo>
                    <a:pt x="212" y="2539"/>
                  </a:lnTo>
                  <a:lnTo>
                    <a:pt x="0" y="1269"/>
                  </a:lnTo>
                  <a:lnTo>
                    <a:pt x="212" y="0"/>
                  </a:lnTo>
                  <a:close/>
                </a:path>
              </a:pathLst>
            </a:custGeom>
            <a:solidFill>
              <a:srgbClr val="FFFFFF"/>
            </a:solidFill>
            <a:ln w="1905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9958" name="Rectangle 19"/>
            <p:cNvSpPr>
              <a:spLocks noChangeArrowheads="1"/>
            </p:cNvSpPr>
            <p:nvPr/>
          </p:nvSpPr>
          <p:spPr bwMode="auto">
            <a:xfrm>
              <a:off x="3702" y="2360"/>
              <a:ext cx="930" cy="2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59" name="Rectangle 20"/>
            <p:cNvSpPr>
              <a:spLocks noChangeArrowheads="1"/>
            </p:cNvSpPr>
            <p:nvPr/>
          </p:nvSpPr>
          <p:spPr bwMode="auto">
            <a:xfrm>
              <a:off x="3792" y="2364"/>
              <a:ext cx="830" cy="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GB" altLang="tr-TR" sz="1800"/>
            </a:p>
          </p:txBody>
        </p:sp>
        <p:sp>
          <p:nvSpPr>
            <p:cNvPr id="39960" name="Rectangle 21"/>
            <p:cNvSpPr>
              <a:spLocks noChangeArrowheads="1"/>
            </p:cNvSpPr>
            <p:nvPr/>
          </p:nvSpPr>
          <p:spPr bwMode="auto">
            <a:xfrm>
              <a:off x="3792" y="2395"/>
              <a:ext cx="57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tr-TR" altLang="tr-TR" sz="2000">
                  <a:solidFill>
                    <a:srgbClr val="000000"/>
                  </a:solidFill>
                  <a:latin typeface="Times New Roman" pitchFamily="18" charset="0"/>
                </a:rPr>
                <a:t>Teknoloji</a:t>
              </a:r>
              <a:endParaRPr lang="en-US" altLang="tr-TR" sz="2400">
                <a:latin typeface="Arial" pitchFamily="34" charset="0"/>
              </a:endParaRPr>
            </a:p>
          </p:txBody>
        </p:sp>
        <p:sp>
          <p:nvSpPr>
            <p:cNvPr id="39961" name="Line 22"/>
            <p:cNvSpPr>
              <a:spLocks noChangeShapeType="1"/>
            </p:cNvSpPr>
            <p:nvPr/>
          </p:nvSpPr>
          <p:spPr bwMode="auto">
            <a:xfrm flipH="1">
              <a:off x="2298" y="1655"/>
              <a:ext cx="9" cy="1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9962" name="Freeform 23"/>
            <p:cNvSpPr>
              <a:spLocks/>
            </p:cNvSpPr>
            <p:nvPr/>
          </p:nvSpPr>
          <p:spPr bwMode="auto">
            <a:xfrm>
              <a:off x="2245" y="1755"/>
              <a:ext cx="121" cy="123"/>
            </a:xfrm>
            <a:custGeom>
              <a:avLst/>
              <a:gdLst>
                <a:gd name="T0" fmla="*/ 0 w 121"/>
                <a:gd name="T1" fmla="*/ 0 h 123"/>
                <a:gd name="T2" fmla="*/ 62 w 121"/>
                <a:gd name="T3" fmla="*/ 123 h 123"/>
                <a:gd name="T4" fmla="*/ 121 w 121"/>
                <a:gd name="T5" fmla="*/ 0 h 123"/>
                <a:gd name="T6" fmla="*/ 0 w 121"/>
                <a:gd name="T7" fmla="*/ 0 h 1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123"/>
                <a:gd name="T14" fmla="*/ 121 w 121"/>
                <a:gd name="T15" fmla="*/ 123 h 1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123">
                  <a:moveTo>
                    <a:pt x="0" y="0"/>
                  </a:moveTo>
                  <a:lnTo>
                    <a:pt x="62" y="123"/>
                  </a:lnTo>
                  <a:lnTo>
                    <a:pt x="1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9963" name="Line 24"/>
            <p:cNvSpPr>
              <a:spLocks noChangeShapeType="1"/>
            </p:cNvSpPr>
            <p:nvPr/>
          </p:nvSpPr>
          <p:spPr bwMode="auto">
            <a:xfrm>
              <a:off x="2307" y="2147"/>
              <a:ext cx="1" cy="10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9964" name="Freeform 25"/>
            <p:cNvSpPr>
              <a:spLocks/>
            </p:cNvSpPr>
            <p:nvPr/>
          </p:nvSpPr>
          <p:spPr bwMode="auto">
            <a:xfrm>
              <a:off x="2245" y="2245"/>
              <a:ext cx="121" cy="123"/>
            </a:xfrm>
            <a:custGeom>
              <a:avLst/>
              <a:gdLst>
                <a:gd name="T0" fmla="*/ 0 w 121"/>
                <a:gd name="T1" fmla="*/ 0 h 123"/>
                <a:gd name="T2" fmla="*/ 62 w 121"/>
                <a:gd name="T3" fmla="*/ 123 h 123"/>
                <a:gd name="T4" fmla="*/ 121 w 121"/>
                <a:gd name="T5" fmla="*/ 0 h 123"/>
                <a:gd name="T6" fmla="*/ 0 w 121"/>
                <a:gd name="T7" fmla="*/ 0 h 1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123"/>
                <a:gd name="T14" fmla="*/ 121 w 121"/>
                <a:gd name="T15" fmla="*/ 123 h 1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123">
                  <a:moveTo>
                    <a:pt x="0" y="0"/>
                  </a:moveTo>
                  <a:lnTo>
                    <a:pt x="62" y="123"/>
                  </a:lnTo>
                  <a:lnTo>
                    <a:pt x="1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9965" name="Line 26"/>
            <p:cNvSpPr>
              <a:spLocks noChangeShapeType="1"/>
            </p:cNvSpPr>
            <p:nvPr/>
          </p:nvSpPr>
          <p:spPr bwMode="auto">
            <a:xfrm>
              <a:off x="2307" y="2635"/>
              <a:ext cx="1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9966" name="Freeform 27"/>
            <p:cNvSpPr>
              <a:spLocks/>
            </p:cNvSpPr>
            <p:nvPr/>
          </p:nvSpPr>
          <p:spPr bwMode="auto">
            <a:xfrm>
              <a:off x="2245" y="2736"/>
              <a:ext cx="121" cy="121"/>
            </a:xfrm>
            <a:custGeom>
              <a:avLst/>
              <a:gdLst>
                <a:gd name="T0" fmla="*/ 0 w 121"/>
                <a:gd name="T1" fmla="*/ 0 h 121"/>
                <a:gd name="T2" fmla="*/ 62 w 121"/>
                <a:gd name="T3" fmla="*/ 121 h 121"/>
                <a:gd name="T4" fmla="*/ 121 w 121"/>
                <a:gd name="T5" fmla="*/ 0 h 121"/>
                <a:gd name="T6" fmla="*/ 0 w 121"/>
                <a:gd name="T7" fmla="*/ 0 h 12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121"/>
                <a:gd name="T14" fmla="*/ 121 w 121"/>
                <a:gd name="T15" fmla="*/ 121 h 12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121">
                  <a:moveTo>
                    <a:pt x="0" y="0"/>
                  </a:moveTo>
                  <a:lnTo>
                    <a:pt x="62" y="121"/>
                  </a:lnTo>
                  <a:lnTo>
                    <a:pt x="1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9967" name="Line 28"/>
            <p:cNvSpPr>
              <a:spLocks noChangeShapeType="1"/>
            </p:cNvSpPr>
            <p:nvPr/>
          </p:nvSpPr>
          <p:spPr bwMode="auto">
            <a:xfrm>
              <a:off x="2307" y="3124"/>
              <a:ext cx="1" cy="10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tr-TR"/>
            </a:p>
          </p:txBody>
        </p:sp>
        <p:sp>
          <p:nvSpPr>
            <p:cNvPr id="39968" name="Freeform 29"/>
            <p:cNvSpPr>
              <a:spLocks/>
            </p:cNvSpPr>
            <p:nvPr/>
          </p:nvSpPr>
          <p:spPr bwMode="auto">
            <a:xfrm>
              <a:off x="2245" y="3226"/>
              <a:ext cx="121" cy="121"/>
            </a:xfrm>
            <a:custGeom>
              <a:avLst/>
              <a:gdLst>
                <a:gd name="T0" fmla="*/ 0 w 121"/>
                <a:gd name="T1" fmla="*/ 0 h 121"/>
                <a:gd name="T2" fmla="*/ 62 w 121"/>
                <a:gd name="T3" fmla="*/ 121 h 121"/>
                <a:gd name="T4" fmla="*/ 121 w 121"/>
                <a:gd name="T5" fmla="*/ 0 h 121"/>
                <a:gd name="T6" fmla="*/ 0 w 121"/>
                <a:gd name="T7" fmla="*/ 0 h 121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1"/>
                <a:gd name="T13" fmla="*/ 0 h 121"/>
                <a:gd name="T14" fmla="*/ 121 w 121"/>
                <a:gd name="T15" fmla="*/ 121 h 121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1" h="121">
                  <a:moveTo>
                    <a:pt x="0" y="0"/>
                  </a:moveTo>
                  <a:lnTo>
                    <a:pt x="62" y="121"/>
                  </a:lnTo>
                  <a:lnTo>
                    <a:pt x="12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39941" name="Rectangle 30"/>
          <p:cNvSpPr>
            <a:spLocks noChangeArrowheads="1"/>
          </p:cNvSpPr>
          <p:nvPr/>
        </p:nvSpPr>
        <p:spPr bwMode="auto">
          <a:xfrm>
            <a:off x="0" y="231371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en-US" sz="2800" b="1" dirty="0">
                <a:solidFill>
                  <a:srgbClr val="000099"/>
                </a:solidFill>
              </a:rPr>
              <a:t>Co</a:t>
            </a:r>
            <a:r>
              <a:rPr lang="en-US" altLang="en-US" sz="2800" b="1" dirty="0">
                <a:solidFill>
                  <a:srgbClr val="000099"/>
                </a:solidFill>
                <a:latin typeface="Times" panose="02020603050405020304" pitchFamily="18" charset="0"/>
              </a:rPr>
              <a:t>ğ</a:t>
            </a:r>
            <a:r>
              <a:rPr lang="tr-TR" altLang="en-US" sz="2800" b="1" dirty="0">
                <a:solidFill>
                  <a:srgbClr val="000099"/>
                </a:solidFill>
              </a:rPr>
              <a:t>rafi Bilgi Yönetim Stratejilerinin Geliştirilmesi</a:t>
            </a:r>
            <a:endParaRPr lang="en-US" altLang="en-US" sz="2800" dirty="0">
              <a:solidFill>
                <a:srgbClr val="000099"/>
              </a:solidFill>
              <a:latin typeface="Times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394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>
          <a:xfrm>
            <a:off x="502920" y="484909"/>
            <a:ext cx="6870700" cy="1600200"/>
          </a:xfrm>
        </p:spPr>
        <p:txBody>
          <a:bodyPr/>
          <a:lstStyle/>
          <a:p>
            <a:pPr algn="l" eaLnBrk="1" hangingPunct="1"/>
            <a:r>
              <a:rPr lang="tr-TR" altLang="tr-TR" sz="2400" b="1" dirty="0" smtClean="0">
                <a:solidFill>
                  <a:srgbClr val="000099"/>
                </a:solidFill>
              </a:rPr>
              <a:t>Eğilim                                  İkilem  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 altLang="tr-TR" sz="1800" b="1" dirty="0" smtClean="0"/>
              <a:t>CVA/KVA DİNAMİK</a:t>
            </a:r>
          </a:p>
          <a:p>
            <a:pPr eaLnBrk="1" hangingPunct="1">
              <a:buFontTx/>
              <a:buNone/>
            </a:pPr>
            <a:r>
              <a:rPr lang="tr-TR" altLang="tr-TR" sz="1800" b="1" dirty="0" smtClean="0"/>
              <a:t>TALEPLERİ VE ARAZİ</a:t>
            </a:r>
          </a:p>
          <a:p>
            <a:pPr eaLnBrk="1" hangingPunct="1">
              <a:buFontTx/>
              <a:buNone/>
            </a:pPr>
            <a:r>
              <a:rPr lang="tr-TR" altLang="tr-TR" sz="1800" b="1" dirty="0" smtClean="0"/>
              <a:t>YÖNETİMİ ALTYAPISINDAKİ</a:t>
            </a:r>
          </a:p>
          <a:p>
            <a:pPr eaLnBrk="1" hangingPunct="1">
              <a:buFontTx/>
              <a:buNone/>
            </a:pPr>
            <a:r>
              <a:rPr lang="tr-TR" altLang="tr-TR" sz="1800" b="1" dirty="0" smtClean="0"/>
              <a:t>DEĞİŞİKLERİN SONUCUNDA,</a:t>
            </a:r>
          </a:p>
          <a:p>
            <a:pPr eaLnBrk="1" hangingPunct="1">
              <a:buFontTx/>
              <a:buNone/>
            </a:pPr>
            <a:r>
              <a:rPr lang="tr-TR" altLang="tr-TR" sz="1800" b="1" dirty="0" smtClean="0"/>
              <a:t>TOPRAK İNSAN İLİŞKİLERİ DE DEĞİŞMEKTEDİR</a:t>
            </a:r>
            <a:r>
              <a:rPr lang="tr-TR" altLang="tr-TR" sz="1800" dirty="0" smtClean="0">
                <a:latin typeface="Arial" pitchFamily="34" charset="0"/>
              </a:rPr>
              <a:t>.</a:t>
            </a:r>
            <a:r>
              <a:rPr lang="tr-TR" altLang="tr-TR" sz="4800" dirty="0" smtClean="0">
                <a:latin typeface="Arial" pitchFamily="34" charset="0"/>
              </a:rPr>
              <a:t> </a:t>
            </a:r>
            <a:endParaRPr lang="tr-TR" altLang="tr-TR" sz="2400" dirty="0" smtClean="0"/>
          </a:p>
        </p:txBody>
      </p:sp>
      <p:sp>
        <p:nvSpPr>
          <p:cNvPr id="4096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1828800"/>
            <a:ext cx="3881437" cy="3657600"/>
          </a:xfrm>
        </p:spPr>
        <p:txBody>
          <a:bodyPr/>
          <a:lstStyle/>
          <a:p>
            <a:pPr lvl="2">
              <a:buClr>
                <a:schemeClr val="hlink"/>
              </a:buClr>
              <a:buSzPct val="50000"/>
              <a:buFont typeface="Symbol" pitchFamily="18" charset="2"/>
              <a:buNone/>
            </a:pPr>
            <a:r>
              <a:rPr lang="tr-TR" altLang="tr-TR" sz="1800" b="1" smtClean="0"/>
              <a:t>  MEVCUT SİSTEMLER 19 UNCU YÜZYIL İHTİYAÇLARI TEMELİNDE YAPILANDIRILMIŞLARDIR VE SÜRDÜRÜLEBİLİR KALKINMA HEDEFLERİNİN İFADESİ İÇİN </a:t>
            </a:r>
            <a:r>
              <a:rPr lang="tr-TR" altLang="tr-TR" sz="1800" b="1" smtClean="0">
                <a:solidFill>
                  <a:schemeClr val="tx2"/>
                </a:solidFill>
              </a:rPr>
              <a:t>UYGUN DEĞİLLERDİR.</a:t>
            </a:r>
            <a:r>
              <a:rPr lang="tr-TR" altLang="tr-TR" sz="1800" b="1" smtClean="0"/>
              <a:t> </a:t>
            </a:r>
            <a:endParaRPr lang="en-US" altLang="tr-TR" sz="1800" b="1" smtClean="0"/>
          </a:p>
          <a:p>
            <a:pPr eaLnBrk="1" hangingPunct="1"/>
            <a:endParaRPr lang="tr-TR" altLang="tr-TR" sz="2400" smtClean="0"/>
          </a:p>
        </p:txBody>
      </p:sp>
    </p:spTree>
    <p:extLst>
      <p:ext uri="{BB962C8B-B14F-4D97-AF65-F5344CB8AC3E}">
        <p14:creationId xmlns:p14="http://schemas.microsoft.com/office/powerpoint/2010/main" val="393329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484313"/>
            <a:ext cx="7696200" cy="38020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tr-TR" altLang="tr-TR" sz="2000" b="1" smtClean="0"/>
              <a:t>2010 YILINDAN ÖNCE, TAŞINMAZ HAKLARINA GÜVENLİ ERİŞİMİ OLMAYAN İNSAN SAYISINI YARI YARIYA AZALTMA TAAHHÜDÜ,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000" b="1" smtClean="0"/>
              <a:t>ARAZİ YÖNETİMİ ALTYAPISINA YATIRIM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000" b="1" smtClean="0"/>
              <a:t>ARAZİ BİLGİLERİNİN YAYILMASI,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000" b="1" smtClean="0"/>
              <a:t>MESLEKTAŞLAR ARASINDA İŞBİRLİĞİ,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</a:pPr>
            <a:r>
              <a:rPr lang="tr-TR" altLang="tr-TR" sz="2000" b="1" smtClean="0"/>
              <a:t>ARAZİ VE ARAZİ BİLGİLERİNE GELİŞTİRİLMİŞ ERİŞİM</a:t>
            </a:r>
            <a:r>
              <a:rPr lang="en-AU" altLang="tr-TR" sz="2000" b="1" smtClean="0"/>
              <a:t>;</a:t>
            </a:r>
            <a:endParaRPr lang="tr-TR" altLang="tr-TR" sz="2000" b="1" smtClean="0"/>
          </a:p>
          <a:p>
            <a:pPr eaLnBrk="1" hangingPunct="1">
              <a:lnSpc>
                <a:spcPct val="80000"/>
              </a:lnSpc>
            </a:pPr>
            <a:endParaRPr lang="tr-TR" altLang="tr-TR" sz="2000" smtClean="0"/>
          </a:p>
          <a:p>
            <a:pPr eaLnBrk="1" hangingPunct="1">
              <a:lnSpc>
                <a:spcPct val="80000"/>
              </a:lnSpc>
            </a:pPr>
            <a:endParaRPr lang="tr-TR" altLang="tr-TR" sz="4400" i="1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76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412875"/>
            <a:ext cx="7410450" cy="38877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Symbol" pitchFamily="18" charset="2"/>
              <a:buChar char="·"/>
            </a:pPr>
            <a:r>
              <a:rPr lang="tr-TR" altLang="tr-TR" sz="2000" b="1" smtClean="0"/>
              <a:t>SÜRDÜRÜLEBİLİR KALKINMA İÇİN KULLANICI YÖNELİMLİ SİSTEMLERİN GELİŞTİRİLMESİ</a:t>
            </a:r>
            <a:r>
              <a:rPr lang="en-AU" altLang="tr-TR" sz="2000" b="1" smtClean="0"/>
              <a:t>;</a:t>
            </a:r>
            <a:endParaRPr lang="tr-TR" altLang="tr-TR" sz="2000" b="1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Char char="·"/>
            </a:pPr>
            <a:r>
              <a:rPr lang="tr-TR" altLang="tr-TR" sz="2000" b="1" smtClean="0"/>
              <a:t>ARAZİ PİYASASINDA GÜVENİLİR İŞLEMLER,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Char char="·"/>
            </a:pPr>
            <a:r>
              <a:rPr lang="tr-TR" altLang="tr-TR" sz="2000" b="1" smtClean="0"/>
              <a:t>KAMU VE DİĞER KURUMLAR ARASINDA BİLGİ AKIŞI,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Char char="·"/>
            </a:pPr>
            <a:r>
              <a:rPr lang="tr-TR" altLang="tr-TR" sz="2000" b="1" smtClean="0"/>
              <a:t>EĞİTİM VE ARAŞTIRMANIN KOORDİNASYONU,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Char char="·"/>
            </a:pPr>
            <a:r>
              <a:rPr lang="tr-TR" altLang="tr-TR" sz="2000" b="1" smtClean="0"/>
              <a:t>ÜLKE PROFİLİNİN ANALİZİ,</a:t>
            </a:r>
          </a:p>
          <a:p>
            <a:pPr eaLnBrk="1" hangingPunct="1">
              <a:lnSpc>
                <a:spcPct val="80000"/>
              </a:lnSpc>
              <a:buFont typeface="Symbol" pitchFamily="18" charset="2"/>
              <a:buNone/>
            </a:pPr>
            <a:endParaRPr lang="tr-TR" altLang="tr-TR" sz="2000" b="1" smtClean="0"/>
          </a:p>
          <a:p>
            <a:pPr eaLnBrk="1" hangingPunct="1">
              <a:lnSpc>
                <a:spcPct val="80000"/>
              </a:lnSpc>
              <a:buFont typeface="Symbol" pitchFamily="18" charset="2"/>
              <a:buChar char="·"/>
            </a:pPr>
            <a:r>
              <a:rPr lang="tr-TR" altLang="tr-TR" sz="2000" b="1" smtClean="0"/>
              <a:t>PERFORMANS KRİTERLERİNİN GELİŞTİRİLMESİ</a:t>
            </a:r>
          </a:p>
          <a:p>
            <a:pPr eaLnBrk="1" hangingPunct="1">
              <a:lnSpc>
                <a:spcPct val="80000"/>
              </a:lnSpc>
            </a:pPr>
            <a:endParaRPr lang="tr-TR" altLang="tr-TR" sz="2400" b="1" i="1" smtClean="0"/>
          </a:p>
          <a:p>
            <a:pPr eaLnBrk="1" hangingPunct="1">
              <a:lnSpc>
                <a:spcPct val="80000"/>
              </a:lnSpc>
            </a:pPr>
            <a:endParaRPr lang="tr-TR" altLang="tr-TR" sz="3600" smtClean="0"/>
          </a:p>
        </p:txBody>
      </p:sp>
    </p:spTree>
    <p:extLst>
      <p:ext uri="{BB962C8B-B14F-4D97-AF65-F5344CB8AC3E}">
        <p14:creationId xmlns:p14="http://schemas.microsoft.com/office/powerpoint/2010/main" val="232013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1341438"/>
            <a:ext cx="7696200" cy="34718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tr-TR" altLang="tr-TR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SÜRDÜRÜLEBİLİR KALKINMA UYGUN ARAZİ YÖNETİMİ VE </a:t>
            </a:r>
            <a:r>
              <a:rPr lang="tr-TR" altLang="tr-TR" sz="18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COĞRAFİ VERİ ALTYAPISI OLMAKSIZIN</a:t>
            </a:r>
            <a:r>
              <a:rPr lang="tr-TR" altLang="tr-TR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 GÜZEL KONUŞMAKTAN ÖTEYE GİTMEZ,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altLang="tr-TR" sz="1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SÜRDÜRÜLEBİLİR KALKINMA HEDEFLERİ, </a:t>
            </a:r>
            <a:r>
              <a:rPr lang="tr-TR" altLang="tr-TR" sz="1800" b="1" i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COĞRAFİ VERİYE PARSEL DÜZEYİNDE ERİŞİMİ</a:t>
            </a:r>
            <a:r>
              <a:rPr lang="tr-TR" altLang="tr-TR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 GEREKTİRİR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altLang="tr-TR" sz="1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altLang="tr-TR" sz="1800" b="1">
                <a:effectLst>
                  <a:outerShdw blurRad="38100" dist="38100" dir="2700000" algn="tl">
                    <a:srgbClr val="C0C0C0"/>
                  </a:outerShdw>
                </a:effectLst>
              </a:rPr>
              <a:t>SÜRDÜRÜLEBİLİR KALKINMA İYİ YÖNETİME VE PARSEL / TAŞINMAZ DÜZEYİNDE DETAYLI BİLGİYE BAĞLIDIR. </a:t>
            </a:r>
            <a:endParaRPr lang="en-US" altLang="tr-TR" sz="1800" b="1"/>
          </a:p>
          <a:p>
            <a:pPr eaLnBrk="1" hangingPunct="1">
              <a:lnSpc>
                <a:spcPct val="80000"/>
              </a:lnSpc>
              <a:defRPr/>
            </a:pPr>
            <a:endParaRPr lang="tr-TR" altLang="tr-TR" sz="1800" b="1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7865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>
          <a:xfrm>
            <a:off x="634336" y="592397"/>
            <a:ext cx="6870700" cy="684213"/>
          </a:xfrm>
        </p:spPr>
        <p:txBody>
          <a:bodyPr/>
          <a:lstStyle/>
          <a:p>
            <a:pPr algn="l" eaLnBrk="1" hangingPunct="1"/>
            <a:r>
              <a:rPr lang="tr-TR" altLang="tr-TR" sz="2800" b="1" dirty="0" smtClean="0">
                <a:solidFill>
                  <a:srgbClr val="000099"/>
                </a:solidFill>
              </a:rPr>
              <a:t>O.E.E.P.E (EuroSDR)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tr-TR" altLang="tr-TR" sz="2000" b="1" smtClean="0"/>
              <a:t>KADASTRO YENİLEME ÇALIŞTAYI (1990-1992)</a:t>
            </a:r>
          </a:p>
          <a:p>
            <a:pPr marL="609600" indent="-609600" eaLnBrk="1" hangingPunct="1">
              <a:buFontTx/>
              <a:buAutoNum type="arabicPeriod"/>
            </a:pPr>
            <a:endParaRPr lang="tr-TR" altLang="tr-TR" sz="2000" b="1" smtClean="0"/>
          </a:p>
          <a:p>
            <a:pPr marL="609600" indent="-609600" eaLnBrk="1" hangingPunct="1">
              <a:buFontTx/>
              <a:buAutoNum type="arabicPeriod"/>
            </a:pPr>
            <a:r>
              <a:rPr lang="tr-TR" altLang="tr-TR" sz="2000" b="1" smtClean="0"/>
              <a:t>AVRUPA ÜLKELERİ KADASTRO VE HARİTA YAPIM ŞARTNAMELERİNİN KARŞILAŞTIRMASI </a:t>
            </a:r>
          </a:p>
          <a:p>
            <a:pPr marL="609600" indent="-609600" eaLnBrk="1" hangingPunct="1">
              <a:buFontTx/>
              <a:buNone/>
            </a:pPr>
            <a:r>
              <a:rPr lang="tr-TR" altLang="tr-TR" sz="2000" b="1" smtClean="0"/>
              <a:t>     (1993-1995)</a:t>
            </a:r>
          </a:p>
        </p:txBody>
      </p:sp>
    </p:spTree>
    <p:extLst>
      <p:ext uri="{BB962C8B-B14F-4D97-AF65-F5344CB8AC3E}">
        <p14:creationId xmlns:p14="http://schemas.microsoft.com/office/powerpoint/2010/main" val="929688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12514</TotalTime>
  <Words>219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ekonomi</vt:lpstr>
      <vt:lpstr>1_Rics</vt:lpstr>
      <vt:lpstr>h.t.</vt:lpstr>
      <vt:lpstr>PowerPoint Presentation</vt:lpstr>
      <vt:lpstr>Coğrafi Veri Altyapsı</vt:lpstr>
      <vt:lpstr>PowerPoint Presentation</vt:lpstr>
      <vt:lpstr>Eğilim                                  İkilem  </vt:lpstr>
      <vt:lpstr>PowerPoint Presentation</vt:lpstr>
      <vt:lpstr>PowerPoint Presentation</vt:lpstr>
      <vt:lpstr>PowerPoint Presentation</vt:lpstr>
      <vt:lpstr>O.E.E.P.E (EuroSDR)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sibel</cp:lastModifiedBy>
  <cp:revision>819</cp:revision>
  <cp:lastPrinted>2016-10-24T07:53:35Z</cp:lastPrinted>
  <dcterms:created xsi:type="dcterms:W3CDTF">2016-09-18T09:35:24Z</dcterms:created>
  <dcterms:modified xsi:type="dcterms:W3CDTF">2020-02-28T11:31:04Z</dcterms:modified>
</cp:coreProperties>
</file>