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9" r:id="rId15"/>
    <p:sldId id="270" r:id="rId16"/>
    <p:sldId id="271" r:id="rId17"/>
    <p:sldId id="272" r:id="rId18"/>
    <p:sldId id="273" r:id="rId19"/>
    <p:sldId id="274" r:id="rId20"/>
    <p:sldId id="275" r:id="rId21"/>
    <p:sldId id="276" r:id="rId22"/>
    <p:sldId id="277" r:id="rId23"/>
    <p:sldId id="278" r:id="rId24"/>
    <p:sldId id="269"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24" autoAdjust="0"/>
  </p:normalViewPr>
  <p:slideViewPr>
    <p:cSldViewPr>
      <p:cViewPr varScale="1">
        <p:scale>
          <a:sx n="87" d="100"/>
          <a:sy n="87" d="100"/>
        </p:scale>
        <p:origin x="1500" y="90"/>
      </p:cViewPr>
      <p:guideLst>
        <p:guide orient="horz" pos="2160"/>
        <p:guide pos="2880"/>
      </p:guideLst>
    </p:cSldViewPr>
  </p:slideViewPr>
  <p:outlineViewPr>
    <p:cViewPr>
      <p:scale>
        <a:sx n="33" d="100"/>
        <a:sy n="33" d="100"/>
      </p:scale>
      <p:origin x="0" y="14712"/>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19.3.2020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19.3.2020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19.3.2020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19.3.2020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19.3.2020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19.3.2020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19.3.2020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19.3.2020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19.3.2020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19.3.2020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19.3.2020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19.3.2020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755576" y="2924944"/>
            <a:ext cx="7774632" cy="722511"/>
          </a:xfrm>
        </p:spPr>
        <p:txBody>
          <a:bodyPr>
            <a:noAutofit/>
          </a:bodyPr>
          <a:lstStyle/>
          <a:p>
            <a:r>
              <a:rPr lang="tr-TR" sz="6500" dirty="0" smtClean="0"/>
              <a:t>İLAÇ ALLERJİLERİ</a:t>
            </a:r>
            <a:endParaRPr lang="tr-TR" sz="65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1700808"/>
            <a:ext cx="8229600" cy="1143000"/>
          </a:xfrm>
        </p:spPr>
        <p:txBody>
          <a:bodyPr>
            <a:normAutofit/>
          </a:bodyPr>
          <a:lstStyle/>
          <a:p>
            <a:r>
              <a:rPr lang="tr-TR" sz="3200" b="1" dirty="0" smtClean="0"/>
              <a:t>HASTAYA AİT FAKTÖRLER</a:t>
            </a:r>
            <a:endParaRPr lang="tr-TR" sz="3200" b="1" dirty="0"/>
          </a:p>
        </p:txBody>
      </p:sp>
      <p:sp>
        <p:nvSpPr>
          <p:cNvPr id="3" name="2 İçerik Yer Tutucusu"/>
          <p:cNvSpPr>
            <a:spLocks noGrp="1"/>
          </p:cNvSpPr>
          <p:nvPr>
            <p:ph idx="1"/>
          </p:nvPr>
        </p:nvSpPr>
        <p:spPr>
          <a:xfrm>
            <a:off x="467544" y="2996952"/>
            <a:ext cx="8229600" cy="1396752"/>
          </a:xfrm>
        </p:spPr>
        <p:txBody>
          <a:bodyPr>
            <a:normAutofit/>
          </a:bodyPr>
          <a:lstStyle/>
          <a:p>
            <a:r>
              <a:rPr lang="tr-TR" sz="1600" b="1" dirty="0" smtClean="0"/>
              <a:t>Yaş</a:t>
            </a:r>
            <a:r>
              <a:rPr lang="tr-TR" sz="1600" dirty="0" smtClean="0"/>
              <a:t>: </a:t>
            </a:r>
            <a:r>
              <a:rPr lang="tr-TR" sz="1600" dirty="0" err="1" smtClean="0"/>
              <a:t>Neonatal</a:t>
            </a:r>
            <a:r>
              <a:rPr lang="tr-TR" sz="1600" dirty="0" smtClean="0"/>
              <a:t> dönemde az miktarda ilaçla karşılaşma veya </a:t>
            </a:r>
            <a:r>
              <a:rPr lang="tr-TR" sz="1600" dirty="0" err="1" smtClean="0"/>
              <a:t>immatür</a:t>
            </a:r>
            <a:r>
              <a:rPr lang="tr-TR" sz="1600" dirty="0" smtClean="0"/>
              <a:t> </a:t>
            </a:r>
            <a:r>
              <a:rPr lang="tr-TR" sz="1600" dirty="0" err="1" smtClean="0"/>
              <a:t>immün</a:t>
            </a:r>
            <a:r>
              <a:rPr lang="tr-TR" sz="1600" dirty="0" smtClean="0"/>
              <a:t> sisteme bağlı olarak, yaşlılarda da cevapların </a:t>
            </a:r>
            <a:r>
              <a:rPr lang="tr-TR" sz="1600" dirty="0" err="1" smtClean="0"/>
              <a:t>involüsyonu</a:t>
            </a:r>
            <a:r>
              <a:rPr lang="tr-TR" sz="1600" dirty="0" smtClean="0"/>
              <a:t> sonucu ilaç </a:t>
            </a:r>
            <a:r>
              <a:rPr lang="tr-TR" sz="1600" dirty="0" err="1" smtClean="0"/>
              <a:t>allerjisi</a:t>
            </a:r>
            <a:r>
              <a:rPr lang="tr-TR" sz="1600" dirty="0" smtClean="0"/>
              <a:t> daha az görülür. </a:t>
            </a:r>
          </a:p>
          <a:p>
            <a:r>
              <a:rPr lang="tr-TR" sz="1600" b="1" dirty="0" smtClean="0"/>
              <a:t>Cins</a:t>
            </a:r>
            <a:r>
              <a:rPr lang="tr-TR" sz="1600" dirty="0" smtClean="0"/>
              <a:t>: Kadınlardaki cilt reaksiyonları erkeklerden üç  kat  fazladır.</a:t>
            </a:r>
          </a:p>
          <a:p>
            <a:endParaRPr lang="tr-TR" sz="1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764704"/>
            <a:ext cx="8229600" cy="1143000"/>
          </a:xfrm>
        </p:spPr>
        <p:txBody>
          <a:bodyPr>
            <a:normAutofit/>
          </a:bodyPr>
          <a:lstStyle/>
          <a:p>
            <a:r>
              <a:rPr lang="tr-TR" sz="3200" b="1" dirty="0" smtClean="0"/>
              <a:t>GENETİK VE KONSTİTÜSYONEL FAKTÖRLER</a:t>
            </a:r>
            <a:endParaRPr lang="tr-TR" sz="3200" b="1" dirty="0"/>
          </a:p>
        </p:txBody>
      </p:sp>
      <p:sp>
        <p:nvSpPr>
          <p:cNvPr id="3" name="2 İçerik Yer Tutucusu"/>
          <p:cNvSpPr>
            <a:spLocks noGrp="1"/>
          </p:cNvSpPr>
          <p:nvPr>
            <p:ph idx="1"/>
          </p:nvPr>
        </p:nvSpPr>
        <p:spPr>
          <a:xfrm>
            <a:off x="467544" y="2132856"/>
            <a:ext cx="8229600" cy="4525963"/>
          </a:xfrm>
        </p:spPr>
        <p:txBody>
          <a:bodyPr>
            <a:normAutofit/>
          </a:bodyPr>
          <a:lstStyle/>
          <a:p>
            <a:r>
              <a:rPr lang="tr-TR" sz="1600" dirty="0" smtClean="0"/>
              <a:t> ilaç </a:t>
            </a:r>
            <a:r>
              <a:rPr lang="tr-TR" sz="1600" dirty="0" err="1" smtClean="0"/>
              <a:t>allerjisinin</a:t>
            </a:r>
            <a:r>
              <a:rPr lang="tr-TR" sz="1600" dirty="0" smtClean="0"/>
              <a:t> hayvanlarda MHC genleriyle olan ilişkisi gösterilmiştir. </a:t>
            </a:r>
            <a:r>
              <a:rPr lang="tr-TR" sz="1600" dirty="0" err="1" smtClean="0"/>
              <a:t>Atopik</a:t>
            </a:r>
            <a:r>
              <a:rPr lang="tr-TR" sz="1600" dirty="0" smtClean="0"/>
              <a:t> yapı </a:t>
            </a:r>
            <a:r>
              <a:rPr lang="tr-TR" sz="1600" dirty="0" err="1" smtClean="0"/>
              <a:t>kimopapain</a:t>
            </a:r>
            <a:r>
              <a:rPr lang="tr-TR" sz="1600" dirty="0" smtClean="0"/>
              <a:t> dışında ilaç </a:t>
            </a:r>
            <a:r>
              <a:rPr lang="tr-TR" sz="1600" dirty="0" err="1" smtClean="0"/>
              <a:t>allerjisi</a:t>
            </a:r>
            <a:r>
              <a:rPr lang="tr-TR" sz="1600" dirty="0" smtClean="0"/>
              <a:t> </a:t>
            </a:r>
            <a:r>
              <a:rPr lang="tr-TR" sz="1600" dirty="0" err="1" smtClean="0"/>
              <a:t>insidansını</a:t>
            </a:r>
            <a:r>
              <a:rPr lang="tr-TR" sz="1600" dirty="0" smtClean="0"/>
              <a:t> arttırmakta, ancak </a:t>
            </a:r>
            <a:r>
              <a:rPr lang="tr-TR" sz="1600" dirty="0" err="1" smtClean="0"/>
              <a:t>anaflaksi</a:t>
            </a:r>
            <a:r>
              <a:rPr lang="tr-TR" sz="1600" dirty="0" smtClean="0"/>
              <a:t> olduğunda bu kişilerde fatalite riskini fazlalaştırmaktadır.</a:t>
            </a:r>
          </a:p>
          <a:p>
            <a:r>
              <a:rPr lang="tr-TR" sz="1600" dirty="0" smtClean="0"/>
              <a:t>Genetik olarak </a:t>
            </a:r>
            <a:r>
              <a:rPr lang="tr-TR" sz="1600" dirty="0" err="1" smtClean="0"/>
              <a:t>sülfonamid</a:t>
            </a:r>
            <a:r>
              <a:rPr lang="tr-TR" sz="1600" dirty="0" smtClean="0"/>
              <a:t> ve </a:t>
            </a:r>
            <a:r>
              <a:rPr lang="tr-TR" sz="1600" dirty="0" err="1" smtClean="0"/>
              <a:t>prokainamid</a:t>
            </a:r>
            <a:r>
              <a:rPr lang="tr-TR" sz="1600" dirty="0" smtClean="0"/>
              <a:t> gibi ilaçları yavaş </a:t>
            </a:r>
            <a:r>
              <a:rPr lang="tr-TR" sz="1600" dirty="0" err="1" smtClean="0"/>
              <a:t>asetile</a:t>
            </a:r>
            <a:r>
              <a:rPr lang="tr-TR" sz="1600" dirty="0" smtClean="0"/>
              <a:t> ederek </a:t>
            </a:r>
            <a:r>
              <a:rPr lang="tr-TR" sz="1600" dirty="0" err="1" smtClean="0"/>
              <a:t>metabolize</a:t>
            </a:r>
            <a:r>
              <a:rPr lang="tr-TR" sz="1600" dirty="0" smtClean="0"/>
              <a:t> eden kişilerde bu ilaçların </a:t>
            </a:r>
            <a:r>
              <a:rPr lang="tr-TR" sz="1600" dirty="0" err="1" smtClean="0"/>
              <a:t>oksidasyonu</a:t>
            </a:r>
            <a:r>
              <a:rPr lang="tr-TR" sz="1600" dirty="0" smtClean="0"/>
              <a:t> ve </a:t>
            </a:r>
            <a:r>
              <a:rPr lang="tr-TR" sz="1600" dirty="0" err="1" smtClean="0"/>
              <a:t>hapten</a:t>
            </a:r>
            <a:r>
              <a:rPr lang="tr-TR" sz="1600" dirty="0" smtClean="0"/>
              <a:t> oluşumu kolaylaştığından bu ilaçlara karşı </a:t>
            </a:r>
            <a:r>
              <a:rPr lang="tr-TR" sz="1600" dirty="0" err="1" smtClean="0"/>
              <a:t>allerji</a:t>
            </a:r>
            <a:r>
              <a:rPr lang="tr-TR" sz="1600" dirty="0" smtClean="0"/>
              <a:t> daha sık görülmektedir.</a:t>
            </a:r>
          </a:p>
          <a:p>
            <a:r>
              <a:rPr lang="tr-TR" sz="1600" dirty="0" smtClean="0"/>
              <a:t>Mevcut, hastalık durumu da ilaç </a:t>
            </a:r>
            <a:r>
              <a:rPr lang="tr-TR" sz="1600" dirty="0" err="1" smtClean="0"/>
              <a:t>allerjilerinde</a:t>
            </a:r>
            <a:r>
              <a:rPr lang="tr-TR" sz="1600" dirty="0" smtClean="0"/>
              <a:t> etkilidir. </a:t>
            </a:r>
            <a:r>
              <a:rPr lang="tr-TR" sz="1600" dirty="0" err="1" smtClean="0"/>
              <a:t>İmmünsupresse</a:t>
            </a:r>
            <a:r>
              <a:rPr lang="tr-TR" sz="1600" dirty="0" smtClean="0"/>
              <a:t> hastalarda </a:t>
            </a:r>
            <a:r>
              <a:rPr lang="tr-TR" sz="1600" dirty="0" err="1" smtClean="0"/>
              <a:t>IgE</a:t>
            </a:r>
            <a:r>
              <a:rPr lang="tr-TR" sz="1600" dirty="0" smtClean="0"/>
              <a:t> sentezini </a:t>
            </a:r>
            <a:r>
              <a:rPr lang="tr-TR" sz="1600" dirty="0" err="1" smtClean="0"/>
              <a:t>regüle</a:t>
            </a:r>
            <a:r>
              <a:rPr lang="tr-TR" sz="1600" dirty="0" smtClean="0"/>
              <a:t> eden baskılayıcı T lenfositlerin azalması </a:t>
            </a:r>
            <a:r>
              <a:rPr lang="tr-TR" sz="1600" dirty="0" err="1" smtClean="0"/>
              <a:t>allerjiyi</a:t>
            </a:r>
            <a:r>
              <a:rPr lang="tr-TR" sz="1600" dirty="0" smtClean="0"/>
              <a:t> arttırır. Ateşli hastalıklarda görülen </a:t>
            </a:r>
            <a:r>
              <a:rPr lang="tr-TR" sz="1600" dirty="0" err="1" smtClean="0"/>
              <a:t>ekzantemler</a:t>
            </a:r>
            <a:r>
              <a:rPr lang="tr-TR" sz="1600" dirty="0" smtClean="0"/>
              <a:t> ve ürtiker, yanlışlıkla aynı sırada alınan ilaçlara yorumlanabilir. </a:t>
            </a:r>
          </a:p>
          <a:p>
            <a:r>
              <a:rPr lang="tr-TR" sz="1600" dirty="0" smtClean="0"/>
              <a:t>Gebelikte vitamin kullanımının artması anne adaylarında %2.1 oranında vitamin </a:t>
            </a:r>
            <a:r>
              <a:rPr lang="tr-TR" sz="1600" dirty="0" err="1" smtClean="0"/>
              <a:t>allerjisıne</a:t>
            </a:r>
            <a:r>
              <a:rPr lang="tr-TR" sz="1600" dirty="0" smtClean="0"/>
              <a:t> yol açmaktadır .</a:t>
            </a:r>
          </a:p>
          <a:p>
            <a:endParaRPr lang="tr-TR" sz="1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1772816"/>
            <a:ext cx="8229600" cy="4525963"/>
          </a:xfrm>
        </p:spPr>
        <p:txBody>
          <a:bodyPr>
            <a:normAutofit/>
          </a:bodyPr>
          <a:lstStyle/>
          <a:p>
            <a:r>
              <a:rPr lang="tr-TR" sz="1600" dirty="0" smtClean="0"/>
              <a:t>Tanı çok zordur ve çoğunlukla klinik gözlem ve kontrol altında ilaca tekrar </a:t>
            </a:r>
            <a:r>
              <a:rPr lang="tr-TR" sz="1600" dirty="0" err="1" smtClean="0"/>
              <a:t>maruziyetle</a:t>
            </a:r>
            <a:r>
              <a:rPr lang="tr-TR" sz="1600" dirty="0" smtClean="0"/>
              <a:t> konur. Önceden </a:t>
            </a:r>
            <a:r>
              <a:rPr lang="tr-TR" sz="1600" dirty="0" err="1" smtClean="0"/>
              <a:t>maruziyet</a:t>
            </a:r>
            <a:r>
              <a:rPr lang="tr-TR" sz="1600" dirty="0" smtClean="0"/>
              <a:t> yoksa semptomlar en az bir haftalık sürekli tedaviden sonra görülür. Çok uzun yıllar önce bile olsa tekrar karşılaşmada reaksiyon hızla gelişir. Ancak çok uzun süre önce kullanılmışsa gelişen reaksiyondan sorumlu tutulamazlar. Reaksiyon ilacın kesilmesini takiben birkaç günde geriler ve kaybolur. </a:t>
            </a:r>
          </a:p>
          <a:p>
            <a:r>
              <a:rPr lang="tr-TR" sz="1600" dirty="0" smtClean="0"/>
              <a:t>Bu değerlendirme; mevcut hastalık ile önceki </a:t>
            </a:r>
            <a:r>
              <a:rPr lang="tr-TR" sz="1600" dirty="0" err="1" smtClean="0"/>
              <a:t>allerjik</a:t>
            </a:r>
            <a:r>
              <a:rPr lang="tr-TR" sz="1600" dirty="0" smtClean="0"/>
              <a:t> ve ilaç etkileşimlerini de içine alacak şekilde detaylı bir hikaye ile başlar. Klinik bulgular, alınan ilaçlar ve </a:t>
            </a:r>
            <a:r>
              <a:rPr lang="tr-TR" sz="1600" dirty="0" err="1" smtClean="0"/>
              <a:t>endikasyonları</a:t>
            </a:r>
            <a:r>
              <a:rPr lang="tr-TR" sz="1600" dirty="0" smtClean="0"/>
              <a:t>, ne zaman başlandığı, dozlar ve tedavinin süresi yanında yapısal olarak benzer ya da aynı ilacın daha önce kullanılıp kullanılmadığı, ilacın kesilmesiyle görülen değişiklikler, tedaviye verilen cevap ve önceki tanısal amaçlı çalışmalar ile ilacın yeniden verilmesi ile görülen reaksiyonlar da ilaç </a:t>
            </a:r>
            <a:r>
              <a:rPr lang="tr-TR" sz="1600" dirty="0" err="1" smtClean="0"/>
              <a:t>allerjilerinin</a:t>
            </a:r>
            <a:r>
              <a:rPr lang="tr-TR" sz="1600" dirty="0" smtClean="0"/>
              <a:t> klinik tanısında önemlidir.</a:t>
            </a:r>
          </a:p>
          <a:p>
            <a:endParaRPr lang="tr-TR" sz="1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1052736"/>
            <a:ext cx="8229600" cy="1143000"/>
          </a:xfrm>
        </p:spPr>
        <p:txBody>
          <a:bodyPr>
            <a:normAutofit/>
          </a:bodyPr>
          <a:lstStyle/>
          <a:p>
            <a:r>
              <a:rPr lang="tr-TR" sz="3200" b="1" dirty="0" smtClean="0"/>
              <a:t>PROFİLAKSİ VE TEDAVİ </a:t>
            </a:r>
            <a:endParaRPr lang="tr-TR" sz="3200" b="1" dirty="0"/>
          </a:p>
        </p:txBody>
      </p:sp>
      <p:sp>
        <p:nvSpPr>
          <p:cNvPr id="3" name="2 İçerik Yer Tutucusu"/>
          <p:cNvSpPr>
            <a:spLocks noGrp="1"/>
          </p:cNvSpPr>
          <p:nvPr>
            <p:ph idx="1"/>
          </p:nvPr>
        </p:nvSpPr>
        <p:spPr>
          <a:xfrm>
            <a:off x="467544" y="2332037"/>
            <a:ext cx="8229600" cy="4525963"/>
          </a:xfrm>
        </p:spPr>
        <p:txBody>
          <a:bodyPr>
            <a:normAutofit/>
          </a:bodyPr>
          <a:lstStyle/>
          <a:p>
            <a:r>
              <a:rPr lang="tr-TR" sz="1600" dirty="0" smtClean="0"/>
              <a:t>İlaç </a:t>
            </a:r>
            <a:r>
              <a:rPr lang="tr-TR" sz="1600" dirty="0" err="1" smtClean="0"/>
              <a:t>allerjilerini</a:t>
            </a:r>
            <a:r>
              <a:rPr lang="tr-TR" sz="1600" dirty="0" smtClean="0"/>
              <a:t> önlemek için başvurulacak en basit yol klinik olarak uygun ilaçların reçeteye yazılmasıdır.</a:t>
            </a:r>
          </a:p>
          <a:p>
            <a:r>
              <a:rPr lang="tr-TR" sz="1600" dirty="0" smtClean="0"/>
              <a:t>Kişinin bir ilaca karşı </a:t>
            </a:r>
            <a:r>
              <a:rPr lang="tr-TR" sz="1600" dirty="0" err="1" smtClean="0"/>
              <a:t>allerjik</a:t>
            </a:r>
            <a:r>
              <a:rPr lang="tr-TR" sz="1600" dirty="0" smtClean="0"/>
              <a:t> reaksiyonu var, ancak yine de tekrar kullanması gerekiyorsa hekim riskler ve faydalar arasında bir denge kurabilmelidir. </a:t>
            </a:r>
          </a:p>
          <a:p>
            <a:r>
              <a:rPr lang="tr-TR" sz="1600" dirty="0" smtClean="0"/>
              <a:t>İmmünolojik olarak </a:t>
            </a:r>
            <a:r>
              <a:rPr lang="tr-TR" sz="1600" dirty="0" err="1" smtClean="0"/>
              <a:t>allerjik</a:t>
            </a:r>
            <a:r>
              <a:rPr lang="tr-TR" sz="1600" dirty="0" smtClean="0"/>
              <a:t> reaksiyona yol açan ilaçtan tamamen farklı yapıda, çapraz reaksiyon göstermeyen ancak eşit derecede etkili alternatif ilaçlar varsa bunlar kullanılmalıdır.</a:t>
            </a:r>
          </a:p>
          <a:p>
            <a:r>
              <a:rPr lang="tr-TR" sz="1600" dirty="0" smtClean="0"/>
              <a:t>İlacın kesilemediği durumlarda o ilacın </a:t>
            </a:r>
            <a:r>
              <a:rPr lang="tr-TR" sz="1600" dirty="0" err="1" smtClean="0"/>
              <a:t>premedikasyon</a:t>
            </a:r>
            <a:r>
              <a:rPr lang="tr-TR" sz="1600" dirty="0" smtClean="0"/>
              <a:t> yapılarak veya bir </a:t>
            </a:r>
            <a:r>
              <a:rPr lang="tr-TR" sz="1600" dirty="0" err="1" smtClean="0"/>
              <a:t>desensitizasyon</a:t>
            </a:r>
            <a:r>
              <a:rPr lang="tr-TR" sz="1600" dirty="0" smtClean="0"/>
              <a:t> protokolü kullanılarak hastayı yakından gözlemek suretiyle, dikkatlice verilmesi düşünülebilir. Gelişebilecek reaksiyonlar da </a:t>
            </a:r>
            <a:r>
              <a:rPr lang="tr-TR" sz="1600" dirty="0" err="1" smtClean="0"/>
              <a:t>antiallerjik</a:t>
            </a:r>
            <a:r>
              <a:rPr lang="tr-TR" sz="1600" dirty="0" smtClean="0"/>
              <a:t> ilaçlarla kontrol altına alınır. </a:t>
            </a:r>
          </a:p>
          <a:p>
            <a:endParaRPr lang="tr-TR" sz="1600" dirty="0" smtClean="0"/>
          </a:p>
          <a:p>
            <a:endParaRPr lang="tr-TR" sz="1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2636912"/>
            <a:ext cx="8229600" cy="1143000"/>
          </a:xfrm>
        </p:spPr>
        <p:txBody>
          <a:bodyPr/>
          <a:lstStyle/>
          <a:p>
            <a:r>
              <a:rPr lang="tr-TR" b="1" dirty="0" smtClean="0"/>
              <a:t>VİTAMİNLER</a:t>
            </a:r>
            <a:endParaRPr lang="tr-TR"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7 İçerik Yer Tutucusu"/>
          <p:cNvGraphicFramePr>
            <a:graphicFrameLocks noGrp="1"/>
          </p:cNvGraphicFramePr>
          <p:nvPr>
            <p:ph idx="1"/>
          </p:nvPr>
        </p:nvGraphicFramePr>
        <p:xfrm>
          <a:off x="467544" y="476672"/>
          <a:ext cx="8229600" cy="5904656"/>
        </p:xfrm>
        <a:graphic>
          <a:graphicData uri="http://schemas.openxmlformats.org/drawingml/2006/table">
            <a:tbl>
              <a:tblPr firstRow="1" bandRow="1">
                <a:tableStyleId>{073A0DAA-6AF3-43AB-8588-CEC1D06C72B9}</a:tableStyleId>
              </a:tblPr>
              <a:tblGrid>
                <a:gridCol w="1645920"/>
                <a:gridCol w="1645920"/>
                <a:gridCol w="1645920"/>
                <a:gridCol w="1645920"/>
                <a:gridCol w="1645920"/>
              </a:tblGrid>
              <a:tr h="1296144">
                <a:tc>
                  <a:txBody>
                    <a:bodyPr/>
                    <a:lstStyle/>
                    <a:p>
                      <a:endParaRPr lang="tr-TR" dirty="0"/>
                    </a:p>
                  </a:txBody>
                  <a:tcPr/>
                </a:tc>
                <a:tc>
                  <a:txBody>
                    <a:bodyPr/>
                    <a:lstStyle/>
                    <a:p>
                      <a:r>
                        <a:rPr lang="tr-TR" dirty="0" smtClean="0"/>
                        <a:t>ENDİKASYON</a:t>
                      </a:r>
                      <a:endParaRPr lang="tr-TR" dirty="0"/>
                    </a:p>
                  </a:txBody>
                  <a:tcPr/>
                </a:tc>
                <a:tc>
                  <a:txBody>
                    <a:bodyPr/>
                    <a:lstStyle/>
                    <a:p>
                      <a:r>
                        <a:rPr lang="tr-TR" dirty="0" smtClean="0"/>
                        <a:t>KONTRENDİKASYON</a:t>
                      </a:r>
                      <a:endParaRPr lang="tr-TR" dirty="0"/>
                    </a:p>
                  </a:txBody>
                  <a:tcPr/>
                </a:tc>
                <a:tc>
                  <a:txBody>
                    <a:bodyPr/>
                    <a:lstStyle/>
                    <a:p>
                      <a:r>
                        <a:rPr lang="tr-TR" dirty="0" smtClean="0"/>
                        <a:t>VERİLİŞ YOLU</a:t>
                      </a:r>
                      <a:endParaRPr lang="tr-TR" dirty="0"/>
                    </a:p>
                  </a:txBody>
                  <a:tcPr/>
                </a:tc>
                <a:tc>
                  <a:txBody>
                    <a:bodyPr/>
                    <a:lstStyle/>
                    <a:p>
                      <a:r>
                        <a:rPr lang="tr-TR" dirty="0" smtClean="0"/>
                        <a:t>YAN</a:t>
                      </a:r>
                      <a:r>
                        <a:rPr lang="tr-TR" baseline="0" dirty="0" smtClean="0"/>
                        <a:t> ETKİ</a:t>
                      </a:r>
                      <a:endParaRPr lang="tr-TR" dirty="0"/>
                    </a:p>
                  </a:txBody>
                  <a:tcPr/>
                </a:tc>
              </a:tr>
              <a:tr h="4608512">
                <a:tc>
                  <a:txBody>
                    <a:bodyPr/>
                    <a:lstStyle/>
                    <a:p>
                      <a:endParaRPr lang="tr-TR" dirty="0" smtClean="0"/>
                    </a:p>
                    <a:p>
                      <a:endParaRPr lang="tr-TR" dirty="0" smtClean="0"/>
                    </a:p>
                    <a:p>
                      <a:endParaRPr lang="tr-TR" dirty="0" smtClean="0"/>
                    </a:p>
                    <a:p>
                      <a:r>
                        <a:rPr lang="tr-TR" dirty="0" smtClean="0"/>
                        <a:t>A</a:t>
                      </a:r>
                      <a:r>
                        <a:rPr lang="tr-TR" baseline="0" dirty="0" smtClean="0"/>
                        <a:t> VİTAMİNİ</a:t>
                      </a:r>
                      <a:endParaRPr lang="tr-TR" dirty="0"/>
                    </a:p>
                  </a:txBody>
                  <a:tcPr/>
                </a:tc>
                <a:tc>
                  <a:txBody>
                    <a:bodyPr/>
                    <a:lstStyle/>
                    <a:p>
                      <a:pPr>
                        <a:buFont typeface="Arial" pitchFamily="34" charset="0"/>
                        <a:buChar char="•"/>
                      </a:pPr>
                      <a:r>
                        <a:rPr lang="tr-TR" dirty="0" smtClean="0"/>
                        <a:t>A</a:t>
                      </a:r>
                      <a:r>
                        <a:rPr lang="tr-TR" baseline="0" dirty="0" smtClean="0"/>
                        <a:t> VİTAMİNİ EKSİKLİĞİ</a:t>
                      </a:r>
                      <a:endParaRPr lang="tr-TR" dirty="0"/>
                    </a:p>
                  </a:txBody>
                  <a:tcPr/>
                </a:tc>
                <a:tc>
                  <a:txBody>
                    <a:bodyPr/>
                    <a:lstStyle/>
                    <a:p>
                      <a:pPr>
                        <a:buFont typeface="Arial" pitchFamily="34" charset="0"/>
                        <a:buChar char="•"/>
                      </a:pPr>
                      <a:r>
                        <a:rPr lang="tr-TR" sz="1600" dirty="0" smtClean="0"/>
                        <a:t>Aşırı</a:t>
                      </a:r>
                      <a:r>
                        <a:rPr lang="tr-TR" sz="1600" baseline="0" dirty="0" smtClean="0"/>
                        <a:t> duyarlılık</a:t>
                      </a:r>
                    </a:p>
                    <a:p>
                      <a:pPr>
                        <a:buFont typeface="Arial" pitchFamily="34" charset="0"/>
                        <a:buChar char="•"/>
                      </a:pPr>
                      <a:r>
                        <a:rPr lang="tr-TR" sz="1600" baseline="0" dirty="0" smtClean="0"/>
                        <a:t>Böbrek yetmezliği</a:t>
                      </a:r>
                    </a:p>
                    <a:p>
                      <a:pPr>
                        <a:buFont typeface="Arial" pitchFamily="34" charset="0"/>
                        <a:buChar char="•"/>
                      </a:pPr>
                      <a:r>
                        <a:rPr lang="tr-TR" sz="1600" baseline="0" dirty="0" smtClean="0"/>
                        <a:t>Karaciğer yetmezliği</a:t>
                      </a:r>
                    </a:p>
                    <a:p>
                      <a:pPr>
                        <a:buFont typeface="Arial" pitchFamily="34" charset="0"/>
                        <a:buChar char="•"/>
                      </a:pPr>
                      <a:r>
                        <a:rPr lang="tr-TR" sz="1600" baseline="0" dirty="0" err="1" smtClean="0"/>
                        <a:t>Retinoid</a:t>
                      </a:r>
                      <a:r>
                        <a:rPr lang="tr-TR" sz="1600" baseline="0" dirty="0" smtClean="0"/>
                        <a:t> kullanımı</a:t>
                      </a:r>
                      <a:endParaRPr lang="tr-TR" sz="1600" dirty="0" smtClean="0"/>
                    </a:p>
                    <a:p>
                      <a:pPr>
                        <a:buFont typeface="Arial" pitchFamily="34" charset="0"/>
                        <a:buChar char="•"/>
                      </a:pPr>
                      <a:endParaRPr lang="tr-TR" dirty="0" smtClean="0"/>
                    </a:p>
                    <a:p>
                      <a:pPr>
                        <a:buFont typeface="Arial" pitchFamily="34" charset="0"/>
                        <a:buChar char="•"/>
                      </a:pPr>
                      <a:endParaRPr lang="tr-TR" dirty="0" smtClean="0"/>
                    </a:p>
                    <a:p>
                      <a:pPr>
                        <a:buFont typeface="Arial" pitchFamily="34" charset="0"/>
                        <a:buChar char="•"/>
                      </a:pPr>
                      <a:endParaRPr lang="tr-TR" dirty="0"/>
                    </a:p>
                  </a:txBody>
                  <a:tcPr/>
                </a:tc>
                <a:tc>
                  <a:txBody>
                    <a:bodyPr/>
                    <a:lstStyle/>
                    <a:p>
                      <a:pPr>
                        <a:buFont typeface="Arial" pitchFamily="34" charset="0"/>
                        <a:buChar char="•"/>
                      </a:pPr>
                      <a:r>
                        <a:rPr lang="tr-TR" dirty="0" smtClean="0"/>
                        <a:t>Tablet </a:t>
                      </a:r>
                    </a:p>
                    <a:p>
                      <a:pPr>
                        <a:buFont typeface="Arial" pitchFamily="34" charset="0"/>
                        <a:buChar char="•"/>
                      </a:pPr>
                      <a:r>
                        <a:rPr lang="tr-TR" dirty="0" smtClean="0"/>
                        <a:t>Kapsül </a:t>
                      </a:r>
                    </a:p>
                    <a:p>
                      <a:pPr>
                        <a:buFont typeface="Arial" pitchFamily="34" charset="0"/>
                        <a:buChar char="•"/>
                      </a:pPr>
                      <a:r>
                        <a:rPr lang="tr-TR" dirty="0" smtClean="0"/>
                        <a:t>Oral solüsyon</a:t>
                      </a:r>
                    </a:p>
                    <a:p>
                      <a:pPr>
                        <a:buFont typeface="Arial" pitchFamily="34" charset="0"/>
                        <a:buChar char="•"/>
                      </a:pPr>
                      <a:endParaRPr lang="tr-TR" dirty="0"/>
                    </a:p>
                  </a:txBody>
                  <a:tcPr/>
                </a:tc>
                <a:tc>
                  <a:txBody>
                    <a:bodyPr/>
                    <a:lstStyle/>
                    <a:p>
                      <a:pPr>
                        <a:buFont typeface="Arial" pitchFamily="34" charset="0"/>
                        <a:buChar char="•"/>
                      </a:pPr>
                      <a:r>
                        <a:rPr lang="tr-TR" sz="1600" dirty="0" smtClean="0"/>
                        <a:t>Baş ağrısı</a:t>
                      </a:r>
                    </a:p>
                    <a:p>
                      <a:pPr>
                        <a:buFont typeface="Arial" pitchFamily="34" charset="0"/>
                        <a:buChar char="•"/>
                      </a:pPr>
                      <a:r>
                        <a:rPr lang="tr-TR" sz="1600" dirty="0" smtClean="0"/>
                        <a:t>Bulantı</a:t>
                      </a:r>
                      <a:r>
                        <a:rPr lang="tr-TR" sz="1600" baseline="0" dirty="0" smtClean="0"/>
                        <a:t> </a:t>
                      </a:r>
                    </a:p>
                    <a:p>
                      <a:pPr>
                        <a:buFont typeface="Arial" pitchFamily="34" charset="0"/>
                        <a:buChar char="•"/>
                      </a:pPr>
                      <a:r>
                        <a:rPr lang="tr-TR" sz="1600" baseline="0" dirty="0" smtClean="0"/>
                        <a:t>Ağız kuruluğu</a:t>
                      </a:r>
                    </a:p>
                    <a:p>
                      <a:pPr>
                        <a:buFont typeface="Arial" pitchFamily="34" charset="0"/>
                        <a:buChar char="•"/>
                      </a:pPr>
                      <a:r>
                        <a:rPr lang="tr-TR" sz="1600" baseline="0" dirty="0" smtClean="0"/>
                        <a:t>Karın ağrısı </a:t>
                      </a:r>
                    </a:p>
                    <a:p>
                      <a:pPr>
                        <a:buFont typeface="Arial" pitchFamily="34" charset="0"/>
                        <a:buChar char="•"/>
                      </a:pPr>
                      <a:r>
                        <a:rPr lang="tr-TR" sz="1600" baseline="0" dirty="0" err="1" smtClean="0"/>
                        <a:t>Hiperglisemi</a:t>
                      </a:r>
                      <a:endParaRPr lang="tr-TR" sz="1600" baseline="0" dirty="0" smtClean="0"/>
                    </a:p>
                    <a:p>
                      <a:pPr>
                        <a:buFont typeface="Arial" pitchFamily="34" charset="0"/>
                        <a:buChar char="•"/>
                      </a:pPr>
                      <a:r>
                        <a:rPr lang="tr-TR" sz="1600" baseline="0" dirty="0" err="1" smtClean="0"/>
                        <a:t>Artralaji</a:t>
                      </a:r>
                      <a:r>
                        <a:rPr lang="tr-TR" sz="1600" baseline="0" dirty="0" smtClean="0"/>
                        <a:t> </a:t>
                      </a:r>
                    </a:p>
                    <a:p>
                      <a:pPr>
                        <a:buFont typeface="Arial" pitchFamily="34" charset="0"/>
                        <a:buChar char="•"/>
                      </a:pPr>
                      <a:r>
                        <a:rPr lang="tr-TR" sz="1600" baseline="0" dirty="0" err="1" smtClean="0"/>
                        <a:t>Periferik</a:t>
                      </a:r>
                      <a:r>
                        <a:rPr lang="tr-TR" sz="1600" baseline="0" dirty="0" smtClean="0"/>
                        <a:t> ödem</a:t>
                      </a:r>
                    </a:p>
                    <a:p>
                      <a:pPr>
                        <a:buFont typeface="Arial" pitchFamily="34" charset="0"/>
                        <a:buChar char="•"/>
                      </a:pPr>
                      <a:r>
                        <a:rPr lang="tr-TR" sz="1600" baseline="0" dirty="0" smtClean="0"/>
                        <a:t>Kilo artışı</a:t>
                      </a:r>
                    </a:p>
                    <a:p>
                      <a:pPr>
                        <a:buFont typeface="Arial" pitchFamily="34" charset="0"/>
                        <a:buChar char="•"/>
                      </a:pPr>
                      <a:r>
                        <a:rPr lang="tr-TR" sz="1600" baseline="0" dirty="0" smtClean="0"/>
                        <a:t>KİBAS</a:t>
                      </a:r>
                    </a:p>
                    <a:p>
                      <a:pPr>
                        <a:buFont typeface="Arial" pitchFamily="34" charset="0"/>
                        <a:buChar char="•"/>
                      </a:pPr>
                      <a:r>
                        <a:rPr lang="tr-TR" sz="1600" baseline="0" dirty="0" smtClean="0"/>
                        <a:t>Kas ağrısı </a:t>
                      </a:r>
                    </a:p>
                    <a:p>
                      <a:pPr>
                        <a:buFont typeface="Arial" pitchFamily="34" charset="0"/>
                        <a:buChar char="•"/>
                      </a:pPr>
                      <a:r>
                        <a:rPr lang="tr-TR" sz="1600" baseline="0" dirty="0" err="1" smtClean="0"/>
                        <a:t>Paronişya</a:t>
                      </a:r>
                      <a:r>
                        <a:rPr lang="tr-TR" sz="1600" baseline="0" dirty="0" smtClean="0"/>
                        <a:t> </a:t>
                      </a:r>
                    </a:p>
                    <a:p>
                      <a:pPr>
                        <a:buFont typeface="Arial" pitchFamily="34" charset="0"/>
                        <a:buChar char="•"/>
                      </a:pPr>
                      <a:r>
                        <a:rPr lang="tr-TR" sz="1600" baseline="0" dirty="0" err="1" smtClean="0"/>
                        <a:t>Rinit</a:t>
                      </a:r>
                      <a:r>
                        <a:rPr lang="tr-TR" sz="1600" baseline="0" dirty="0" smtClean="0"/>
                        <a:t> </a:t>
                      </a:r>
                    </a:p>
                    <a:p>
                      <a:pPr>
                        <a:buFont typeface="Arial" pitchFamily="34" charset="0"/>
                        <a:buChar char="•"/>
                      </a:pPr>
                      <a:r>
                        <a:rPr lang="tr-TR" sz="1600" baseline="0" dirty="0" smtClean="0"/>
                        <a:t>Deri döküntüsü</a:t>
                      </a:r>
                    </a:p>
                    <a:p>
                      <a:pPr>
                        <a:buFont typeface="Arial" pitchFamily="34" charset="0"/>
                        <a:buChar char="•"/>
                      </a:pPr>
                      <a:endParaRPr lang="tr-TR" sz="1600" baseline="0" dirty="0" smtClean="0"/>
                    </a:p>
                    <a:p>
                      <a:pPr>
                        <a:buFont typeface="Arial" pitchFamily="34" charset="0"/>
                        <a:buChar char="•"/>
                      </a:pPr>
                      <a:endParaRPr lang="tr-TR" sz="1600" baseline="0" dirty="0" smtClean="0"/>
                    </a:p>
                  </a:txBody>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5 İçerik Yer Tutucusu"/>
          <p:cNvGraphicFramePr>
            <a:graphicFrameLocks noGrp="1"/>
          </p:cNvGraphicFramePr>
          <p:nvPr>
            <p:ph idx="1"/>
          </p:nvPr>
        </p:nvGraphicFramePr>
        <p:xfrm>
          <a:off x="467544" y="764704"/>
          <a:ext cx="8229600" cy="5832648"/>
        </p:xfrm>
        <a:graphic>
          <a:graphicData uri="http://schemas.openxmlformats.org/drawingml/2006/table">
            <a:tbl>
              <a:tblPr firstRow="1" bandRow="1">
                <a:tableStyleId>{073A0DAA-6AF3-43AB-8588-CEC1D06C72B9}</a:tableStyleId>
              </a:tblPr>
              <a:tblGrid>
                <a:gridCol w="1645920"/>
                <a:gridCol w="1645920"/>
                <a:gridCol w="1645920"/>
                <a:gridCol w="1645920"/>
                <a:gridCol w="1645920"/>
              </a:tblGrid>
              <a:tr h="1108720">
                <a:tc>
                  <a:txBody>
                    <a:bodyPr/>
                    <a:lstStyle/>
                    <a:p>
                      <a:endParaRPr lang="tr-TR" dirty="0"/>
                    </a:p>
                  </a:txBody>
                  <a:tcPr/>
                </a:tc>
                <a:tc>
                  <a:txBody>
                    <a:bodyPr/>
                    <a:lstStyle/>
                    <a:p>
                      <a:r>
                        <a:rPr lang="tr-TR" dirty="0" smtClean="0"/>
                        <a:t>ENDİKASYON</a:t>
                      </a:r>
                      <a:endParaRPr lang="tr-TR" dirty="0"/>
                    </a:p>
                  </a:txBody>
                  <a:tcPr/>
                </a:tc>
                <a:tc>
                  <a:txBody>
                    <a:bodyPr/>
                    <a:lstStyle/>
                    <a:p>
                      <a:r>
                        <a:rPr lang="tr-TR" dirty="0" smtClean="0"/>
                        <a:t>KONTRENDİKASYON</a:t>
                      </a:r>
                      <a:endParaRPr lang="tr-TR" dirty="0"/>
                    </a:p>
                  </a:txBody>
                  <a:tcPr/>
                </a:tc>
                <a:tc>
                  <a:txBody>
                    <a:bodyPr/>
                    <a:lstStyle/>
                    <a:p>
                      <a:r>
                        <a:rPr lang="tr-TR" dirty="0" smtClean="0"/>
                        <a:t>VERİLİŞ YOLU</a:t>
                      </a:r>
                      <a:endParaRPr lang="tr-TR" dirty="0"/>
                    </a:p>
                  </a:txBody>
                  <a:tcPr/>
                </a:tc>
                <a:tc>
                  <a:txBody>
                    <a:bodyPr/>
                    <a:lstStyle/>
                    <a:p>
                      <a:r>
                        <a:rPr lang="tr-TR" dirty="0" smtClean="0"/>
                        <a:t>YAN</a:t>
                      </a:r>
                      <a:r>
                        <a:rPr lang="tr-TR" baseline="0" dirty="0" smtClean="0"/>
                        <a:t> ETKİ</a:t>
                      </a:r>
                      <a:endParaRPr lang="tr-TR" dirty="0"/>
                    </a:p>
                  </a:txBody>
                  <a:tcPr/>
                </a:tc>
              </a:tr>
              <a:tr h="4723928">
                <a:tc>
                  <a:txBody>
                    <a:bodyPr/>
                    <a:lstStyle/>
                    <a:p>
                      <a:endParaRPr lang="tr-TR" dirty="0" smtClean="0"/>
                    </a:p>
                    <a:p>
                      <a:endParaRPr lang="tr-TR" dirty="0" smtClean="0"/>
                    </a:p>
                    <a:p>
                      <a:endParaRPr lang="tr-TR" dirty="0" smtClean="0"/>
                    </a:p>
                    <a:p>
                      <a:endParaRPr lang="tr-TR" dirty="0" smtClean="0"/>
                    </a:p>
                    <a:p>
                      <a:r>
                        <a:rPr lang="tr-TR" dirty="0" smtClean="0"/>
                        <a:t>D</a:t>
                      </a:r>
                      <a:r>
                        <a:rPr lang="tr-TR" baseline="0" dirty="0" smtClean="0"/>
                        <a:t> VİTAMİNİ</a:t>
                      </a:r>
                      <a:endParaRPr lang="tr-TR" dirty="0"/>
                    </a:p>
                  </a:txBody>
                  <a:tcPr/>
                </a:tc>
                <a:tc>
                  <a:txBody>
                    <a:bodyPr/>
                    <a:lstStyle/>
                    <a:p>
                      <a:pPr>
                        <a:buFont typeface="Arial" pitchFamily="34" charset="0"/>
                        <a:buChar char="•"/>
                      </a:pPr>
                      <a:r>
                        <a:rPr lang="tr-TR" dirty="0" smtClean="0"/>
                        <a:t>D VİTAMİNİ EKSİKLİĞİ</a:t>
                      </a:r>
                    </a:p>
                    <a:p>
                      <a:pPr>
                        <a:buFont typeface="Arial" pitchFamily="34" charset="0"/>
                        <a:buChar char="•"/>
                      </a:pPr>
                      <a:endParaRPr lang="tr-TR" dirty="0"/>
                    </a:p>
                  </a:txBody>
                  <a:tcPr/>
                </a:tc>
                <a:tc>
                  <a:txBody>
                    <a:bodyPr/>
                    <a:lstStyle/>
                    <a:p>
                      <a:pPr>
                        <a:buFont typeface="Arial" pitchFamily="34" charset="0"/>
                        <a:buChar char="•"/>
                      </a:pPr>
                      <a:r>
                        <a:rPr lang="tr-TR" dirty="0" smtClean="0"/>
                        <a:t>Aşırı duyarlılık</a:t>
                      </a:r>
                    </a:p>
                    <a:p>
                      <a:pPr>
                        <a:buFont typeface="Arial" pitchFamily="34" charset="0"/>
                        <a:buChar char="•"/>
                      </a:pPr>
                      <a:r>
                        <a:rPr lang="tr-TR" dirty="0" err="1" smtClean="0"/>
                        <a:t>Hiperkalsemi</a:t>
                      </a:r>
                      <a:r>
                        <a:rPr lang="tr-TR" baseline="0" dirty="0" smtClean="0"/>
                        <a:t> </a:t>
                      </a:r>
                    </a:p>
                    <a:p>
                      <a:pPr>
                        <a:buFont typeface="Arial" pitchFamily="34" charset="0"/>
                        <a:buChar char="•"/>
                      </a:pPr>
                      <a:r>
                        <a:rPr lang="tr-TR" baseline="0" dirty="0" err="1" smtClean="0"/>
                        <a:t>Hiperfosfatemi</a:t>
                      </a:r>
                      <a:r>
                        <a:rPr lang="tr-TR" baseline="0" dirty="0" smtClean="0"/>
                        <a:t> </a:t>
                      </a:r>
                    </a:p>
                    <a:p>
                      <a:pPr>
                        <a:buFont typeface="Arial" pitchFamily="34" charset="0"/>
                        <a:buChar char="•"/>
                      </a:pPr>
                      <a:r>
                        <a:rPr lang="tr-TR" baseline="0" dirty="0" err="1" smtClean="0"/>
                        <a:t>Hipermagnezemi</a:t>
                      </a:r>
                      <a:r>
                        <a:rPr lang="tr-TR" baseline="0" dirty="0" smtClean="0"/>
                        <a:t> </a:t>
                      </a:r>
                      <a:endParaRPr lang="tr-TR" dirty="0"/>
                    </a:p>
                  </a:txBody>
                  <a:tcPr/>
                </a:tc>
                <a:tc>
                  <a:txBody>
                    <a:bodyPr/>
                    <a:lstStyle/>
                    <a:p>
                      <a:pPr>
                        <a:buFont typeface="Arial" pitchFamily="34" charset="0"/>
                        <a:buChar char="•"/>
                      </a:pPr>
                      <a:r>
                        <a:rPr lang="tr-TR" dirty="0" smtClean="0"/>
                        <a:t>Oral (ağızdan)</a:t>
                      </a:r>
                      <a:endParaRPr lang="tr-TR" dirty="0"/>
                    </a:p>
                  </a:txBody>
                  <a:tcPr/>
                </a:tc>
                <a:tc>
                  <a:txBody>
                    <a:bodyPr/>
                    <a:lstStyle/>
                    <a:p>
                      <a:pPr>
                        <a:buFont typeface="Arial" pitchFamily="34" charset="0"/>
                        <a:buChar char="•"/>
                      </a:pPr>
                      <a:r>
                        <a:rPr lang="tr-TR" dirty="0" smtClean="0"/>
                        <a:t>Baş</a:t>
                      </a:r>
                      <a:r>
                        <a:rPr lang="tr-TR" baseline="0" dirty="0" smtClean="0"/>
                        <a:t> ağrısı </a:t>
                      </a:r>
                    </a:p>
                    <a:p>
                      <a:pPr>
                        <a:buFont typeface="Arial" pitchFamily="34" charset="0"/>
                        <a:buChar char="•"/>
                      </a:pPr>
                      <a:r>
                        <a:rPr lang="tr-TR" baseline="0" dirty="0" smtClean="0"/>
                        <a:t>Bulantı </a:t>
                      </a:r>
                    </a:p>
                    <a:p>
                      <a:pPr>
                        <a:buFont typeface="Arial" pitchFamily="34" charset="0"/>
                        <a:buChar char="•"/>
                      </a:pPr>
                      <a:r>
                        <a:rPr lang="tr-TR" baseline="0" dirty="0" smtClean="0"/>
                        <a:t>Metalik tat</a:t>
                      </a:r>
                    </a:p>
                    <a:p>
                      <a:pPr>
                        <a:buFont typeface="Arial" pitchFamily="34" charset="0"/>
                        <a:buChar char="•"/>
                      </a:pPr>
                      <a:r>
                        <a:rPr lang="tr-TR" baseline="0" dirty="0" smtClean="0"/>
                        <a:t>Kusma </a:t>
                      </a:r>
                    </a:p>
                    <a:p>
                      <a:pPr>
                        <a:buFont typeface="Arial" pitchFamily="34" charset="0"/>
                        <a:buChar char="•"/>
                      </a:pPr>
                      <a:r>
                        <a:rPr lang="tr-TR" baseline="0" dirty="0" smtClean="0"/>
                        <a:t>Karın ağrısı</a:t>
                      </a:r>
                    </a:p>
                    <a:p>
                      <a:pPr>
                        <a:buFont typeface="Arial" pitchFamily="34" charset="0"/>
                        <a:buChar char="•"/>
                      </a:pPr>
                      <a:r>
                        <a:rPr lang="tr-TR" baseline="0" dirty="0" smtClean="0"/>
                        <a:t>Hipertansiyon </a:t>
                      </a:r>
                    </a:p>
                    <a:p>
                      <a:pPr>
                        <a:buFont typeface="Arial" pitchFamily="34" charset="0"/>
                        <a:buChar char="•"/>
                      </a:pPr>
                      <a:r>
                        <a:rPr lang="tr-TR" baseline="0" dirty="0" smtClean="0"/>
                        <a:t>Kilo kaybı</a:t>
                      </a:r>
                    </a:p>
                    <a:p>
                      <a:pPr>
                        <a:buFont typeface="Arial" pitchFamily="34" charset="0"/>
                        <a:buChar char="•"/>
                      </a:pPr>
                      <a:r>
                        <a:rPr lang="tr-TR" baseline="0" dirty="0" smtClean="0"/>
                        <a:t>Kas ağrısı</a:t>
                      </a:r>
                    </a:p>
                    <a:p>
                      <a:pPr>
                        <a:buFont typeface="Arial" pitchFamily="34" charset="0"/>
                        <a:buChar char="•"/>
                      </a:pPr>
                      <a:r>
                        <a:rPr lang="tr-TR" baseline="0" dirty="0" smtClean="0"/>
                        <a:t>Büyüme geriliği</a:t>
                      </a:r>
                    </a:p>
                    <a:p>
                      <a:pPr>
                        <a:buFont typeface="Arial" pitchFamily="34" charset="0"/>
                        <a:buChar char="•"/>
                      </a:pPr>
                      <a:r>
                        <a:rPr lang="tr-TR" baseline="0" dirty="0" smtClean="0"/>
                        <a:t>Koma </a:t>
                      </a:r>
                    </a:p>
                    <a:p>
                      <a:pPr>
                        <a:buFont typeface="Arial" pitchFamily="34" charset="0"/>
                        <a:buChar char="•"/>
                      </a:pPr>
                      <a:r>
                        <a:rPr lang="tr-TR" baseline="0" dirty="0" err="1" smtClean="0"/>
                        <a:t>Albüminüri</a:t>
                      </a:r>
                      <a:r>
                        <a:rPr lang="tr-TR" baseline="0" dirty="0" smtClean="0"/>
                        <a:t> </a:t>
                      </a:r>
                    </a:p>
                    <a:p>
                      <a:pPr>
                        <a:buFont typeface="Arial" pitchFamily="34" charset="0"/>
                        <a:buChar char="•"/>
                      </a:pPr>
                      <a:r>
                        <a:rPr lang="tr-TR" baseline="0" dirty="0" err="1" smtClean="0"/>
                        <a:t>Fotofobi</a:t>
                      </a:r>
                      <a:r>
                        <a:rPr lang="tr-TR" baseline="0" dirty="0" smtClean="0"/>
                        <a:t> </a:t>
                      </a:r>
                    </a:p>
                    <a:p>
                      <a:pPr>
                        <a:buFont typeface="Arial" pitchFamily="34" charset="0"/>
                        <a:buChar char="•"/>
                      </a:pPr>
                      <a:r>
                        <a:rPr lang="tr-TR" baseline="0" dirty="0" smtClean="0"/>
                        <a:t>Kabızlık </a:t>
                      </a:r>
                    </a:p>
                    <a:p>
                      <a:pPr>
                        <a:buFont typeface="Arial" pitchFamily="34" charset="0"/>
                        <a:buChar char="•"/>
                      </a:pPr>
                      <a:r>
                        <a:rPr lang="tr-TR" baseline="0" dirty="0" err="1" smtClean="0"/>
                        <a:t>Anokreksi</a:t>
                      </a:r>
                      <a:endParaRPr lang="tr-TR" dirty="0"/>
                    </a:p>
                  </a:txBody>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nvPr>
        </p:nvGraphicFramePr>
        <p:xfrm>
          <a:off x="539552" y="908720"/>
          <a:ext cx="8229600" cy="5472608"/>
        </p:xfrm>
        <a:graphic>
          <a:graphicData uri="http://schemas.openxmlformats.org/drawingml/2006/table">
            <a:tbl>
              <a:tblPr firstRow="1" bandRow="1">
                <a:tableStyleId>{073A0DAA-6AF3-43AB-8588-CEC1D06C72B9}</a:tableStyleId>
              </a:tblPr>
              <a:tblGrid>
                <a:gridCol w="1645920"/>
                <a:gridCol w="1645920"/>
                <a:gridCol w="1645920"/>
                <a:gridCol w="1645920"/>
                <a:gridCol w="1645920"/>
              </a:tblGrid>
              <a:tr h="1152128">
                <a:tc>
                  <a:txBody>
                    <a:bodyPr/>
                    <a:lstStyle/>
                    <a:p>
                      <a:endParaRPr lang="tr-TR" dirty="0"/>
                    </a:p>
                  </a:txBody>
                  <a:tcPr/>
                </a:tc>
                <a:tc>
                  <a:txBody>
                    <a:bodyPr/>
                    <a:lstStyle/>
                    <a:p>
                      <a:r>
                        <a:rPr lang="tr-TR" dirty="0" smtClean="0"/>
                        <a:t>ENDİKASYON</a:t>
                      </a:r>
                      <a:endParaRPr lang="tr-TR" dirty="0"/>
                    </a:p>
                  </a:txBody>
                  <a:tcPr/>
                </a:tc>
                <a:tc>
                  <a:txBody>
                    <a:bodyPr/>
                    <a:lstStyle/>
                    <a:p>
                      <a:r>
                        <a:rPr lang="tr-TR" dirty="0" smtClean="0"/>
                        <a:t>KONTRENDİKASYON</a:t>
                      </a:r>
                      <a:endParaRPr lang="tr-TR" dirty="0"/>
                    </a:p>
                  </a:txBody>
                  <a:tcPr/>
                </a:tc>
                <a:tc>
                  <a:txBody>
                    <a:bodyPr/>
                    <a:lstStyle/>
                    <a:p>
                      <a:r>
                        <a:rPr lang="tr-TR" dirty="0" smtClean="0"/>
                        <a:t>VERİLİŞ</a:t>
                      </a:r>
                      <a:r>
                        <a:rPr lang="tr-TR" baseline="0" dirty="0" smtClean="0"/>
                        <a:t> YOLU</a:t>
                      </a:r>
                      <a:endParaRPr lang="tr-TR" dirty="0"/>
                    </a:p>
                  </a:txBody>
                  <a:tcPr/>
                </a:tc>
                <a:tc>
                  <a:txBody>
                    <a:bodyPr/>
                    <a:lstStyle/>
                    <a:p>
                      <a:r>
                        <a:rPr lang="tr-TR" dirty="0" smtClean="0"/>
                        <a:t>YAN</a:t>
                      </a:r>
                      <a:r>
                        <a:rPr lang="tr-TR" baseline="0" dirty="0" smtClean="0"/>
                        <a:t> ETKİ</a:t>
                      </a:r>
                      <a:endParaRPr lang="tr-TR" dirty="0"/>
                    </a:p>
                  </a:txBody>
                  <a:tcPr/>
                </a:tc>
              </a:tr>
              <a:tr h="4320480">
                <a:tc>
                  <a:txBody>
                    <a:bodyPr/>
                    <a:lstStyle/>
                    <a:p>
                      <a:endParaRPr lang="tr-TR" dirty="0" smtClean="0"/>
                    </a:p>
                    <a:p>
                      <a:endParaRPr lang="tr-TR" dirty="0" smtClean="0"/>
                    </a:p>
                    <a:p>
                      <a:endParaRPr lang="tr-TR" dirty="0" smtClean="0"/>
                    </a:p>
                    <a:p>
                      <a:endParaRPr lang="tr-TR" dirty="0" smtClean="0"/>
                    </a:p>
                    <a:p>
                      <a:r>
                        <a:rPr lang="tr-TR" dirty="0" smtClean="0"/>
                        <a:t>E VİTAMİNİ</a:t>
                      </a:r>
                      <a:endParaRPr lang="tr-TR" dirty="0"/>
                    </a:p>
                  </a:txBody>
                  <a:tcPr/>
                </a:tc>
                <a:tc>
                  <a:txBody>
                    <a:bodyPr/>
                    <a:lstStyle/>
                    <a:p>
                      <a:pPr>
                        <a:buFont typeface="Arial" pitchFamily="34" charset="0"/>
                        <a:buChar char="•"/>
                      </a:pPr>
                      <a:r>
                        <a:rPr lang="tr-TR" dirty="0" smtClean="0"/>
                        <a:t>Koroner arter</a:t>
                      </a:r>
                    </a:p>
                    <a:p>
                      <a:pPr>
                        <a:buFont typeface="Arial" pitchFamily="34" charset="0"/>
                        <a:buChar char="•"/>
                      </a:pPr>
                      <a:r>
                        <a:rPr lang="tr-TR" dirty="0" smtClean="0"/>
                        <a:t>Alzheimer</a:t>
                      </a:r>
                      <a:r>
                        <a:rPr lang="tr-TR" baseline="0" dirty="0" smtClean="0"/>
                        <a:t> </a:t>
                      </a:r>
                    </a:p>
                    <a:p>
                      <a:pPr>
                        <a:buFont typeface="Arial" pitchFamily="34" charset="0"/>
                        <a:buChar char="•"/>
                      </a:pPr>
                      <a:r>
                        <a:rPr lang="tr-TR" baseline="0" dirty="0" smtClean="0"/>
                        <a:t>E Vitamini Eksikliği</a:t>
                      </a:r>
                      <a:endParaRPr lang="tr-TR" dirty="0"/>
                    </a:p>
                  </a:txBody>
                  <a:tcPr/>
                </a:tc>
                <a:tc>
                  <a:txBody>
                    <a:bodyPr/>
                    <a:lstStyle/>
                    <a:p>
                      <a:pPr>
                        <a:buFont typeface="Arial" pitchFamily="34" charset="0"/>
                        <a:buChar char="•"/>
                      </a:pPr>
                      <a:r>
                        <a:rPr lang="tr-TR" dirty="0" smtClean="0"/>
                        <a:t>Aşırı duyarlılık</a:t>
                      </a:r>
                    </a:p>
                    <a:p>
                      <a:pPr>
                        <a:buFont typeface="Arial" pitchFamily="34" charset="0"/>
                        <a:buChar char="•"/>
                      </a:pPr>
                      <a:r>
                        <a:rPr lang="tr-TR" dirty="0" err="1" smtClean="0"/>
                        <a:t>Hipoprotrombinemi</a:t>
                      </a:r>
                      <a:r>
                        <a:rPr lang="tr-TR" baseline="0" dirty="0" smtClean="0"/>
                        <a:t> </a:t>
                      </a:r>
                      <a:endParaRPr lang="tr-TR" dirty="0"/>
                    </a:p>
                  </a:txBody>
                  <a:tcPr/>
                </a:tc>
                <a:tc>
                  <a:txBody>
                    <a:bodyPr/>
                    <a:lstStyle/>
                    <a:p>
                      <a:pPr>
                        <a:buFont typeface="Arial" pitchFamily="34" charset="0"/>
                        <a:buChar char="•"/>
                      </a:pPr>
                      <a:r>
                        <a:rPr lang="tr-TR" dirty="0" smtClean="0"/>
                        <a:t>Oral(ağızdan)</a:t>
                      </a:r>
                      <a:endParaRPr lang="tr-TR" dirty="0"/>
                    </a:p>
                  </a:txBody>
                  <a:tcPr/>
                </a:tc>
                <a:tc>
                  <a:txBody>
                    <a:bodyPr/>
                    <a:lstStyle/>
                    <a:p>
                      <a:pPr>
                        <a:buFont typeface="Arial" pitchFamily="34" charset="0"/>
                        <a:buChar char="•"/>
                      </a:pPr>
                      <a:r>
                        <a:rPr lang="tr-TR" dirty="0" smtClean="0"/>
                        <a:t>Baş</a:t>
                      </a:r>
                      <a:r>
                        <a:rPr lang="tr-TR" baseline="0" dirty="0" smtClean="0"/>
                        <a:t> ağrısı</a:t>
                      </a:r>
                    </a:p>
                    <a:p>
                      <a:pPr>
                        <a:buFont typeface="Arial" pitchFamily="34" charset="0"/>
                        <a:buChar char="•"/>
                      </a:pPr>
                      <a:r>
                        <a:rPr lang="tr-TR" baseline="0" dirty="0" smtClean="0"/>
                        <a:t>Bulantı </a:t>
                      </a:r>
                    </a:p>
                    <a:p>
                      <a:pPr>
                        <a:buFont typeface="Arial" pitchFamily="34" charset="0"/>
                        <a:buChar char="•"/>
                      </a:pPr>
                      <a:r>
                        <a:rPr lang="tr-TR" baseline="0" dirty="0" smtClean="0"/>
                        <a:t>Bulanık görme</a:t>
                      </a:r>
                    </a:p>
                    <a:p>
                      <a:pPr>
                        <a:buFont typeface="Arial" pitchFamily="34" charset="0"/>
                        <a:buChar char="•"/>
                      </a:pPr>
                      <a:r>
                        <a:rPr lang="tr-TR" baseline="0" dirty="0" smtClean="0"/>
                        <a:t>Kusma </a:t>
                      </a:r>
                    </a:p>
                    <a:p>
                      <a:pPr>
                        <a:buFont typeface="Arial" pitchFamily="34" charset="0"/>
                        <a:buChar char="•"/>
                      </a:pPr>
                      <a:r>
                        <a:rPr lang="tr-TR" baseline="0" dirty="0" err="1" smtClean="0"/>
                        <a:t>Diyare</a:t>
                      </a:r>
                      <a:r>
                        <a:rPr lang="tr-TR" baseline="0" dirty="0" smtClean="0"/>
                        <a:t> </a:t>
                      </a:r>
                      <a:endParaRPr lang="tr-TR" dirty="0"/>
                    </a:p>
                  </a:txBody>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5 İçerik Yer Tutucusu"/>
          <p:cNvGraphicFramePr>
            <a:graphicFrameLocks noGrp="1"/>
          </p:cNvGraphicFramePr>
          <p:nvPr>
            <p:ph idx="1"/>
          </p:nvPr>
        </p:nvGraphicFramePr>
        <p:xfrm>
          <a:off x="395536" y="620688"/>
          <a:ext cx="8229600" cy="5688631"/>
        </p:xfrm>
        <a:graphic>
          <a:graphicData uri="http://schemas.openxmlformats.org/drawingml/2006/table">
            <a:tbl>
              <a:tblPr firstRow="1" bandRow="1">
                <a:tableStyleId>{073A0DAA-6AF3-43AB-8588-CEC1D06C72B9}</a:tableStyleId>
              </a:tblPr>
              <a:tblGrid>
                <a:gridCol w="1645920"/>
                <a:gridCol w="1645920"/>
                <a:gridCol w="1645920"/>
                <a:gridCol w="1645920"/>
                <a:gridCol w="1645920"/>
              </a:tblGrid>
              <a:tr h="1368151">
                <a:tc>
                  <a:txBody>
                    <a:bodyPr/>
                    <a:lstStyle/>
                    <a:p>
                      <a:endParaRPr lang="tr-TR" dirty="0"/>
                    </a:p>
                  </a:txBody>
                  <a:tcPr/>
                </a:tc>
                <a:tc>
                  <a:txBody>
                    <a:bodyPr/>
                    <a:lstStyle/>
                    <a:p>
                      <a:r>
                        <a:rPr lang="tr-TR" dirty="0" smtClean="0"/>
                        <a:t>ENDİKASYON</a:t>
                      </a:r>
                      <a:endParaRPr lang="tr-TR" dirty="0"/>
                    </a:p>
                  </a:txBody>
                  <a:tcPr/>
                </a:tc>
                <a:tc>
                  <a:txBody>
                    <a:bodyPr/>
                    <a:lstStyle/>
                    <a:p>
                      <a:r>
                        <a:rPr lang="tr-TR" dirty="0" smtClean="0"/>
                        <a:t>KONTRENDİKASYON</a:t>
                      </a:r>
                      <a:endParaRPr lang="tr-TR" dirty="0"/>
                    </a:p>
                  </a:txBody>
                  <a:tcPr/>
                </a:tc>
                <a:tc>
                  <a:txBody>
                    <a:bodyPr/>
                    <a:lstStyle/>
                    <a:p>
                      <a:r>
                        <a:rPr lang="tr-TR" dirty="0" smtClean="0"/>
                        <a:t>VERİLİŞ YOLU</a:t>
                      </a:r>
                      <a:endParaRPr lang="tr-TR" dirty="0"/>
                    </a:p>
                  </a:txBody>
                  <a:tcPr/>
                </a:tc>
                <a:tc>
                  <a:txBody>
                    <a:bodyPr/>
                    <a:lstStyle/>
                    <a:p>
                      <a:r>
                        <a:rPr lang="tr-TR" dirty="0" smtClean="0"/>
                        <a:t>YAN</a:t>
                      </a:r>
                      <a:r>
                        <a:rPr lang="tr-TR" baseline="0" dirty="0" smtClean="0"/>
                        <a:t> ETKİ</a:t>
                      </a:r>
                      <a:endParaRPr lang="tr-TR" dirty="0"/>
                    </a:p>
                  </a:txBody>
                  <a:tcPr/>
                </a:tc>
              </a:tr>
              <a:tr h="4320480">
                <a:tc>
                  <a:txBody>
                    <a:bodyPr/>
                    <a:lstStyle/>
                    <a:p>
                      <a:endParaRPr lang="tr-TR" dirty="0" smtClean="0"/>
                    </a:p>
                    <a:p>
                      <a:endParaRPr lang="tr-TR" dirty="0" smtClean="0"/>
                    </a:p>
                    <a:p>
                      <a:endParaRPr lang="tr-TR" dirty="0" smtClean="0"/>
                    </a:p>
                    <a:p>
                      <a:endParaRPr lang="tr-TR" dirty="0" smtClean="0"/>
                    </a:p>
                    <a:p>
                      <a:endParaRPr lang="tr-TR" dirty="0" smtClean="0"/>
                    </a:p>
                    <a:p>
                      <a:r>
                        <a:rPr lang="tr-TR" dirty="0" smtClean="0"/>
                        <a:t>K VİTAMİNİ</a:t>
                      </a:r>
                      <a:endParaRPr lang="tr-TR" dirty="0"/>
                    </a:p>
                  </a:txBody>
                  <a:tcPr/>
                </a:tc>
                <a:tc>
                  <a:txBody>
                    <a:bodyPr/>
                    <a:lstStyle/>
                    <a:p>
                      <a:pPr>
                        <a:buFont typeface="Arial" pitchFamily="34" charset="0"/>
                        <a:buChar char="•"/>
                      </a:pPr>
                      <a:r>
                        <a:rPr lang="tr-TR" dirty="0" smtClean="0"/>
                        <a:t>Hemofili </a:t>
                      </a:r>
                    </a:p>
                    <a:p>
                      <a:pPr>
                        <a:buFont typeface="Arial" pitchFamily="34" charset="0"/>
                        <a:buChar char="•"/>
                      </a:pPr>
                      <a:r>
                        <a:rPr lang="tr-TR" dirty="0" err="1" smtClean="0"/>
                        <a:t>Malnütrisyon</a:t>
                      </a:r>
                      <a:r>
                        <a:rPr lang="tr-TR" dirty="0" smtClean="0"/>
                        <a:t> </a:t>
                      </a:r>
                    </a:p>
                    <a:p>
                      <a:pPr>
                        <a:buFont typeface="Arial" pitchFamily="34" charset="0"/>
                        <a:buChar char="•"/>
                      </a:pPr>
                      <a:r>
                        <a:rPr lang="tr-TR" dirty="0" smtClean="0"/>
                        <a:t>INR Yüksekliği</a:t>
                      </a:r>
                      <a:r>
                        <a:rPr lang="tr-TR" baseline="0" dirty="0" smtClean="0"/>
                        <a:t> </a:t>
                      </a:r>
                    </a:p>
                    <a:p>
                      <a:pPr>
                        <a:buFont typeface="Arial" pitchFamily="34" charset="0"/>
                        <a:buChar char="•"/>
                      </a:pPr>
                      <a:r>
                        <a:rPr lang="tr-TR" baseline="0" dirty="0" smtClean="0"/>
                        <a:t>K Vitamin Eksikliği</a:t>
                      </a:r>
                      <a:endParaRPr lang="tr-TR" dirty="0" smtClean="0"/>
                    </a:p>
                    <a:p>
                      <a:pPr>
                        <a:buFont typeface="Arial" pitchFamily="34" charset="0"/>
                        <a:buChar char="•"/>
                      </a:pPr>
                      <a:endParaRPr lang="tr-TR" dirty="0"/>
                    </a:p>
                  </a:txBody>
                  <a:tcPr/>
                </a:tc>
                <a:tc>
                  <a:txBody>
                    <a:bodyPr/>
                    <a:lstStyle/>
                    <a:p>
                      <a:pPr>
                        <a:buFont typeface="Arial" pitchFamily="34" charset="0"/>
                        <a:buChar char="•"/>
                      </a:pPr>
                      <a:r>
                        <a:rPr lang="tr-TR" dirty="0" smtClean="0"/>
                        <a:t>Laktoz </a:t>
                      </a:r>
                      <a:r>
                        <a:rPr lang="tr-TR" dirty="0" err="1" smtClean="0"/>
                        <a:t>intoleransı</a:t>
                      </a:r>
                      <a:endParaRPr lang="tr-TR" dirty="0" smtClean="0"/>
                    </a:p>
                    <a:p>
                      <a:pPr>
                        <a:buFont typeface="Arial" pitchFamily="34" charset="0"/>
                        <a:buChar char="•"/>
                      </a:pPr>
                      <a:r>
                        <a:rPr lang="tr-TR" dirty="0" smtClean="0"/>
                        <a:t>Glikoz-</a:t>
                      </a:r>
                      <a:r>
                        <a:rPr lang="tr-TR" dirty="0" err="1" smtClean="0"/>
                        <a:t>galaktoz</a:t>
                      </a:r>
                      <a:r>
                        <a:rPr lang="tr-TR" dirty="0" smtClean="0"/>
                        <a:t> </a:t>
                      </a:r>
                      <a:r>
                        <a:rPr lang="tr-TR" dirty="0" err="1" smtClean="0"/>
                        <a:t>intoleransı</a:t>
                      </a:r>
                      <a:endParaRPr lang="tr-TR" dirty="0" smtClean="0"/>
                    </a:p>
                  </a:txBody>
                  <a:tcPr/>
                </a:tc>
                <a:tc>
                  <a:txBody>
                    <a:bodyPr/>
                    <a:lstStyle/>
                    <a:p>
                      <a:pPr>
                        <a:buFont typeface="Arial" pitchFamily="34" charset="0"/>
                        <a:buChar char="•"/>
                      </a:pPr>
                      <a:r>
                        <a:rPr lang="tr-TR" dirty="0" smtClean="0"/>
                        <a:t>Oral(ağızdan)</a:t>
                      </a:r>
                      <a:r>
                        <a:rPr lang="tr-TR" baseline="0" dirty="0" smtClean="0"/>
                        <a:t> </a:t>
                      </a:r>
                      <a:endParaRPr lang="tr-TR" dirty="0"/>
                    </a:p>
                  </a:txBody>
                  <a:tcPr/>
                </a:tc>
                <a:tc>
                  <a:txBody>
                    <a:bodyPr/>
                    <a:lstStyle/>
                    <a:p>
                      <a:pPr>
                        <a:buFont typeface="Arial" pitchFamily="34" charset="0"/>
                        <a:buChar char="•"/>
                      </a:pPr>
                      <a:r>
                        <a:rPr lang="tr-TR" dirty="0" smtClean="0"/>
                        <a:t>Taşikardi </a:t>
                      </a:r>
                    </a:p>
                    <a:p>
                      <a:pPr>
                        <a:buFont typeface="Arial" pitchFamily="34" charset="0"/>
                        <a:buChar char="•"/>
                      </a:pPr>
                      <a:r>
                        <a:rPr lang="tr-TR" dirty="0" smtClean="0"/>
                        <a:t>Aritmiler</a:t>
                      </a:r>
                      <a:r>
                        <a:rPr lang="tr-TR" baseline="0" dirty="0" smtClean="0"/>
                        <a:t> </a:t>
                      </a:r>
                    </a:p>
                    <a:p>
                      <a:pPr>
                        <a:buFont typeface="Arial" pitchFamily="34" charset="0"/>
                        <a:buChar char="•"/>
                      </a:pPr>
                      <a:r>
                        <a:rPr lang="tr-TR" baseline="0" dirty="0" smtClean="0"/>
                        <a:t>Yüz kızarması</a:t>
                      </a:r>
                    </a:p>
                    <a:p>
                      <a:pPr>
                        <a:buFont typeface="Arial" pitchFamily="34" charset="0"/>
                        <a:buChar char="•"/>
                      </a:pPr>
                      <a:r>
                        <a:rPr lang="tr-TR" baseline="0" dirty="0" smtClean="0"/>
                        <a:t>Terleme </a:t>
                      </a:r>
                    </a:p>
                    <a:p>
                      <a:pPr>
                        <a:buFont typeface="Arial" pitchFamily="34" charset="0"/>
                        <a:buChar char="•"/>
                      </a:pPr>
                      <a:r>
                        <a:rPr lang="tr-TR" baseline="0" dirty="0" err="1" smtClean="0"/>
                        <a:t>Bradikardi</a:t>
                      </a:r>
                      <a:r>
                        <a:rPr lang="tr-TR" baseline="0" dirty="0" smtClean="0"/>
                        <a:t> </a:t>
                      </a:r>
                    </a:p>
                    <a:p>
                      <a:pPr>
                        <a:buFont typeface="Arial" pitchFamily="34" charset="0"/>
                        <a:buChar char="•"/>
                      </a:pPr>
                      <a:r>
                        <a:rPr lang="tr-TR" baseline="0" dirty="0" smtClean="0"/>
                        <a:t>Tat alma bozukluğu</a:t>
                      </a:r>
                    </a:p>
                    <a:p>
                      <a:pPr>
                        <a:buFont typeface="Arial" pitchFamily="34" charset="0"/>
                        <a:buChar char="•"/>
                      </a:pPr>
                      <a:r>
                        <a:rPr lang="tr-TR" baseline="0" dirty="0" smtClean="0"/>
                        <a:t>Deri döküntüsü</a:t>
                      </a:r>
                    </a:p>
                    <a:p>
                      <a:pPr>
                        <a:buFont typeface="Arial" pitchFamily="34" charset="0"/>
                        <a:buChar char="•"/>
                      </a:pPr>
                      <a:r>
                        <a:rPr lang="tr-TR" baseline="0" dirty="0" err="1" smtClean="0"/>
                        <a:t>Siyanoz</a:t>
                      </a:r>
                      <a:r>
                        <a:rPr lang="tr-TR" baseline="0" dirty="0" smtClean="0"/>
                        <a:t> </a:t>
                      </a:r>
                      <a:endParaRPr lang="tr-TR" dirty="0"/>
                    </a:p>
                  </a:txBody>
                  <a:tcPr/>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nvPr>
        </p:nvGraphicFramePr>
        <p:xfrm>
          <a:off x="467544" y="692696"/>
          <a:ext cx="8229600" cy="5616624"/>
        </p:xfrm>
        <a:graphic>
          <a:graphicData uri="http://schemas.openxmlformats.org/drawingml/2006/table">
            <a:tbl>
              <a:tblPr firstRow="1" bandRow="1">
                <a:tableStyleId>{073A0DAA-6AF3-43AB-8588-CEC1D06C72B9}</a:tableStyleId>
              </a:tblPr>
              <a:tblGrid>
                <a:gridCol w="1645920"/>
                <a:gridCol w="1645920"/>
                <a:gridCol w="1645920"/>
                <a:gridCol w="1645920"/>
                <a:gridCol w="1645920"/>
              </a:tblGrid>
              <a:tr h="1080120">
                <a:tc>
                  <a:txBody>
                    <a:bodyPr/>
                    <a:lstStyle/>
                    <a:p>
                      <a:endParaRPr lang="tr-TR" dirty="0"/>
                    </a:p>
                  </a:txBody>
                  <a:tcPr/>
                </a:tc>
                <a:tc>
                  <a:txBody>
                    <a:bodyPr/>
                    <a:lstStyle/>
                    <a:p>
                      <a:r>
                        <a:rPr lang="tr-TR" dirty="0" smtClean="0"/>
                        <a:t>ENDİKASYON</a:t>
                      </a:r>
                    </a:p>
                    <a:p>
                      <a:endParaRPr lang="tr-TR" dirty="0"/>
                    </a:p>
                  </a:txBody>
                  <a:tcPr/>
                </a:tc>
                <a:tc>
                  <a:txBody>
                    <a:bodyPr/>
                    <a:lstStyle/>
                    <a:p>
                      <a:r>
                        <a:rPr lang="tr-TR" dirty="0" smtClean="0"/>
                        <a:t>KONTRENDİKASYON</a:t>
                      </a:r>
                    </a:p>
                    <a:p>
                      <a:endParaRPr lang="tr-TR" dirty="0"/>
                    </a:p>
                  </a:txBody>
                  <a:tcPr/>
                </a:tc>
                <a:tc>
                  <a:txBody>
                    <a:bodyPr/>
                    <a:lstStyle/>
                    <a:p>
                      <a:r>
                        <a:rPr lang="tr-TR" dirty="0" smtClean="0"/>
                        <a:t>VERİLİŞ</a:t>
                      </a:r>
                      <a:r>
                        <a:rPr lang="tr-TR" baseline="0" dirty="0" smtClean="0"/>
                        <a:t> YOLU</a:t>
                      </a:r>
                    </a:p>
                    <a:p>
                      <a:endParaRPr lang="tr-TR" dirty="0"/>
                    </a:p>
                  </a:txBody>
                  <a:tcPr/>
                </a:tc>
                <a:tc>
                  <a:txBody>
                    <a:bodyPr/>
                    <a:lstStyle/>
                    <a:p>
                      <a:r>
                        <a:rPr lang="tr-TR" dirty="0" smtClean="0"/>
                        <a:t>YAN</a:t>
                      </a:r>
                      <a:r>
                        <a:rPr lang="tr-TR" baseline="0" dirty="0" smtClean="0"/>
                        <a:t> ETKİ</a:t>
                      </a:r>
                      <a:endParaRPr lang="tr-TR" dirty="0"/>
                    </a:p>
                  </a:txBody>
                  <a:tcPr/>
                </a:tc>
              </a:tr>
              <a:tr h="4536504">
                <a:tc>
                  <a:txBody>
                    <a:bodyPr/>
                    <a:lstStyle/>
                    <a:p>
                      <a:endParaRPr lang="tr-TR" dirty="0" smtClean="0"/>
                    </a:p>
                    <a:p>
                      <a:endParaRPr lang="tr-TR" dirty="0" smtClean="0"/>
                    </a:p>
                    <a:p>
                      <a:endParaRPr lang="tr-TR" dirty="0" smtClean="0"/>
                    </a:p>
                    <a:p>
                      <a:endParaRPr lang="tr-TR" dirty="0" smtClean="0"/>
                    </a:p>
                    <a:p>
                      <a:endParaRPr lang="tr-TR" dirty="0" smtClean="0"/>
                    </a:p>
                    <a:p>
                      <a:r>
                        <a:rPr lang="tr-TR" dirty="0" smtClean="0"/>
                        <a:t>C VİTAMİNİ</a:t>
                      </a:r>
                      <a:endParaRPr lang="tr-TR" dirty="0"/>
                    </a:p>
                  </a:txBody>
                  <a:tcPr/>
                </a:tc>
                <a:tc>
                  <a:txBody>
                    <a:bodyPr/>
                    <a:lstStyle/>
                    <a:p>
                      <a:pPr>
                        <a:buFont typeface="Arial" pitchFamily="34" charset="0"/>
                        <a:buChar char="•"/>
                      </a:pPr>
                      <a:r>
                        <a:rPr lang="tr-TR" dirty="0" smtClean="0"/>
                        <a:t>Soğuk</a:t>
                      </a:r>
                      <a:r>
                        <a:rPr lang="tr-TR" baseline="0" dirty="0" smtClean="0"/>
                        <a:t> algınlığı</a:t>
                      </a:r>
                    </a:p>
                    <a:p>
                      <a:pPr>
                        <a:buFont typeface="Arial" pitchFamily="34" charset="0"/>
                        <a:buChar char="•"/>
                      </a:pPr>
                      <a:r>
                        <a:rPr lang="tr-TR" baseline="0" dirty="0" smtClean="0"/>
                        <a:t>C Vitamin Eksikliği</a:t>
                      </a:r>
                    </a:p>
                    <a:p>
                      <a:pPr>
                        <a:buFont typeface="Arial" pitchFamily="34" charset="0"/>
                        <a:buChar char="•"/>
                      </a:pPr>
                      <a:r>
                        <a:rPr lang="tr-TR" baseline="0" dirty="0" err="1" smtClean="0"/>
                        <a:t>İdiopatik</a:t>
                      </a:r>
                      <a:r>
                        <a:rPr lang="tr-TR" baseline="0" dirty="0" smtClean="0"/>
                        <a:t> </a:t>
                      </a:r>
                      <a:r>
                        <a:rPr lang="tr-TR" baseline="0" dirty="0" err="1" smtClean="0"/>
                        <a:t>methemoglobinemi</a:t>
                      </a:r>
                      <a:endParaRPr lang="tr-TR" dirty="0"/>
                    </a:p>
                  </a:txBody>
                  <a:tcPr/>
                </a:tc>
                <a:tc>
                  <a:txBody>
                    <a:bodyPr/>
                    <a:lstStyle/>
                    <a:p>
                      <a:pPr>
                        <a:buFont typeface="Arial" pitchFamily="34" charset="0"/>
                        <a:buChar char="•"/>
                      </a:pPr>
                      <a:r>
                        <a:rPr lang="tr-TR" dirty="0" err="1" smtClean="0"/>
                        <a:t>Asidüri</a:t>
                      </a:r>
                      <a:r>
                        <a:rPr lang="tr-TR" dirty="0" smtClean="0"/>
                        <a:t> </a:t>
                      </a:r>
                    </a:p>
                    <a:p>
                      <a:pPr>
                        <a:buFont typeface="Arial" pitchFamily="34" charset="0"/>
                        <a:buChar char="•"/>
                      </a:pPr>
                      <a:r>
                        <a:rPr lang="tr-TR" dirty="0" err="1" smtClean="0"/>
                        <a:t>Hiperoksalüri</a:t>
                      </a:r>
                      <a:r>
                        <a:rPr lang="tr-TR" baseline="0" dirty="0" smtClean="0"/>
                        <a:t> </a:t>
                      </a:r>
                    </a:p>
                    <a:p>
                      <a:pPr>
                        <a:buFont typeface="Arial" pitchFamily="34" charset="0"/>
                        <a:buChar char="•"/>
                      </a:pPr>
                      <a:r>
                        <a:rPr lang="tr-TR" baseline="0" dirty="0" smtClean="0"/>
                        <a:t>Böbrekte oksalat taşı</a:t>
                      </a:r>
                      <a:endParaRPr lang="tr-TR" dirty="0"/>
                    </a:p>
                  </a:txBody>
                  <a:tcPr/>
                </a:tc>
                <a:tc>
                  <a:txBody>
                    <a:bodyPr/>
                    <a:lstStyle/>
                    <a:p>
                      <a:pPr>
                        <a:buFont typeface="Arial" pitchFamily="34" charset="0"/>
                        <a:buChar char="•"/>
                      </a:pPr>
                      <a:r>
                        <a:rPr lang="tr-TR" dirty="0" err="1" smtClean="0"/>
                        <a:t>İntramüsküler</a:t>
                      </a:r>
                      <a:r>
                        <a:rPr lang="tr-TR" dirty="0" smtClean="0"/>
                        <a:t> </a:t>
                      </a:r>
                    </a:p>
                    <a:p>
                      <a:pPr>
                        <a:buFont typeface="Arial" pitchFamily="34" charset="0"/>
                        <a:buChar char="•"/>
                      </a:pPr>
                      <a:r>
                        <a:rPr lang="tr-TR" dirty="0" smtClean="0"/>
                        <a:t>Oral (ağızdan)</a:t>
                      </a:r>
                      <a:endParaRPr lang="tr-TR" dirty="0"/>
                    </a:p>
                  </a:txBody>
                  <a:tcPr/>
                </a:tc>
                <a:tc>
                  <a:txBody>
                    <a:bodyPr/>
                    <a:lstStyle/>
                    <a:p>
                      <a:pPr>
                        <a:buFont typeface="Arial" pitchFamily="34" charset="0"/>
                        <a:buChar char="•"/>
                      </a:pPr>
                      <a:r>
                        <a:rPr lang="tr-TR" dirty="0" smtClean="0"/>
                        <a:t>Bulantı</a:t>
                      </a:r>
                    </a:p>
                    <a:p>
                      <a:pPr>
                        <a:buFont typeface="Arial" pitchFamily="34" charset="0"/>
                        <a:buChar char="•"/>
                      </a:pPr>
                      <a:r>
                        <a:rPr lang="tr-TR" dirty="0" smtClean="0"/>
                        <a:t>Yüz</a:t>
                      </a:r>
                      <a:r>
                        <a:rPr lang="tr-TR" baseline="0" dirty="0" smtClean="0"/>
                        <a:t> kızarması</a:t>
                      </a:r>
                    </a:p>
                    <a:p>
                      <a:pPr>
                        <a:buFont typeface="Arial" pitchFamily="34" charset="0"/>
                        <a:buChar char="•"/>
                      </a:pPr>
                      <a:r>
                        <a:rPr lang="tr-TR" baseline="0" dirty="0" smtClean="0"/>
                        <a:t>Kusma </a:t>
                      </a:r>
                    </a:p>
                    <a:p>
                      <a:pPr>
                        <a:buFont typeface="Arial" pitchFamily="34" charset="0"/>
                        <a:buChar char="•"/>
                      </a:pPr>
                      <a:r>
                        <a:rPr lang="tr-TR" baseline="0" dirty="0" err="1" smtClean="0"/>
                        <a:t>Diyare</a:t>
                      </a:r>
                      <a:r>
                        <a:rPr lang="tr-TR" baseline="0" dirty="0" smtClean="0"/>
                        <a:t> </a:t>
                      </a:r>
                    </a:p>
                    <a:p>
                      <a:pPr>
                        <a:buFont typeface="Arial" pitchFamily="34" charset="0"/>
                        <a:buChar char="•"/>
                      </a:pPr>
                      <a:r>
                        <a:rPr lang="tr-TR" baseline="0" dirty="0" err="1" smtClean="0"/>
                        <a:t>Hemolitik</a:t>
                      </a:r>
                      <a:r>
                        <a:rPr lang="tr-TR" baseline="0" dirty="0" smtClean="0"/>
                        <a:t> anemi</a:t>
                      </a:r>
                    </a:p>
                    <a:p>
                      <a:pPr>
                        <a:buFont typeface="Arial" pitchFamily="34" charset="0"/>
                        <a:buChar char="•"/>
                      </a:pPr>
                      <a:r>
                        <a:rPr lang="tr-TR" baseline="0" dirty="0" err="1" smtClean="0"/>
                        <a:t>Poliüri</a:t>
                      </a:r>
                      <a:r>
                        <a:rPr lang="tr-TR" baseline="0" dirty="0" smtClean="0"/>
                        <a:t> </a:t>
                      </a:r>
                    </a:p>
                    <a:p>
                      <a:pPr>
                        <a:buFont typeface="Arial" pitchFamily="34" charset="0"/>
                        <a:buChar char="•"/>
                      </a:pPr>
                      <a:r>
                        <a:rPr lang="tr-TR" baseline="0" dirty="0" smtClean="0"/>
                        <a:t>Böbreklerde oksalat taşı</a:t>
                      </a:r>
                      <a:endParaRPr lang="tr-TR" dirty="0" smtClean="0"/>
                    </a:p>
                  </a:txBody>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1412776"/>
            <a:ext cx="8229600" cy="4525963"/>
          </a:xfrm>
        </p:spPr>
        <p:txBody>
          <a:bodyPr>
            <a:normAutofit/>
          </a:bodyPr>
          <a:lstStyle/>
          <a:p>
            <a:endParaRPr lang="tr-TR" sz="1600" dirty="0" smtClean="0"/>
          </a:p>
          <a:p>
            <a:pPr>
              <a:buNone/>
            </a:pPr>
            <a:endParaRPr lang="tr-TR" sz="1600" dirty="0" smtClean="0"/>
          </a:p>
          <a:p>
            <a:pPr>
              <a:buNone/>
            </a:pPr>
            <a:endParaRPr lang="tr-TR" sz="1600" dirty="0" smtClean="0"/>
          </a:p>
          <a:p>
            <a:r>
              <a:rPr lang="tr-TR" sz="1600" dirty="0" smtClean="0"/>
              <a:t>   Hastalıkların tanı ve tedavisi için yeni ilaçların hızla ve </a:t>
            </a:r>
            <a:r>
              <a:rPr lang="tr-TR" sz="1600" dirty="0" err="1" smtClean="0"/>
              <a:t>ardarda</a:t>
            </a:r>
            <a:r>
              <a:rPr lang="tr-TR" sz="1600" dirty="0" smtClean="0"/>
              <a:t> geliştirilmesi, bunlara karşı istenmeyen reaksiyonların </a:t>
            </a:r>
            <a:r>
              <a:rPr lang="tr-TR" sz="1600" dirty="0" err="1" smtClean="0"/>
              <a:t>insidansını</a:t>
            </a:r>
            <a:r>
              <a:rPr lang="tr-TR" sz="1600" dirty="0" smtClean="0"/>
              <a:t> arttırmaktadır. Ek olarak </a:t>
            </a:r>
            <a:r>
              <a:rPr lang="tr-TR" sz="1600" dirty="0" err="1" smtClean="0"/>
              <a:t>morbidite</a:t>
            </a:r>
            <a:r>
              <a:rPr lang="tr-TR" sz="1600" dirty="0" smtClean="0"/>
              <a:t> ve </a:t>
            </a:r>
            <a:r>
              <a:rPr lang="tr-TR" sz="1600" dirty="0" err="1" smtClean="0"/>
              <a:t>mortalite</a:t>
            </a:r>
            <a:r>
              <a:rPr lang="tr-TR" sz="1600" dirty="0" smtClean="0"/>
              <a:t> riskini de birlikte getirmektedir </a:t>
            </a:r>
          </a:p>
          <a:p>
            <a:r>
              <a:rPr lang="tr-TR" sz="1600" dirty="0" smtClean="0"/>
              <a:t>  İSTENMEYEN İLAÇ REAKSİYONLARI (İİR): Hastanın </a:t>
            </a:r>
            <a:r>
              <a:rPr lang="tr-TR" sz="1600" dirty="0" err="1" smtClean="0"/>
              <a:t>profilaktik</a:t>
            </a:r>
            <a:r>
              <a:rPr lang="tr-TR" sz="1600" dirty="0" smtClean="0"/>
              <a:t>, </a:t>
            </a:r>
            <a:r>
              <a:rPr lang="tr-TR" sz="1600" dirty="0" err="1" smtClean="0"/>
              <a:t>diagnostik</a:t>
            </a:r>
            <a:r>
              <a:rPr lang="tr-TR" sz="1600" dirty="0" smtClean="0"/>
              <a:t> veya </a:t>
            </a:r>
            <a:r>
              <a:rPr lang="tr-TR" sz="1600" dirty="0" err="1" smtClean="0"/>
              <a:t>terapötik</a:t>
            </a:r>
            <a:r>
              <a:rPr lang="tr-TR" sz="1600" dirty="0" smtClean="0"/>
              <a:t> yararı için uygun dozda verilen ilaca karşı istenmeyen veya beklenmeyen,amaçlanmamış cevap olarak tanımlanabilir.</a:t>
            </a:r>
          </a:p>
          <a:p>
            <a:pPr>
              <a:buNone/>
            </a:pPr>
            <a:endParaRPr lang="tr-TR" sz="1600" dirty="0" smtClean="0"/>
          </a:p>
          <a:p>
            <a:endParaRPr lang="tr-TR" sz="16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nvPr>
        </p:nvGraphicFramePr>
        <p:xfrm>
          <a:off x="467544" y="764704"/>
          <a:ext cx="8229600" cy="5400600"/>
        </p:xfrm>
        <a:graphic>
          <a:graphicData uri="http://schemas.openxmlformats.org/drawingml/2006/table">
            <a:tbl>
              <a:tblPr firstRow="1" bandRow="1">
                <a:tableStyleId>{073A0DAA-6AF3-43AB-8588-CEC1D06C72B9}</a:tableStyleId>
              </a:tblPr>
              <a:tblGrid>
                <a:gridCol w="1645920"/>
                <a:gridCol w="1645920"/>
                <a:gridCol w="1645920"/>
                <a:gridCol w="1645920"/>
                <a:gridCol w="1645920"/>
              </a:tblGrid>
              <a:tr h="1080120">
                <a:tc>
                  <a:txBody>
                    <a:bodyPr/>
                    <a:lstStyle/>
                    <a:p>
                      <a:endParaRPr lang="tr-TR" dirty="0"/>
                    </a:p>
                  </a:txBody>
                  <a:tcPr/>
                </a:tc>
                <a:tc>
                  <a:txBody>
                    <a:bodyPr/>
                    <a:lstStyle/>
                    <a:p>
                      <a:r>
                        <a:rPr lang="tr-TR" dirty="0" smtClean="0"/>
                        <a:t>ENDİKASYON</a:t>
                      </a:r>
                      <a:endParaRPr lang="tr-TR" dirty="0"/>
                    </a:p>
                  </a:txBody>
                  <a:tcPr/>
                </a:tc>
                <a:tc>
                  <a:txBody>
                    <a:bodyPr/>
                    <a:lstStyle/>
                    <a:p>
                      <a:r>
                        <a:rPr lang="tr-TR" dirty="0" smtClean="0"/>
                        <a:t>KONTRENDİKASYON</a:t>
                      </a:r>
                      <a:endParaRPr lang="tr-TR" dirty="0"/>
                    </a:p>
                  </a:txBody>
                  <a:tcPr/>
                </a:tc>
                <a:tc>
                  <a:txBody>
                    <a:bodyPr/>
                    <a:lstStyle/>
                    <a:p>
                      <a:r>
                        <a:rPr lang="tr-TR" dirty="0" smtClean="0"/>
                        <a:t>VERİLİŞ YOLU</a:t>
                      </a:r>
                      <a:endParaRPr lang="tr-TR" dirty="0"/>
                    </a:p>
                  </a:txBody>
                  <a:tcPr/>
                </a:tc>
                <a:tc>
                  <a:txBody>
                    <a:bodyPr/>
                    <a:lstStyle/>
                    <a:p>
                      <a:r>
                        <a:rPr lang="tr-TR" dirty="0" smtClean="0"/>
                        <a:t>YAN</a:t>
                      </a:r>
                      <a:r>
                        <a:rPr lang="tr-TR" baseline="0" dirty="0" smtClean="0"/>
                        <a:t> ETKİ</a:t>
                      </a:r>
                      <a:endParaRPr lang="tr-TR" dirty="0"/>
                    </a:p>
                  </a:txBody>
                  <a:tcPr/>
                </a:tc>
              </a:tr>
              <a:tr h="4320480">
                <a:tc>
                  <a:txBody>
                    <a:bodyPr/>
                    <a:lstStyle/>
                    <a:p>
                      <a:endParaRPr lang="tr-TR" dirty="0" smtClean="0"/>
                    </a:p>
                    <a:p>
                      <a:endParaRPr lang="tr-TR" dirty="0" smtClean="0"/>
                    </a:p>
                    <a:p>
                      <a:endParaRPr lang="tr-TR" dirty="0" smtClean="0"/>
                    </a:p>
                    <a:p>
                      <a:endParaRPr lang="tr-TR" dirty="0" smtClean="0"/>
                    </a:p>
                    <a:p>
                      <a:endParaRPr lang="tr-TR" dirty="0" smtClean="0"/>
                    </a:p>
                    <a:p>
                      <a:r>
                        <a:rPr lang="tr-TR" dirty="0" smtClean="0"/>
                        <a:t>B1</a:t>
                      </a:r>
                      <a:r>
                        <a:rPr lang="tr-TR" baseline="0" dirty="0" smtClean="0"/>
                        <a:t> VİTAMİN</a:t>
                      </a:r>
                    </a:p>
                    <a:p>
                      <a:r>
                        <a:rPr lang="tr-TR" baseline="0" dirty="0" smtClean="0"/>
                        <a:t>(TİAMİN)</a:t>
                      </a:r>
                      <a:endParaRPr lang="tr-TR" dirty="0"/>
                    </a:p>
                  </a:txBody>
                  <a:tcPr/>
                </a:tc>
                <a:tc>
                  <a:txBody>
                    <a:bodyPr/>
                    <a:lstStyle/>
                    <a:p>
                      <a:pPr>
                        <a:buFont typeface="Arial" pitchFamily="34" charset="0"/>
                        <a:buChar char="•"/>
                      </a:pPr>
                      <a:r>
                        <a:rPr lang="tr-TR" dirty="0" smtClean="0"/>
                        <a:t>B1</a:t>
                      </a:r>
                      <a:r>
                        <a:rPr lang="tr-TR" baseline="0" dirty="0" smtClean="0"/>
                        <a:t> Vitamin Eksikliği (</a:t>
                      </a:r>
                      <a:r>
                        <a:rPr lang="tr-TR" baseline="0" dirty="0" err="1" smtClean="0"/>
                        <a:t>Tiamin</a:t>
                      </a:r>
                      <a:r>
                        <a:rPr lang="tr-TR" baseline="0" dirty="0" smtClean="0"/>
                        <a:t>)</a:t>
                      </a:r>
                      <a:endParaRPr lang="tr-TR" dirty="0"/>
                    </a:p>
                  </a:txBody>
                  <a:tcPr/>
                </a:tc>
                <a:tc>
                  <a:txBody>
                    <a:bodyPr/>
                    <a:lstStyle/>
                    <a:p>
                      <a:pPr>
                        <a:buFont typeface="Arial" pitchFamily="34" charset="0"/>
                        <a:buChar char="•"/>
                      </a:pPr>
                      <a:r>
                        <a:rPr lang="tr-TR" dirty="0" smtClean="0"/>
                        <a:t>Aşırı duyarlılık</a:t>
                      </a:r>
                      <a:endParaRPr lang="tr-TR" dirty="0"/>
                    </a:p>
                  </a:txBody>
                  <a:tcPr/>
                </a:tc>
                <a:tc>
                  <a:txBody>
                    <a:bodyPr/>
                    <a:lstStyle/>
                    <a:p>
                      <a:pPr>
                        <a:buFont typeface="Arial" pitchFamily="34" charset="0"/>
                        <a:buChar char="•"/>
                      </a:pPr>
                      <a:r>
                        <a:rPr lang="tr-TR" dirty="0" smtClean="0"/>
                        <a:t>Oral</a:t>
                      </a:r>
                      <a:r>
                        <a:rPr lang="tr-TR" baseline="0" dirty="0" smtClean="0"/>
                        <a:t> (ağızdan)</a:t>
                      </a:r>
                      <a:endParaRPr lang="tr-TR" dirty="0"/>
                    </a:p>
                  </a:txBody>
                  <a:tcPr/>
                </a:tc>
                <a:tc>
                  <a:txBody>
                    <a:bodyPr/>
                    <a:lstStyle/>
                    <a:p>
                      <a:pPr>
                        <a:buFont typeface="Arial" pitchFamily="34" charset="0"/>
                        <a:buChar char="•"/>
                      </a:pPr>
                      <a:r>
                        <a:rPr lang="tr-TR" dirty="0" smtClean="0"/>
                        <a:t>Baş ağrısı</a:t>
                      </a:r>
                    </a:p>
                    <a:p>
                      <a:pPr>
                        <a:buFont typeface="Arial" pitchFamily="34" charset="0"/>
                        <a:buChar char="•"/>
                      </a:pPr>
                      <a:r>
                        <a:rPr lang="tr-TR" dirty="0" smtClean="0"/>
                        <a:t>Baş</a:t>
                      </a:r>
                      <a:r>
                        <a:rPr lang="tr-TR" baseline="0" dirty="0" smtClean="0"/>
                        <a:t> dönmesi</a:t>
                      </a:r>
                    </a:p>
                    <a:p>
                      <a:pPr>
                        <a:buFont typeface="Arial" pitchFamily="34" charset="0"/>
                        <a:buChar char="•"/>
                      </a:pPr>
                      <a:r>
                        <a:rPr lang="tr-TR" baseline="0" dirty="0" smtClean="0"/>
                        <a:t>Uykusuzluk </a:t>
                      </a:r>
                    </a:p>
                    <a:p>
                      <a:pPr>
                        <a:buFont typeface="Arial" pitchFamily="34" charset="0"/>
                        <a:buChar char="•"/>
                      </a:pPr>
                      <a:r>
                        <a:rPr lang="tr-TR" baseline="0" dirty="0" smtClean="0"/>
                        <a:t>Ağız kuruluğu</a:t>
                      </a:r>
                    </a:p>
                    <a:p>
                      <a:pPr>
                        <a:buFont typeface="Arial" pitchFamily="34" charset="0"/>
                        <a:buChar char="•"/>
                      </a:pPr>
                      <a:r>
                        <a:rPr lang="tr-TR" baseline="0" dirty="0" err="1" smtClean="0"/>
                        <a:t>Sedasyon</a:t>
                      </a:r>
                      <a:r>
                        <a:rPr lang="tr-TR" baseline="0" dirty="0" smtClean="0"/>
                        <a:t> </a:t>
                      </a:r>
                      <a:endParaRPr lang="tr-TR" dirty="0"/>
                    </a:p>
                  </a:txBody>
                  <a:tcPr/>
                </a:tc>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nvPr>
        </p:nvGraphicFramePr>
        <p:xfrm>
          <a:off x="395536" y="692696"/>
          <a:ext cx="8229600" cy="5472608"/>
        </p:xfrm>
        <a:graphic>
          <a:graphicData uri="http://schemas.openxmlformats.org/drawingml/2006/table">
            <a:tbl>
              <a:tblPr firstRow="1" bandRow="1">
                <a:tableStyleId>{073A0DAA-6AF3-43AB-8588-CEC1D06C72B9}</a:tableStyleId>
              </a:tblPr>
              <a:tblGrid>
                <a:gridCol w="1645920"/>
                <a:gridCol w="1645920"/>
                <a:gridCol w="1645920"/>
                <a:gridCol w="1645920"/>
                <a:gridCol w="1645920"/>
              </a:tblGrid>
              <a:tr h="1224136">
                <a:tc>
                  <a:txBody>
                    <a:bodyPr/>
                    <a:lstStyle/>
                    <a:p>
                      <a:endParaRPr lang="tr-TR" dirty="0"/>
                    </a:p>
                  </a:txBody>
                  <a:tcPr/>
                </a:tc>
                <a:tc>
                  <a:txBody>
                    <a:bodyPr/>
                    <a:lstStyle/>
                    <a:p>
                      <a:r>
                        <a:rPr lang="tr-TR" dirty="0" smtClean="0"/>
                        <a:t>ENDİKASYON</a:t>
                      </a:r>
                      <a:endParaRPr lang="tr-TR" dirty="0"/>
                    </a:p>
                  </a:txBody>
                  <a:tcPr/>
                </a:tc>
                <a:tc>
                  <a:txBody>
                    <a:bodyPr/>
                    <a:lstStyle/>
                    <a:p>
                      <a:r>
                        <a:rPr lang="tr-TR" dirty="0" smtClean="0"/>
                        <a:t>KONTRENDİKASYON</a:t>
                      </a:r>
                      <a:endParaRPr lang="tr-TR" dirty="0"/>
                    </a:p>
                  </a:txBody>
                  <a:tcPr/>
                </a:tc>
                <a:tc>
                  <a:txBody>
                    <a:bodyPr/>
                    <a:lstStyle/>
                    <a:p>
                      <a:r>
                        <a:rPr lang="tr-TR" dirty="0" smtClean="0"/>
                        <a:t>VERİLİŞ YOLU</a:t>
                      </a:r>
                      <a:endParaRPr lang="tr-TR" dirty="0"/>
                    </a:p>
                  </a:txBody>
                  <a:tcPr/>
                </a:tc>
                <a:tc>
                  <a:txBody>
                    <a:bodyPr/>
                    <a:lstStyle/>
                    <a:p>
                      <a:r>
                        <a:rPr lang="tr-TR" dirty="0" smtClean="0"/>
                        <a:t>YAN</a:t>
                      </a:r>
                      <a:r>
                        <a:rPr lang="tr-TR" baseline="0" dirty="0" smtClean="0"/>
                        <a:t> ETKİ</a:t>
                      </a:r>
                      <a:endParaRPr lang="tr-TR" dirty="0"/>
                    </a:p>
                  </a:txBody>
                  <a:tcPr/>
                </a:tc>
              </a:tr>
              <a:tr h="4248472">
                <a:tc>
                  <a:txBody>
                    <a:bodyPr/>
                    <a:lstStyle/>
                    <a:p>
                      <a:endParaRPr lang="tr-TR" dirty="0" smtClean="0"/>
                    </a:p>
                    <a:p>
                      <a:endParaRPr lang="tr-TR" dirty="0" smtClean="0"/>
                    </a:p>
                    <a:p>
                      <a:endParaRPr lang="tr-TR" dirty="0" smtClean="0"/>
                    </a:p>
                    <a:p>
                      <a:endParaRPr lang="tr-TR" dirty="0" smtClean="0"/>
                    </a:p>
                    <a:p>
                      <a:r>
                        <a:rPr lang="tr-TR" dirty="0" smtClean="0"/>
                        <a:t>B2 Vitamin</a:t>
                      </a:r>
                    </a:p>
                    <a:p>
                      <a:r>
                        <a:rPr lang="tr-TR" dirty="0" smtClean="0"/>
                        <a:t>(</a:t>
                      </a:r>
                      <a:r>
                        <a:rPr lang="tr-TR" dirty="0" err="1" smtClean="0"/>
                        <a:t>Riboflavin</a:t>
                      </a:r>
                      <a:r>
                        <a:rPr lang="tr-TR" dirty="0" smtClean="0"/>
                        <a:t>)</a:t>
                      </a:r>
                      <a:endParaRPr lang="tr-TR" dirty="0"/>
                    </a:p>
                  </a:txBody>
                  <a:tcPr/>
                </a:tc>
                <a:tc>
                  <a:txBody>
                    <a:bodyPr/>
                    <a:lstStyle/>
                    <a:p>
                      <a:pPr>
                        <a:buFont typeface="Arial" pitchFamily="34" charset="0"/>
                        <a:buChar char="•"/>
                      </a:pPr>
                      <a:r>
                        <a:rPr lang="tr-TR" dirty="0" smtClean="0"/>
                        <a:t>Migren</a:t>
                      </a:r>
                    </a:p>
                    <a:p>
                      <a:pPr>
                        <a:buFont typeface="Arial" pitchFamily="34" charset="0"/>
                        <a:buChar char="•"/>
                      </a:pPr>
                      <a:r>
                        <a:rPr lang="tr-TR" dirty="0" err="1" smtClean="0"/>
                        <a:t>Megaloblastik</a:t>
                      </a:r>
                      <a:r>
                        <a:rPr lang="tr-TR" baseline="0" dirty="0" smtClean="0"/>
                        <a:t> anemi</a:t>
                      </a:r>
                    </a:p>
                    <a:p>
                      <a:pPr>
                        <a:buFont typeface="Arial" pitchFamily="34" charset="0"/>
                        <a:buChar char="•"/>
                      </a:pPr>
                      <a:r>
                        <a:rPr lang="tr-TR" baseline="0" dirty="0" smtClean="0"/>
                        <a:t>B2 Vitamin Eksikliği</a:t>
                      </a:r>
                      <a:endParaRPr lang="tr-TR" dirty="0"/>
                    </a:p>
                  </a:txBody>
                  <a:tcPr/>
                </a:tc>
                <a:tc>
                  <a:txBody>
                    <a:bodyPr/>
                    <a:lstStyle/>
                    <a:p>
                      <a:pPr>
                        <a:buFont typeface="Arial" pitchFamily="34" charset="0"/>
                        <a:buChar char="•"/>
                      </a:pPr>
                      <a:r>
                        <a:rPr lang="tr-TR" dirty="0" smtClean="0"/>
                        <a:t>Aşırı duyarlılık</a:t>
                      </a:r>
                    </a:p>
                    <a:p>
                      <a:pPr>
                        <a:buFont typeface="Arial" pitchFamily="34" charset="0"/>
                        <a:buChar char="•"/>
                      </a:pPr>
                      <a:r>
                        <a:rPr lang="tr-TR" dirty="0" err="1" smtClean="0"/>
                        <a:t>Leber</a:t>
                      </a:r>
                      <a:r>
                        <a:rPr lang="tr-TR" dirty="0" smtClean="0"/>
                        <a:t> optik</a:t>
                      </a:r>
                      <a:r>
                        <a:rPr lang="tr-TR" baseline="0" dirty="0" smtClean="0"/>
                        <a:t> </a:t>
                      </a:r>
                      <a:r>
                        <a:rPr lang="tr-TR" baseline="0" dirty="0" err="1" smtClean="0"/>
                        <a:t>atrofisi</a:t>
                      </a:r>
                      <a:endParaRPr lang="tr-TR" dirty="0"/>
                    </a:p>
                  </a:txBody>
                  <a:tcPr/>
                </a:tc>
                <a:tc>
                  <a:txBody>
                    <a:bodyPr/>
                    <a:lstStyle/>
                    <a:p>
                      <a:pPr>
                        <a:buFont typeface="Arial" pitchFamily="34" charset="0"/>
                        <a:buChar char="•"/>
                      </a:pPr>
                      <a:r>
                        <a:rPr lang="tr-TR" dirty="0" smtClean="0"/>
                        <a:t>Oral (ağızdan)</a:t>
                      </a:r>
                      <a:endParaRPr lang="tr-TR" dirty="0"/>
                    </a:p>
                  </a:txBody>
                  <a:tcPr/>
                </a:tc>
                <a:tc>
                  <a:txBody>
                    <a:bodyPr/>
                    <a:lstStyle/>
                    <a:p>
                      <a:pPr>
                        <a:buFont typeface="Arial" pitchFamily="34" charset="0"/>
                        <a:buChar char="•"/>
                      </a:pPr>
                      <a:r>
                        <a:rPr lang="tr-TR" dirty="0" smtClean="0"/>
                        <a:t>Baş</a:t>
                      </a:r>
                      <a:r>
                        <a:rPr lang="tr-TR" baseline="0" dirty="0" smtClean="0"/>
                        <a:t> ağrısı</a:t>
                      </a:r>
                    </a:p>
                    <a:p>
                      <a:pPr>
                        <a:buFont typeface="Arial" pitchFamily="34" charset="0"/>
                        <a:buChar char="•"/>
                      </a:pPr>
                      <a:r>
                        <a:rPr lang="tr-TR" baseline="0" dirty="0" smtClean="0"/>
                        <a:t>Baş dönmesi</a:t>
                      </a:r>
                    </a:p>
                    <a:p>
                      <a:pPr>
                        <a:buFont typeface="Arial" pitchFamily="34" charset="0"/>
                        <a:buChar char="•"/>
                      </a:pPr>
                      <a:r>
                        <a:rPr lang="tr-TR" baseline="0" dirty="0" smtClean="0"/>
                        <a:t>Bulantı </a:t>
                      </a:r>
                    </a:p>
                    <a:p>
                      <a:pPr>
                        <a:buFont typeface="Arial" pitchFamily="34" charset="0"/>
                        <a:buChar char="•"/>
                      </a:pPr>
                      <a:r>
                        <a:rPr lang="tr-TR" baseline="0" dirty="0" err="1" smtClean="0"/>
                        <a:t>Parestezi</a:t>
                      </a:r>
                      <a:r>
                        <a:rPr lang="tr-TR" baseline="0" dirty="0" smtClean="0"/>
                        <a:t> </a:t>
                      </a:r>
                    </a:p>
                    <a:p>
                      <a:pPr>
                        <a:buFont typeface="Arial" pitchFamily="34" charset="0"/>
                        <a:buChar char="•"/>
                      </a:pPr>
                      <a:r>
                        <a:rPr lang="tr-TR" baseline="0" dirty="0" err="1" smtClean="0"/>
                        <a:t>Anksiyete</a:t>
                      </a:r>
                      <a:r>
                        <a:rPr lang="tr-TR" baseline="0" dirty="0" smtClean="0"/>
                        <a:t> </a:t>
                      </a:r>
                    </a:p>
                    <a:p>
                      <a:pPr>
                        <a:buFont typeface="Arial" pitchFamily="34" charset="0"/>
                        <a:buChar char="•"/>
                      </a:pPr>
                      <a:r>
                        <a:rPr lang="tr-TR" baseline="0" dirty="0" smtClean="0"/>
                        <a:t>Kusma </a:t>
                      </a:r>
                    </a:p>
                    <a:p>
                      <a:pPr>
                        <a:buFont typeface="Arial" pitchFamily="34" charset="0"/>
                        <a:buChar char="•"/>
                      </a:pPr>
                      <a:r>
                        <a:rPr lang="tr-TR" baseline="0" dirty="0" err="1" smtClean="0"/>
                        <a:t>Diyare</a:t>
                      </a:r>
                      <a:r>
                        <a:rPr lang="tr-TR" baseline="0" dirty="0" smtClean="0"/>
                        <a:t> </a:t>
                      </a:r>
                    </a:p>
                    <a:p>
                      <a:pPr>
                        <a:buFont typeface="Arial" pitchFamily="34" charset="0"/>
                        <a:buChar char="•"/>
                      </a:pPr>
                      <a:r>
                        <a:rPr lang="tr-TR" baseline="0" dirty="0" smtClean="0"/>
                        <a:t>Kilo artışı </a:t>
                      </a:r>
                    </a:p>
                    <a:p>
                      <a:pPr>
                        <a:buFont typeface="Arial" pitchFamily="34" charset="0"/>
                        <a:buChar char="•"/>
                      </a:pPr>
                      <a:r>
                        <a:rPr lang="tr-TR" baseline="0" dirty="0" err="1" smtClean="0"/>
                        <a:t>Miyalaji</a:t>
                      </a:r>
                      <a:r>
                        <a:rPr lang="tr-TR" baseline="0" dirty="0" smtClean="0"/>
                        <a:t> </a:t>
                      </a:r>
                    </a:p>
                    <a:p>
                      <a:pPr>
                        <a:buFont typeface="Arial" pitchFamily="34" charset="0"/>
                        <a:buChar char="•"/>
                      </a:pPr>
                      <a:r>
                        <a:rPr lang="tr-TR" baseline="0" dirty="0" smtClean="0"/>
                        <a:t>Sinirlilik </a:t>
                      </a:r>
                    </a:p>
                    <a:p>
                      <a:pPr>
                        <a:buFont typeface="Arial" pitchFamily="34" charset="0"/>
                        <a:buChar char="•"/>
                      </a:pPr>
                      <a:r>
                        <a:rPr lang="tr-TR" baseline="0" dirty="0" err="1" smtClean="0"/>
                        <a:t>Glossit</a:t>
                      </a:r>
                      <a:r>
                        <a:rPr lang="tr-TR" baseline="0" dirty="0" smtClean="0"/>
                        <a:t> </a:t>
                      </a:r>
                    </a:p>
                    <a:p>
                      <a:pPr>
                        <a:buFont typeface="Arial" pitchFamily="34" charset="0"/>
                        <a:buChar char="•"/>
                      </a:pPr>
                      <a:r>
                        <a:rPr lang="tr-TR" baseline="0" dirty="0" err="1" smtClean="0"/>
                        <a:t>Asteni</a:t>
                      </a:r>
                      <a:r>
                        <a:rPr lang="tr-TR" baseline="0" dirty="0" smtClean="0"/>
                        <a:t> </a:t>
                      </a:r>
                    </a:p>
                    <a:p>
                      <a:pPr>
                        <a:buFont typeface="Arial" pitchFamily="34" charset="0"/>
                        <a:buChar char="•"/>
                      </a:pPr>
                      <a:r>
                        <a:rPr lang="tr-TR" baseline="0" dirty="0" smtClean="0"/>
                        <a:t>Akne </a:t>
                      </a:r>
                    </a:p>
                    <a:p>
                      <a:pPr>
                        <a:buFont typeface="Arial" pitchFamily="34" charset="0"/>
                        <a:buChar char="•"/>
                      </a:pPr>
                      <a:r>
                        <a:rPr lang="tr-TR" baseline="0" dirty="0" smtClean="0"/>
                        <a:t>Ateş </a:t>
                      </a:r>
                      <a:endParaRPr lang="tr-TR" dirty="0"/>
                    </a:p>
                  </a:txBody>
                  <a:tcPr/>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nvPr>
        </p:nvGraphicFramePr>
        <p:xfrm>
          <a:off x="395536" y="548680"/>
          <a:ext cx="8229600" cy="6037312"/>
        </p:xfrm>
        <a:graphic>
          <a:graphicData uri="http://schemas.openxmlformats.org/drawingml/2006/table">
            <a:tbl>
              <a:tblPr firstRow="1" bandRow="1">
                <a:tableStyleId>{073A0DAA-6AF3-43AB-8588-CEC1D06C72B9}</a:tableStyleId>
              </a:tblPr>
              <a:tblGrid>
                <a:gridCol w="1645920"/>
                <a:gridCol w="1645920"/>
                <a:gridCol w="1645920"/>
                <a:gridCol w="1645920"/>
                <a:gridCol w="1645920"/>
              </a:tblGrid>
              <a:tr h="1008112">
                <a:tc>
                  <a:txBody>
                    <a:bodyPr/>
                    <a:lstStyle/>
                    <a:p>
                      <a:endParaRPr lang="tr-TR" dirty="0"/>
                    </a:p>
                  </a:txBody>
                  <a:tcPr/>
                </a:tc>
                <a:tc>
                  <a:txBody>
                    <a:bodyPr/>
                    <a:lstStyle/>
                    <a:p>
                      <a:r>
                        <a:rPr lang="tr-TR" dirty="0" smtClean="0"/>
                        <a:t>ENDİKASYON</a:t>
                      </a:r>
                    </a:p>
                  </a:txBody>
                  <a:tcPr/>
                </a:tc>
                <a:tc>
                  <a:txBody>
                    <a:bodyPr/>
                    <a:lstStyle/>
                    <a:p>
                      <a:r>
                        <a:rPr lang="tr-TR" dirty="0" smtClean="0"/>
                        <a:t>KONTRENDİKASYON</a:t>
                      </a:r>
                      <a:endParaRPr lang="tr-TR" dirty="0"/>
                    </a:p>
                  </a:txBody>
                  <a:tcPr/>
                </a:tc>
                <a:tc>
                  <a:txBody>
                    <a:bodyPr/>
                    <a:lstStyle/>
                    <a:p>
                      <a:r>
                        <a:rPr lang="tr-TR" dirty="0" smtClean="0"/>
                        <a:t>VERİLİŞ YOLU</a:t>
                      </a:r>
                      <a:endParaRPr lang="tr-TR" dirty="0"/>
                    </a:p>
                  </a:txBody>
                  <a:tcPr/>
                </a:tc>
                <a:tc>
                  <a:txBody>
                    <a:bodyPr/>
                    <a:lstStyle/>
                    <a:p>
                      <a:r>
                        <a:rPr lang="tr-TR" dirty="0" smtClean="0"/>
                        <a:t>YAN</a:t>
                      </a:r>
                      <a:r>
                        <a:rPr lang="tr-TR" baseline="0" dirty="0" smtClean="0"/>
                        <a:t> ETKİ</a:t>
                      </a:r>
                      <a:endParaRPr lang="tr-TR" dirty="0"/>
                    </a:p>
                  </a:txBody>
                  <a:tcPr/>
                </a:tc>
              </a:tr>
              <a:tr h="4248472">
                <a:tc>
                  <a:txBody>
                    <a:bodyPr/>
                    <a:lstStyle/>
                    <a:p>
                      <a:endParaRPr lang="tr-TR" dirty="0" smtClean="0"/>
                    </a:p>
                    <a:p>
                      <a:endParaRPr lang="tr-TR" dirty="0" smtClean="0"/>
                    </a:p>
                    <a:p>
                      <a:endParaRPr lang="tr-TR" dirty="0" smtClean="0"/>
                    </a:p>
                    <a:p>
                      <a:endParaRPr lang="tr-TR" dirty="0" smtClean="0"/>
                    </a:p>
                    <a:p>
                      <a:endParaRPr lang="tr-TR" dirty="0" smtClean="0"/>
                    </a:p>
                    <a:p>
                      <a:r>
                        <a:rPr lang="tr-TR" dirty="0" smtClean="0"/>
                        <a:t>B12</a:t>
                      </a:r>
                      <a:r>
                        <a:rPr lang="tr-TR" baseline="0" dirty="0" smtClean="0"/>
                        <a:t> VİTAMİN</a:t>
                      </a:r>
                    </a:p>
                    <a:p>
                      <a:endParaRPr lang="tr-TR" dirty="0"/>
                    </a:p>
                  </a:txBody>
                  <a:tcPr/>
                </a:tc>
                <a:tc>
                  <a:txBody>
                    <a:bodyPr/>
                    <a:lstStyle/>
                    <a:p>
                      <a:pPr>
                        <a:buFont typeface="Arial" pitchFamily="34" charset="0"/>
                        <a:buChar char="•"/>
                      </a:pPr>
                      <a:r>
                        <a:rPr lang="tr-TR" dirty="0" smtClean="0"/>
                        <a:t>Zona</a:t>
                      </a:r>
                    </a:p>
                    <a:p>
                      <a:pPr>
                        <a:buFont typeface="Arial" pitchFamily="34" charset="0"/>
                        <a:buChar char="•"/>
                      </a:pPr>
                      <a:r>
                        <a:rPr lang="tr-TR" dirty="0" err="1" smtClean="0"/>
                        <a:t>Siyalataliji</a:t>
                      </a:r>
                      <a:endParaRPr lang="tr-TR" dirty="0" smtClean="0"/>
                    </a:p>
                    <a:p>
                      <a:pPr>
                        <a:buFont typeface="Arial" pitchFamily="34" charset="0"/>
                        <a:buChar char="•"/>
                      </a:pPr>
                      <a:r>
                        <a:rPr lang="tr-TR" baseline="0" dirty="0" smtClean="0"/>
                        <a:t>Beslenme bozukluğu</a:t>
                      </a:r>
                    </a:p>
                    <a:p>
                      <a:pPr>
                        <a:buFont typeface="Arial" pitchFamily="34" charset="0"/>
                        <a:buChar char="•"/>
                      </a:pPr>
                      <a:r>
                        <a:rPr lang="tr-TR" baseline="0" dirty="0" smtClean="0"/>
                        <a:t>Saç dökülmesi</a:t>
                      </a:r>
                    </a:p>
                    <a:p>
                      <a:pPr>
                        <a:buFont typeface="Arial" pitchFamily="34" charset="0"/>
                        <a:buChar char="•"/>
                      </a:pPr>
                      <a:r>
                        <a:rPr lang="tr-TR" baseline="0" dirty="0" smtClean="0"/>
                        <a:t>Tırnak kırılması</a:t>
                      </a:r>
                    </a:p>
                    <a:p>
                      <a:pPr>
                        <a:buFont typeface="Arial" pitchFamily="34" charset="0"/>
                        <a:buChar char="•"/>
                      </a:pPr>
                      <a:r>
                        <a:rPr lang="tr-TR" baseline="0" dirty="0" err="1" smtClean="0"/>
                        <a:t>Trigeminal</a:t>
                      </a:r>
                      <a:r>
                        <a:rPr lang="tr-TR" baseline="0" dirty="0" smtClean="0"/>
                        <a:t> </a:t>
                      </a:r>
                      <a:r>
                        <a:rPr lang="tr-TR" baseline="0" dirty="0" err="1" smtClean="0"/>
                        <a:t>nevraliji</a:t>
                      </a:r>
                      <a:endParaRPr lang="tr-TR" baseline="0" dirty="0" smtClean="0"/>
                    </a:p>
                    <a:p>
                      <a:pPr>
                        <a:buFont typeface="Arial" pitchFamily="34" charset="0"/>
                        <a:buChar char="•"/>
                      </a:pPr>
                      <a:r>
                        <a:rPr lang="tr-TR" baseline="0" dirty="0" err="1" smtClean="0"/>
                        <a:t>Nevraliji</a:t>
                      </a:r>
                      <a:r>
                        <a:rPr lang="tr-TR" baseline="0" dirty="0" smtClean="0"/>
                        <a:t> </a:t>
                      </a:r>
                    </a:p>
                    <a:p>
                      <a:pPr>
                        <a:buFont typeface="Arial" pitchFamily="34" charset="0"/>
                        <a:buChar char="•"/>
                      </a:pPr>
                      <a:r>
                        <a:rPr lang="tr-TR" baseline="0" dirty="0" smtClean="0"/>
                        <a:t>B12 Vitamin Eksikliği</a:t>
                      </a:r>
                    </a:p>
                    <a:p>
                      <a:pPr>
                        <a:buFont typeface="Arial" pitchFamily="34" charset="0"/>
                        <a:buChar char="•"/>
                      </a:pPr>
                      <a:endParaRPr lang="tr-TR" dirty="0"/>
                    </a:p>
                  </a:txBody>
                  <a:tcPr/>
                </a:tc>
                <a:tc>
                  <a:txBody>
                    <a:bodyPr/>
                    <a:lstStyle/>
                    <a:p>
                      <a:pPr>
                        <a:buFont typeface="Arial" pitchFamily="34" charset="0"/>
                        <a:buChar char="•"/>
                      </a:pPr>
                      <a:r>
                        <a:rPr lang="tr-TR" dirty="0" smtClean="0"/>
                        <a:t>Aşırı duyarlılık</a:t>
                      </a:r>
                    </a:p>
                    <a:p>
                      <a:pPr>
                        <a:buFont typeface="Arial" pitchFamily="34" charset="0"/>
                        <a:buChar char="•"/>
                      </a:pPr>
                      <a:r>
                        <a:rPr lang="tr-TR" dirty="0" err="1" smtClean="0"/>
                        <a:t>Leber</a:t>
                      </a:r>
                      <a:r>
                        <a:rPr lang="tr-TR" baseline="0" dirty="0" smtClean="0"/>
                        <a:t> optik </a:t>
                      </a:r>
                      <a:r>
                        <a:rPr lang="tr-TR" baseline="0" dirty="0" err="1" smtClean="0"/>
                        <a:t>atrofisi</a:t>
                      </a:r>
                      <a:endParaRPr lang="tr-TR" dirty="0"/>
                    </a:p>
                  </a:txBody>
                  <a:tcPr/>
                </a:tc>
                <a:tc>
                  <a:txBody>
                    <a:bodyPr/>
                    <a:lstStyle/>
                    <a:p>
                      <a:pPr>
                        <a:buFont typeface="Arial" pitchFamily="34" charset="0"/>
                        <a:buChar char="•"/>
                      </a:pPr>
                      <a:r>
                        <a:rPr lang="tr-TR" dirty="0" err="1" smtClean="0"/>
                        <a:t>İntravenöz</a:t>
                      </a:r>
                      <a:r>
                        <a:rPr lang="tr-TR" baseline="0" dirty="0" smtClean="0"/>
                        <a:t> </a:t>
                      </a:r>
                    </a:p>
                    <a:p>
                      <a:pPr>
                        <a:buFont typeface="Arial" pitchFamily="34" charset="0"/>
                        <a:buChar char="•"/>
                      </a:pPr>
                      <a:r>
                        <a:rPr lang="tr-TR" baseline="0" dirty="0" err="1" smtClean="0"/>
                        <a:t>İntramüsküler</a:t>
                      </a:r>
                      <a:r>
                        <a:rPr lang="tr-TR" baseline="0" dirty="0" smtClean="0"/>
                        <a:t> </a:t>
                      </a:r>
                    </a:p>
                    <a:p>
                      <a:pPr>
                        <a:buFont typeface="Arial" pitchFamily="34" charset="0"/>
                        <a:buChar char="•"/>
                      </a:pPr>
                      <a:r>
                        <a:rPr lang="tr-TR" baseline="0" dirty="0" smtClean="0"/>
                        <a:t>Oral (ağızdan )</a:t>
                      </a:r>
                      <a:endParaRPr lang="tr-TR" dirty="0"/>
                    </a:p>
                  </a:txBody>
                  <a:tcPr/>
                </a:tc>
                <a:tc>
                  <a:txBody>
                    <a:bodyPr/>
                    <a:lstStyle/>
                    <a:p>
                      <a:pPr>
                        <a:buFont typeface="Arial" pitchFamily="34" charset="0"/>
                        <a:buChar char="•"/>
                      </a:pPr>
                      <a:r>
                        <a:rPr lang="tr-TR" dirty="0" smtClean="0"/>
                        <a:t>Baş ağrısı</a:t>
                      </a:r>
                      <a:r>
                        <a:rPr lang="tr-TR" baseline="0" dirty="0" smtClean="0"/>
                        <a:t> </a:t>
                      </a:r>
                    </a:p>
                    <a:p>
                      <a:pPr>
                        <a:buFont typeface="Arial" pitchFamily="34" charset="0"/>
                        <a:buChar char="•"/>
                      </a:pPr>
                      <a:r>
                        <a:rPr lang="tr-TR" baseline="0" dirty="0" smtClean="0"/>
                        <a:t>Baş dönmesi </a:t>
                      </a:r>
                    </a:p>
                    <a:p>
                      <a:pPr>
                        <a:buFont typeface="Arial" pitchFamily="34" charset="0"/>
                        <a:buChar char="•"/>
                      </a:pPr>
                      <a:r>
                        <a:rPr lang="tr-TR" baseline="0" dirty="0" smtClean="0"/>
                        <a:t>Bulantı </a:t>
                      </a:r>
                    </a:p>
                    <a:p>
                      <a:pPr>
                        <a:buFont typeface="Arial" pitchFamily="34" charset="0"/>
                        <a:buChar char="•"/>
                      </a:pPr>
                      <a:r>
                        <a:rPr lang="tr-TR" baseline="0" dirty="0" err="1" smtClean="0"/>
                        <a:t>Parestezi</a:t>
                      </a:r>
                      <a:r>
                        <a:rPr lang="tr-TR" baseline="0" dirty="0" smtClean="0"/>
                        <a:t> </a:t>
                      </a:r>
                    </a:p>
                    <a:p>
                      <a:pPr>
                        <a:buFont typeface="Arial" pitchFamily="34" charset="0"/>
                        <a:buChar char="•"/>
                      </a:pPr>
                      <a:r>
                        <a:rPr lang="tr-TR" baseline="0" dirty="0" err="1" smtClean="0"/>
                        <a:t>Anksiyete</a:t>
                      </a:r>
                      <a:r>
                        <a:rPr lang="tr-TR" baseline="0" dirty="0" smtClean="0"/>
                        <a:t> </a:t>
                      </a:r>
                    </a:p>
                    <a:p>
                      <a:pPr>
                        <a:buFont typeface="Arial" pitchFamily="34" charset="0"/>
                        <a:buChar char="•"/>
                      </a:pPr>
                      <a:r>
                        <a:rPr lang="tr-TR" baseline="0" dirty="0" err="1" smtClean="0"/>
                        <a:t>Dispne</a:t>
                      </a:r>
                      <a:r>
                        <a:rPr lang="tr-TR" baseline="0" dirty="0" smtClean="0"/>
                        <a:t> </a:t>
                      </a:r>
                    </a:p>
                    <a:p>
                      <a:pPr>
                        <a:buFont typeface="Arial" pitchFamily="34" charset="0"/>
                        <a:buChar char="•"/>
                      </a:pPr>
                      <a:r>
                        <a:rPr lang="tr-TR" baseline="0" dirty="0" smtClean="0"/>
                        <a:t>Kusma </a:t>
                      </a:r>
                    </a:p>
                    <a:p>
                      <a:pPr>
                        <a:buFont typeface="Arial" pitchFamily="34" charset="0"/>
                        <a:buChar char="•"/>
                      </a:pPr>
                      <a:r>
                        <a:rPr lang="tr-TR" baseline="0" dirty="0" err="1" smtClean="0"/>
                        <a:t>Diyare</a:t>
                      </a:r>
                      <a:r>
                        <a:rPr lang="tr-TR" baseline="0" dirty="0" smtClean="0"/>
                        <a:t> </a:t>
                      </a:r>
                    </a:p>
                    <a:p>
                      <a:pPr>
                        <a:buFont typeface="Arial" pitchFamily="34" charset="0"/>
                        <a:buChar char="•"/>
                      </a:pPr>
                      <a:r>
                        <a:rPr lang="tr-TR" baseline="0" dirty="0" err="1" smtClean="0"/>
                        <a:t>Periferik</a:t>
                      </a:r>
                      <a:r>
                        <a:rPr lang="tr-TR" baseline="0" dirty="0" smtClean="0"/>
                        <a:t> dönem </a:t>
                      </a:r>
                    </a:p>
                    <a:p>
                      <a:pPr>
                        <a:buFont typeface="Arial" pitchFamily="34" charset="0"/>
                        <a:buChar char="•"/>
                      </a:pPr>
                      <a:r>
                        <a:rPr lang="tr-TR" baseline="0" dirty="0" smtClean="0"/>
                        <a:t>Hazımsızlık </a:t>
                      </a:r>
                    </a:p>
                    <a:p>
                      <a:pPr>
                        <a:buFont typeface="Arial" pitchFamily="34" charset="0"/>
                        <a:buChar char="•"/>
                      </a:pPr>
                      <a:r>
                        <a:rPr lang="tr-TR" baseline="0" dirty="0" err="1" smtClean="0"/>
                        <a:t>Miyalaji</a:t>
                      </a:r>
                      <a:r>
                        <a:rPr lang="tr-TR" baseline="0" dirty="0" smtClean="0"/>
                        <a:t> </a:t>
                      </a:r>
                    </a:p>
                    <a:p>
                      <a:pPr>
                        <a:buFont typeface="Arial" pitchFamily="34" charset="0"/>
                        <a:buChar char="•"/>
                      </a:pPr>
                      <a:r>
                        <a:rPr lang="tr-TR" baseline="0" dirty="0" smtClean="0"/>
                        <a:t>Sinirlilik </a:t>
                      </a:r>
                    </a:p>
                    <a:p>
                      <a:pPr>
                        <a:buFont typeface="Arial" pitchFamily="34" charset="0"/>
                        <a:buChar char="•"/>
                      </a:pPr>
                      <a:r>
                        <a:rPr lang="tr-TR" baseline="0" dirty="0" err="1" smtClean="0"/>
                        <a:t>Glossit</a:t>
                      </a:r>
                      <a:r>
                        <a:rPr lang="tr-TR" baseline="0" dirty="0" smtClean="0"/>
                        <a:t> </a:t>
                      </a:r>
                    </a:p>
                    <a:p>
                      <a:pPr>
                        <a:buFont typeface="Arial" pitchFamily="34" charset="0"/>
                        <a:buChar char="•"/>
                      </a:pPr>
                      <a:r>
                        <a:rPr lang="tr-TR" baseline="0" dirty="0" err="1" smtClean="0"/>
                        <a:t>Asteni</a:t>
                      </a:r>
                      <a:r>
                        <a:rPr lang="tr-TR" baseline="0" dirty="0" smtClean="0"/>
                        <a:t> </a:t>
                      </a:r>
                    </a:p>
                    <a:p>
                      <a:pPr>
                        <a:buFont typeface="Arial" pitchFamily="34" charset="0"/>
                        <a:buChar char="•"/>
                      </a:pPr>
                      <a:r>
                        <a:rPr lang="tr-TR" baseline="0" dirty="0" smtClean="0"/>
                        <a:t>Akne </a:t>
                      </a:r>
                    </a:p>
                    <a:p>
                      <a:pPr>
                        <a:buFont typeface="Arial" pitchFamily="34" charset="0"/>
                        <a:buChar char="•"/>
                      </a:pPr>
                      <a:r>
                        <a:rPr lang="tr-TR" baseline="0" dirty="0" smtClean="0"/>
                        <a:t>Ateş </a:t>
                      </a:r>
                    </a:p>
                    <a:p>
                      <a:pPr>
                        <a:buFont typeface="Arial" pitchFamily="34" charset="0"/>
                        <a:buNone/>
                      </a:pPr>
                      <a:endParaRPr lang="tr-TR" baseline="0" dirty="0" smtClean="0"/>
                    </a:p>
                  </a:txBody>
                  <a:tcPr/>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nvPr>
        </p:nvGraphicFramePr>
        <p:xfrm>
          <a:off x="395536" y="620688"/>
          <a:ext cx="8229600" cy="5688632"/>
        </p:xfrm>
        <a:graphic>
          <a:graphicData uri="http://schemas.openxmlformats.org/drawingml/2006/table">
            <a:tbl>
              <a:tblPr firstRow="1" bandRow="1">
                <a:tableStyleId>{073A0DAA-6AF3-43AB-8588-CEC1D06C72B9}</a:tableStyleId>
              </a:tblPr>
              <a:tblGrid>
                <a:gridCol w="1645920"/>
                <a:gridCol w="1645920"/>
                <a:gridCol w="1645920"/>
                <a:gridCol w="1645920"/>
                <a:gridCol w="1645920"/>
              </a:tblGrid>
              <a:tr h="964704">
                <a:tc>
                  <a:txBody>
                    <a:bodyPr/>
                    <a:lstStyle/>
                    <a:p>
                      <a:endParaRPr lang="tr-TR" dirty="0"/>
                    </a:p>
                  </a:txBody>
                  <a:tcPr/>
                </a:tc>
                <a:tc>
                  <a:txBody>
                    <a:bodyPr/>
                    <a:lstStyle/>
                    <a:p>
                      <a:r>
                        <a:rPr lang="tr-TR" dirty="0" smtClean="0"/>
                        <a:t>ENDİKASYON</a:t>
                      </a:r>
                      <a:endParaRPr lang="tr-TR" dirty="0"/>
                    </a:p>
                  </a:txBody>
                  <a:tcPr/>
                </a:tc>
                <a:tc>
                  <a:txBody>
                    <a:bodyPr/>
                    <a:lstStyle/>
                    <a:p>
                      <a:r>
                        <a:rPr lang="tr-TR" dirty="0" smtClean="0"/>
                        <a:t>KONTRENDİKASYON</a:t>
                      </a:r>
                    </a:p>
                    <a:p>
                      <a:endParaRPr lang="tr-TR" dirty="0"/>
                    </a:p>
                  </a:txBody>
                  <a:tcPr/>
                </a:tc>
                <a:tc>
                  <a:txBody>
                    <a:bodyPr/>
                    <a:lstStyle/>
                    <a:p>
                      <a:r>
                        <a:rPr lang="tr-TR" dirty="0" smtClean="0"/>
                        <a:t>VERİLİŞ YOLU</a:t>
                      </a:r>
                    </a:p>
                    <a:p>
                      <a:endParaRPr lang="tr-TR" dirty="0"/>
                    </a:p>
                  </a:txBody>
                  <a:tcPr/>
                </a:tc>
                <a:tc>
                  <a:txBody>
                    <a:bodyPr/>
                    <a:lstStyle/>
                    <a:p>
                      <a:r>
                        <a:rPr lang="tr-TR" dirty="0" smtClean="0"/>
                        <a:t>YAN</a:t>
                      </a:r>
                      <a:r>
                        <a:rPr lang="tr-TR" baseline="0" dirty="0" smtClean="0"/>
                        <a:t> ETKİ</a:t>
                      </a:r>
                      <a:endParaRPr lang="tr-TR" dirty="0"/>
                    </a:p>
                  </a:txBody>
                  <a:tcPr/>
                </a:tc>
              </a:tr>
              <a:tr h="4723928">
                <a:tc>
                  <a:txBody>
                    <a:bodyPr/>
                    <a:lstStyle/>
                    <a:p>
                      <a:endParaRPr lang="tr-TR" dirty="0" smtClean="0"/>
                    </a:p>
                    <a:p>
                      <a:endParaRPr lang="tr-TR" dirty="0" smtClean="0"/>
                    </a:p>
                    <a:p>
                      <a:endParaRPr lang="tr-TR" dirty="0" smtClean="0"/>
                    </a:p>
                    <a:p>
                      <a:endParaRPr lang="tr-TR" dirty="0" smtClean="0"/>
                    </a:p>
                    <a:p>
                      <a:endParaRPr lang="tr-TR" dirty="0" smtClean="0"/>
                    </a:p>
                    <a:p>
                      <a:endParaRPr lang="tr-TR" dirty="0" smtClean="0"/>
                    </a:p>
                    <a:p>
                      <a:r>
                        <a:rPr lang="tr-TR" dirty="0" smtClean="0"/>
                        <a:t>B6</a:t>
                      </a:r>
                      <a:r>
                        <a:rPr lang="tr-TR" baseline="0" dirty="0" smtClean="0"/>
                        <a:t> VİTAMİN</a:t>
                      </a:r>
                    </a:p>
                    <a:p>
                      <a:r>
                        <a:rPr lang="tr-TR" baseline="0" dirty="0" smtClean="0"/>
                        <a:t>(PİRİDOKSİN)</a:t>
                      </a:r>
                      <a:endParaRPr lang="tr-TR" dirty="0"/>
                    </a:p>
                  </a:txBody>
                  <a:tcPr/>
                </a:tc>
                <a:tc>
                  <a:txBody>
                    <a:bodyPr/>
                    <a:lstStyle/>
                    <a:p>
                      <a:pPr>
                        <a:buFont typeface="Arial" pitchFamily="34" charset="0"/>
                        <a:buChar char="•"/>
                      </a:pPr>
                      <a:r>
                        <a:rPr lang="tr-TR" dirty="0" smtClean="0"/>
                        <a:t>Beslenme</a:t>
                      </a:r>
                      <a:r>
                        <a:rPr lang="tr-TR" baseline="0" dirty="0" smtClean="0"/>
                        <a:t> bozukluğu</a:t>
                      </a:r>
                    </a:p>
                    <a:p>
                      <a:pPr>
                        <a:buFont typeface="Arial" pitchFamily="34" charset="0"/>
                        <a:buChar char="•"/>
                      </a:pPr>
                      <a:r>
                        <a:rPr lang="tr-TR" baseline="0" dirty="0" smtClean="0"/>
                        <a:t>Saç dökülmesi</a:t>
                      </a:r>
                    </a:p>
                    <a:p>
                      <a:pPr>
                        <a:buFont typeface="Arial" pitchFamily="34" charset="0"/>
                        <a:buChar char="•"/>
                      </a:pPr>
                      <a:r>
                        <a:rPr lang="tr-TR" baseline="0" dirty="0" smtClean="0"/>
                        <a:t>Depresyon </a:t>
                      </a:r>
                    </a:p>
                    <a:p>
                      <a:pPr>
                        <a:buFont typeface="Arial" pitchFamily="34" charset="0"/>
                        <a:buChar char="•"/>
                      </a:pPr>
                      <a:r>
                        <a:rPr lang="tr-TR" baseline="0" dirty="0" smtClean="0"/>
                        <a:t>Tırnak kırılması</a:t>
                      </a:r>
                    </a:p>
                    <a:p>
                      <a:pPr>
                        <a:buFont typeface="Arial" pitchFamily="34" charset="0"/>
                        <a:buChar char="•"/>
                      </a:pPr>
                      <a:r>
                        <a:rPr lang="tr-TR" baseline="0" dirty="0" smtClean="0"/>
                        <a:t>B6 Vitamin </a:t>
                      </a:r>
                      <a:r>
                        <a:rPr lang="tr-TR" baseline="0" dirty="0" err="1" smtClean="0"/>
                        <a:t>Eksikiği</a:t>
                      </a:r>
                      <a:endParaRPr lang="tr-TR" baseline="0" dirty="0" smtClean="0"/>
                    </a:p>
                    <a:p>
                      <a:pPr>
                        <a:buFont typeface="Arial" pitchFamily="34" charset="0"/>
                        <a:buNone/>
                      </a:pPr>
                      <a:r>
                        <a:rPr lang="tr-TR" baseline="0" dirty="0" smtClean="0"/>
                        <a:t>(</a:t>
                      </a:r>
                      <a:r>
                        <a:rPr lang="tr-TR" baseline="0" dirty="0" err="1" smtClean="0"/>
                        <a:t>piridoksin</a:t>
                      </a:r>
                      <a:r>
                        <a:rPr lang="tr-TR" baseline="0" dirty="0" smtClean="0"/>
                        <a:t>)</a:t>
                      </a:r>
                      <a:endParaRPr lang="tr-TR" dirty="0" smtClean="0"/>
                    </a:p>
                    <a:p>
                      <a:pPr>
                        <a:buFont typeface="Arial" pitchFamily="34" charset="0"/>
                        <a:buNone/>
                      </a:pPr>
                      <a:endParaRPr lang="tr-TR" dirty="0"/>
                    </a:p>
                  </a:txBody>
                  <a:tcPr/>
                </a:tc>
                <a:tc>
                  <a:txBody>
                    <a:bodyPr/>
                    <a:lstStyle/>
                    <a:p>
                      <a:pPr>
                        <a:buFont typeface="Arial" pitchFamily="34" charset="0"/>
                        <a:buChar char="•"/>
                      </a:pPr>
                      <a:r>
                        <a:rPr lang="tr-TR" dirty="0" smtClean="0"/>
                        <a:t>Aşırı duyarlılık</a:t>
                      </a:r>
                    </a:p>
                    <a:p>
                      <a:pPr>
                        <a:buFont typeface="Arial" pitchFamily="34" charset="0"/>
                        <a:buChar char="•"/>
                      </a:pPr>
                      <a:endParaRPr lang="tr-TR" dirty="0"/>
                    </a:p>
                  </a:txBody>
                  <a:tcPr/>
                </a:tc>
                <a:tc>
                  <a:txBody>
                    <a:bodyPr/>
                    <a:lstStyle/>
                    <a:p>
                      <a:pPr>
                        <a:buFont typeface="Arial" pitchFamily="34" charset="0"/>
                        <a:buChar char="•"/>
                      </a:pPr>
                      <a:r>
                        <a:rPr lang="tr-TR" dirty="0" err="1" smtClean="0"/>
                        <a:t>İntravenöz</a:t>
                      </a:r>
                      <a:r>
                        <a:rPr lang="tr-TR" dirty="0" smtClean="0"/>
                        <a:t> </a:t>
                      </a:r>
                    </a:p>
                    <a:p>
                      <a:pPr>
                        <a:buFont typeface="Arial" pitchFamily="34" charset="0"/>
                        <a:buChar char="•"/>
                      </a:pPr>
                      <a:r>
                        <a:rPr lang="tr-TR" dirty="0" err="1" smtClean="0"/>
                        <a:t>İntramüsküler</a:t>
                      </a:r>
                      <a:endParaRPr lang="tr-TR" dirty="0" smtClean="0"/>
                    </a:p>
                    <a:p>
                      <a:pPr>
                        <a:buFont typeface="Arial" pitchFamily="34" charset="0"/>
                        <a:buChar char="•"/>
                      </a:pPr>
                      <a:r>
                        <a:rPr lang="tr-TR" dirty="0" smtClean="0"/>
                        <a:t>Oral (ağızdan) </a:t>
                      </a:r>
                      <a:endParaRPr lang="tr-TR" dirty="0"/>
                    </a:p>
                  </a:txBody>
                  <a:tcPr/>
                </a:tc>
                <a:tc>
                  <a:txBody>
                    <a:bodyPr/>
                    <a:lstStyle/>
                    <a:p>
                      <a:pPr>
                        <a:buFont typeface="Arial" pitchFamily="34" charset="0"/>
                        <a:buChar char="•"/>
                      </a:pPr>
                      <a:r>
                        <a:rPr lang="tr-TR" dirty="0" smtClean="0"/>
                        <a:t>Aşırı duyarlılık</a:t>
                      </a:r>
                    </a:p>
                    <a:p>
                      <a:pPr>
                        <a:buFont typeface="Arial" pitchFamily="34" charset="0"/>
                        <a:buChar char="•"/>
                      </a:pPr>
                      <a:r>
                        <a:rPr lang="tr-TR" dirty="0" smtClean="0"/>
                        <a:t>Kilo</a:t>
                      </a:r>
                      <a:r>
                        <a:rPr lang="tr-TR" baseline="0" dirty="0" smtClean="0"/>
                        <a:t> artışı </a:t>
                      </a:r>
                    </a:p>
                    <a:p>
                      <a:pPr>
                        <a:buFont typeface="Arial" pitchFamily="34" charset="0"/>
                        <a:buChar char="•"/>
                      </a:pPr>
                      <a:r>
                        <a:rPr lang="tr-TR" baseline="0" dirty="0" smtClean="0"/>
                        <a:t>Kabızlık </a:t>
                      </a:r>
                    </a:p>
                    <a:p>
                      <a:pPr>
                        <a:buFont typeface="Arial" pitchFamily="34" charset="0"/>
                        <a:buChar char="•"/>
                      </a:pPr>
                      <a:r>
                        <a:rPr lang="tr-TR" baseline="0" dirty="0" smtClean="0"/>
                        <a:t>Ateş </a:t>
                      </a:r>
                      <a:endParaRPr lang="tr-TR" dirty="0"/>
                    </a:p>
                  </a:txBody>
                  <a:tcPr/>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404664"/>
            <a:ext cx="8229600" cy="1143000"/>
          </a:xfrm>
        </p:spPr>
        <p:txBody>
          <a:bodyPr>
            <a:normAutofit/>
          </a:bodyPr>
          <a:lstStyle/>
          <a:p>
            <a:r>
              <a:rPr lang="tr-TR" sz="3200" b="1" dirty="0" smtClean="0"/>
              <a:t>KAYNAKLAR</a:t>
            </a:r>
            <a:endParaRPr lang="tr-TR" sz="3200" b="1" dirty="0"/>
          </a:p>
        </p:txBody>
      </p:sp>
      <p:sp>
        <p:nvSpPr>
          <p:cNvPr id="3" name="2 İçerik Yer Tutucusu"/>
          <p:cNvSpPr>
            <a:spLocks noGrp="1"/>
          </p:cNvSpPr>
          <p:nvPr>
            <p:ph idx="1"/>
          </p:nvPr>
        </p:nvSpPr>
        <p:spPr>
          <a:xfrm>
            <a:off x="467544" y="1916832"/>
            <a:ext cx="8229600" cy="4525963"/>
          </a:xfrm>
        </p:spPr>
        <p:txBody>
          <a:bodyPr>
            <a:normAutofit/>
          </a:bodyPr>
          <a:lstStyle/>
          <a:p>
            <a:r>
              <a:rPr lang="tr-TR" sz="1600" dirty="0" smtClean="0"/>
              <a:t> </a:t>
            </a:r>
            <a:r>
              <a:rPr lang="tr-TR" sz="1600" dirty="0" err="1" smtClean="0"/>
              <a:t>VVeiss</a:t>
            </a:r>
            <a:r>
              <a:rPr lang="tr-TR" sz="1600" dirty="0" smtClean="0"/>
              <a:t> ME. </a:t>
            </a:r>
            <a:r>
              <a:rPr lang="tr-TR" sz="1600" dirty="0" err="1" smtClean="0"/>
              <a:t>Drug</a:t>
            </a:r>
            <a:r>
              <a:rPr lang="tr-TR" sz="1600" dirty="0" smtClean="0"/>
              <a:t> </a:t>
            </a:r>
            <a:r>
              <a:rPr lang="tr-TR" sz="1600" dirty="0" err="1" smtClean="0"/>
              <a:t>Allergy</a:t>
            </a:r>
            <a:r>
              <a:rPr lang="tr-TR" sz="1600" dirty="0" smtClean="0"/>
              <a:t>. </a:t>
            </a:r>
            <a:r>
              <a:rPr lang="tr-TR" sz="1600" dirty="0" err="1" smtClean="0"/>
              <a:t>Clin</a:t>
            </a:r>
            <a:r>
              <a:rPr lang="tr-TR" sz="1600" dirty="0" smtClean="0"/>
              <a:t> </a:t>
            </a:r>
            <a:r>
              <a:rPr lang="tr-TR" sz="1600" dirty="0" err="1" smtClean="0"/>
              <a:t>Allergy</a:t>
            </a:r>
            <a:r>
              <a:rPr lang="tr-TR" sz="1600" dirty="0" smtClean="0"/>
              <a:t> 1992; 76(4):857-82. </a:t>
            </a:r>
          </a:p>
          <a:p>
            <a:r>
              <a:rPr lang="tr-TR" sz="1600" dirty="0" err="1" smtClean="0"/>
              <a:t>Patterson</a:t>
            </a:r>
            <a:r>
              <a:rPr lang="tr-TR" sz="1600" dirty="0" smtClean="0"/>
              <a:t> R, </a:t>
            </a:r>
            <a:r>
              <a:rPr lang="tr-TR" sz="1600" dirty="0" err="1" smtClean="0"/>
              <a:t>Grammer</a:t>
            </a:r>
            <a:r>
              <a:rPr lang="tr-TR" sz="1600" dirty="0" smtClean="0"/>
              <a:t> LC, </a:t>
            </a:r>
            <a:r>
              <a:rPr lang="tr-TR" sz="1600" dirty="0" err="1" smtClean="0"/>
              <a:t>Greenberger</a:t>
            </a:r>
            <a:r>
              <a:rPr lang="tr-TR" sz="1600" dirty="0" smtClean="0"/>
              <a:t> PA, </a:t>
            </a:r>
            <a:r>
              <a:rPr lang="tr-TR" sz="1600" dirty="0" err="1" smtClean="0"/>
              <a:t>Zeiss</a:t>
            </a:r>
            <a:r>
              <a:rPr lang="tr-TR" sz="1600" dirty="0" smtClean="0"/>
              <a:t> CR. </a:t>
            </a:r>
            <a:r>
              <a:rPr lang="tr-TR" sz="1600" dirty="0" err="1" smtClean="0"/>
              <a:t>Allergic</a:t>
            </a:r>
            <a:r>
              <a:rPr lang="tr-TR" sz="1600" dirty="0" smtClean="0"/>
              <a:t> </a:t>
            </a:r>
            <a:r>
              <a:rPr lang="tr-TR" sz="1600" dirty="0" err="1" smtClean="0"/>
              <a:t>Diseases</a:t>
            </a:r>
            <a:r>
              <a:rPr lang="tr-TR" sz="1600" dirty="0" smtClean="0"/>
              <a:t>. </a:t>
            </a:r>
            <a:r>
              <a:rPr lang="tr-TR" sz="1600" dirty="0" err="1" smtClean="0"/>
              <a:t>Philadelphia</a:t>
            </a:r>
            <a:r>
              <a:rPr lang="tr-TR" sz="1600" dirty="0" smtClean="0"/>
              <a:t>: JB </a:t>
            </a:r>
            <a:r>
              <a:rPr lang="tr-TR" sz="1600" dirty="0" err="1" smtClean="0"/>
              <a:t>Lippincott</a:t>
            </a:r>
            <a:r>
              <a:rPr lang="tr-TR" sz="1600" dirty="0" smtClean="0"/>
              <a:t> </a:t>
            </a:r>
            <a:r>
              <a:rPr lang="tr-TR" sz="1600" dirty="0" err="1" smtClean="0"/>
              <a:t>Company</a:t>
            </a:r>
            <a:r>
              <a:rPr lang="tr-TR" sz="1600" dirty="0" smtClean="0"/>
              <a:t>, 1993:387-552</a:t>
            </a:r>
          </a:p>
          <a:p>
            <a:r>
              <a:rPr lang="tr-TR" sz="1600" dirty="0" smtClean="0"/>
              <a:t>Kim K, </a:t>
            </a:r>
            <a:r>
              <a:rPr lang="tr-TR" sz="1600" dirty="0" err="1" smtClean="0"/>
              <a:t>Evans</a:t>
            </a:r>
            <a:r>
              <a:rPr lang="tr-TR" sz="1600" dirty="0" smtClean="0"/>
              <a:t> R, </a:t>
            </a:r>
            <a:r>
              <a:rPr lang="tr-TR" sz="1600" dirty="0" err="1" smtClean="0"/>
              <a:t>Mahr</a:t>
            </a:r>
            <a:r>
              <a:rPr lang="tr-TR" sz="1600" dirty="0" smtClean="0"/>
              <a:t> TA. </a:t>
            </a:r>
            <a:r>
              <a:rPr lang="tr-TR" sz="1600" dirty="0" err="1" smtClean="0"/>
              <a:t>Drug</a:t>
            </a:r>
            <a:r>
              <a:rPr lang="tr-TR" sz="1600" dirty="0" smtClean="0"/>
              <a:t> </a:t>
            </a:r>
            <a:r>
              <a:rPr lang="tr-TR" sz="1600" dirty="0" err="1" smtClean="0"/>
              <a:t>Allergy</a:t>
            </a:r>
            <a:r>
              <a:rPr lang="tr-TR" sz="1600" dirty="0" smtClean="0"/>
              <a:t>. </a:t>
            </a:r>
            <a:r>
              <a:rPr lang="tr-TR" sz="1600" dirty="0" err="1" smtClean="0"/>
              <a:t>Allergy</a:t>
            </a:r>
            <a:r>
              <a:rPr lang="tr-TR" sz="1600" dirty="0" smtClean="0"/>
              <a:t> </a:t>
            </a:r>
            <a:r>
              <a:rPr lang="tr-TR" sz="1600" dirty="0" err="1" smtClean="0"/>
              <a:t>Proc</a:t>
            </a:r>
            <a:r>
              <a:rPr lang="tr-TR" sz="1600" dirty="0" smtClean="0"/>
              <a:t> 1990; 11(6):299-304. </a:t>
            </a:r>
          </a:p>
          <a:p>
            <a:r>
              <a:rPr lang="en-US" sz="1600" dirty="0" smtClean="0"/>
              <a:t> </a:t>
            </a:r>
            <a:r>
              <a:rPr lang="en-US" sz="1600" dirty="0" err="1" smtClean="0"/>
              <a:t>Haddi</a:t>
            </a:r>
            <a:r>
              <a:rPr lang="en-US" sz="1600" dirty="0" smtClean="0"/>
              <a:t> E, </a:t>
            </a:r>
            <a:r>
              <a:rPr lang="en-US" sz="1600" dirty="0" err="1" smtClean="0"/>
              <a:t>Charpin</a:t>
            </a:r>
            <a:r>
              <a:rPr lang="en-US" sz="1600" dirty="0" smtClean="0"/>
              <a:t> D, </a:t>
            </a:r>
            <a:r>
              <a:rPr lang="en-US" sz="1600" dirty="0" err="1" smtClean="0"/>
              <a:t>Tafforeau</a:t>
            </a:r>
            <a:r>
              <a:rPr lang="en-US" sz="1600" dirty="0" smtClean="0"/>
              <a:t> G et al. </a:t>
            </a:r>
            <a:r>
              <a:rPr lang="en-US" sz="1600" dirty="0" err="1" smtClean="0"/>
              <a:t>Atopy</a:t>
            </a:r>
            <a:r>
              <a:rPr lang="en-US" sz="1600" dirty="0" smtClean="0"/>
              <a:t> and Systemic Reactions to Drugs. Allergy 1990; 45:236-9. </a:t>
            </a:r>
            <a:endParaRPr lang="tr-TR" sz="1600" dirty="0" smtClean="0"/>
          </a:p>
          <a:p>
            <a:r>
              <a:rPr lang="tr-TR" sz="1600" dirty="0" err="1" smtClean="0"/>
              <a:t>Moseley</a:t>
            </a:r>
            <a:r>
              <a:rPr lang="tr-TR" sz="1600" dirty="0" smtClean="0"/>
              <a:t> EK, </a:t>
            </a:r>
            <a:r>
              <a:rPr lang="tr-TR" sz="1600" dirty="0" err="1" smtClean="0"/>
              <a:t>Sullîvan</a:t>
            </a:r>
            <a:r>
              <a:rPr lang="tr-TR" sz="1600" dirty="0" smtClean="0"/>
              <a:t> TJ. </a:t>
            </a:r>
            <a:r>
              <a:rPr lang="tr-TR" sz="1600" dirty="0" err="1" smtClean="0"/>
              <a:t>Allergic</a:t>
            </a:r>
            <a:r>
              <a:rPr lang="tr-TR" sz="1600" dirty="0" smtClean="0"/>
              <a:t> </a:t>
            </a:r>
            <a:r>
              <a:rPr lang="tr-TR" sz="1600" dirty="0" err="1" smtClean="0"/>
              <a:t>Reactions</a:t>
            </a:r>
            <a:r>
              <a:rPr lang="tr-TR" sz="1600" dirty="0" smtClean="0"/>
              <a:t> </a:t>
            </a:r>
            <a:r>
              <a:rPr lang="tr-TR" sz="1600" dirty="0" err="1" smtClean="0"/>
              <a:t>to</a:t>
            </a:r>
            <a:r>
              <a:rPr lang="tr-TR" sz="1600" dirty="0" smtClean="0"/>
              <a:t> </a:t>
            </a:r>
            <a:r>
              <a:rPr lang="tr-TR" sz="1600" dirty="0" err="1" smtClean="0"/>
              <a:t>Antimıcrobial</a:t>
            </a:r>
            <a:r>
              <a:rPr lang="tr-TR" sz="1600" dirty="0" smtClean="0"/>
              <a:t> </a:t>
            </a:r>
            <a:r>
              <a:rPr lang="tr-TR" sz="1600" dirty="0" err="1" smtClean="0"/>
              <a:t>Drugs</a:t>
            </a:r>
            <a:r>
              <a:rPr lang="tr-TR" sz="1600" dirty="0" smtClean="0"/>
              <a:t> in </a:t>
            </a:r>
            <a:r>
              <a:rPr lang="tr-TR" sz="1600" dirty="0" err="1" smtClean="0"/>
              <a:t>Patients</a:t>
            </a:r>
            <a:r>
              <a:rPr lang="tr-TR" sz="1600" dirty="0" smtClean="0"/>
              <a:t> </a:t>
            </a:r>
            <a:r>
              <a:rPr lang="tr-TR" sz="1600" dirty="0" err="1" smtClean="0"/>
              <a:t>vvith</a:t>
            </a:r>
            <a:r>
              <a:rPr lang="tr-TR" sz="1600" dirty="0" smtClean="0"/>
              <a:t> </a:t>
            </a:r>
            <a:r>
              <a:rPr lang="tr-TR" sz="1600" dirty="0" err="1" smtClean="0"/>
              <a:t>History</a:t>
            </a:r>
            <a:r>
              <a:rPr lang="tr-TR" sz="1600" dirty="0" smtClean="0"/>
              <a:t> of </a:t>
            </a:r>
            <a:r>
              <a:rPr lang="tr-TR" sz="1600" dirty="0" err="1" smtClean="0"/>
              <a:t>Prior</a:t>
            </a:r>
            <a:r>
              <a:rPr lang="tr-TR" sz="1600" dirty="0" smtClean="0"/>
              <a:t> </a:t>
            </a:r>
            <a:r>
              <a:rPr lang="tr-TR" sz="1600" dirty="0" err="1" smtClean="0"/>
              <a:t>Drug</a:t>
            </a:r>
            <a:r>
              <a:rPr lang="tr-TR" sz="1600" dirty="0" smtClean="0"/>
              <a:t> </a:t>
            </a:r>
            <a:r>
              <a:rPr lang="tr-TR" sz="1600" dirty="0" err="1" smtClean="0"/>
              <a:t>Allergy</a:t>
            </a:r>
            <a:r>
              <a:rPr lang="tr-TR" sz="1600" dirty="0" smtClean="0"/>
              <a:t>. j </a:t>
            </a:r>
            <a:r>
              <a:rPr lang="tr-TR" sz="1600" dirty="0" err="1" smtClean="0"/>
              <a:t>Alıergy</a:t>
            </a:r>
            <a:r>
              <a:rPr lang="tr-TR" sz="1600" dirty="0" smtClean="0"/>
              <a:t> </a:t>
            </a:r>
            <a:r>
              <a:rPr lang="tr-TR" sz="1600" dirty="0" err="1" smtClean="0"/>
              <a:t>Clin</a:t>
            </a:r>
            <a:r>
              <a:rPr lang="tr-TR" sz="1600" dirty="0" smtClean="0"/>
              <a:t> </a:t>
            </a:r>
            <a:r>
              <a:rPr lang="tr-TR" sz="1600" dirty="0" err="1" smtClean="0"/>
              <a:t>Immunol</a:t>
            </a:r>
            <a:r>
              <a:rPr lang="tr-TR" sz="1600" dirty="0" smtClean="0"/>
              <a:t> 1991; 87:226</a:t>
            </a:r>
          </a:p>
          <a:p>
            <a:r>
              <a:rPr lang="tr-TR" sz="1600" dirty="0" err="1" smtClean="0"/>
              <a:t>Sullivan</a:t>
            </a:r>
            <a:r>
              <a:rPr lang="tr-TR" sz="1600" dirty="0" smtClean="0"/>
              <a:t> TJ. </a:t>
            </a:r>
            <a:r>
              <a:rPr lang="tr-TR" sz="1600" dirty="0" err="1" smtClean="0"/>
              <a:t>Management</a:t>
            </a:r>
            <a:r>
              <a:rPr lang="tr-TR" sz="1600" dirty="0" smtClean="0"/>
              <a:t> of </a:t>
            </a:r>
            <a:r>
              <a:rPr lang="tr-TR" sz="1600" dirty="0" err="1" smtClean="0"/>
              <a:t>Patients</a:t>
            </a:r>
            <a:r>
              <a:rPr lang="tr-TR" sz="1600" dirty="0" smtClean="0"/>
              <a:t> </a:t>
            </a:r>
            <a:r>
              <a:rPr lang="tr-TR" sz="1600" dirty="0" err="1" smtClean="0"/>
              <a:t>Allergic</a:t>
            </a:r>
            <a:r>
              <a:rPr lang="tr-TR" sz="1600" dirty="0" smtClean="0"/>
              <a:t> </a:t>
            </a:r>
            <a:r>
              <a:rPr lang="tr-TR" sz="1600" dirty="0" err="1" smtClean="0"/>
              <a:t>to</a:t>
            </a:r>
            <a:r>
              <a:rPr lang="tr-TR" sz="1600" dirty="0" smtClean="0"/>
              <a:t> </a:t>
            </a:r>
            <a:r>
              <a:rPr lang="tr-TR" sz="1600" dirty="0" err="1" smtClean="0"/>
              <a:t>Antimıcrobial</a:t>
            </a:r>
            <a:r>
              <a:rPr lang="tr-TR" sz="1600" dirty="0" smtClean="0"/>
              <a:t> </a:t>
            </a:r>
            <a:r>
              <a:rPr lang="tr-TR" sz="1600" dirty="0" err="1" smtClean="0"/>
              <a:t>Drugs</a:t>
            </a:r>
            <a:r>
              <a:rPr lang="tr-TR" sz="1600" dirty="0" smtClean="0"/>
              <a:t>. </a:t>
            </a:r>
            <a:r>
              <a:rPr lang="tr-TR" sz="1600" dirty="0" err="1" smtClean="0"/>
              <a:t>Allergy</a:t>
            </a:r>
            <a:r>
              <a:rPr lang="tr-TR" sz="1600" dirty="0" smtClean="0"/>
              <a:t> </a:t>
            </a:r>
            <a:r>
              <a:rPr lang="tr-TR" sz="1600" dirty="0" err="1" smtClean="0"/>
              <a:t>Proc</a:t>
            </a:r>
            <a:r>
              <a:rPr lang="tr-TR" sz="1600" dirty="0" smtClean="0"/>
              <a:t> 1991; 12(6):361-4. 7</a:t>
            </a:r>
          </a:p>
          <a:p>
            <a:r>
              <a:rPr lang="tr-TR" sz="1600" dirty="0" err="1" smtClean="0"/>
              <a:t>Sullivan</a:t>
            </a:r>
            <a:r>
              <a:rPr lang="tr-TR" sz="1600" dirty="0" smtClean="0"/>
              <a:t> TJ, </a:t>
            </a:r>
            <a:r>
              <a:rPr lang="tr-TR" sz="1600" dirty="0" err="1" smtClean="0"/>
              <a:t>Remedios</a:t>
            </a:r>
            <a:r>
              <a:rPr lang="tr-TR" sz="1600" dirty="0" smtClean="0"/>
              <a:t> C, </a:t>
            </a:r>
            <a:r>
              <a:rPr lang="tr-TR" sz="1600" dirty="0" err="1" smtClean="0"/>
              <a:t>Ong</a:t>
            </a:r>
            <a:r>
              <a:rPr lang="tr-TR" sz="1600" dirty="0" smtClean="0"/>
              <a:t> RC et al. </a:t>
            </a:r>
            <a:r>
              <a:rPr lang="tr-TR" sz="1600" dirty="0" err="1" smtClean="0"/>
              <a:t>Studies</a:t>
            </a:r>
            <a:r>
              <a:rPr lang="tr-TR" sz="1600" dirty="0" smtClean="0"/>
              <a:t> of </a:t>
            </a:r>
            <a:r>
              <a:rPr lang="tr-TR" sz="1600" dirty="0" err="1" smtClean="0"/>
              <a:t>the</a:t>
            </a:r>
            <a:r>
              <a:rPr lang="tr-TR" sz="1600" dirty="0" smtClean="0"/>
              <a:t> </a:t>
            </a:r>
            <a:r>
              <a:rPr lang="tr-TR" sz="1600" dirty="0" err="1" smtClean="0"/>
              <a:t>Multipl</a:t>
            </a:r>
            <a:r>
              <a:rPr lang="tr-TR" sz="1600" dirty="0" smtClean="0"/>
              <a:t> </a:t>
            </a:r>
            <a:r>
              <a:rPr lang="tr-TR" sz="1600" dirty="0" err="1" smtClean="0"/>
              <a:t>Drug</a:t>
            </a:r>
            <a:r>
              <a:rPr lang="tr-TR" sz="1600" dirty="0" smtClean="0"/>
              <a:t> </a:t>
            </a:r>
            <a:r>
              <a:rPr lang="tr-TR" sz="1600" dirty="0" err="1" smtClean="0"/>
              <a:t>Allergy</a:t>
            </a:r>
            <a:r>
              <a:rPr lang="tr-TR" sz="1600" dirty="0" smtClean="0"/>
              <a:t> </a:t>
            </a:r>
            <a:r>
              <a:rPr lang="tr-TR" sz="1600" dirty="0" err="1" smtClean="0"/>
              <a:t>Syndrome</a:t>
            </a:r>
            <a:r>
              <a:rPr lang="tr-TR" sz="1600" dirty="0" smtClean="0"/>
              <a:t> (</a:t>
            </a:r>
            <a:r>
              <a:rPr lang="tr-TR" sz="1600" dirty="0" err="1" smtClean="0"/>
              <a:t>Abstract</a:t>
            </a:r>
            <a:r>
              <a:rPr lang="tr-TR" sz="1600" dirty="0" smtClean="0"/>
              <a:t>). </a:t>
            </a:r>
            <a:r>
              <a:rPr lang="tr-TR" sz="1600" dirty="0" err="1" smtClean="0"/>
              <a:t>Allergy</a:t>
            </a:r>
            <a:r>
              <a:rPr lang="tr-TR" sz="1600" dirty="0" smtClean="0"/>
              <a:t> </a:t>
            </a:r>
            <a:r>
              <a:rPr lang="tr-TR" sz="1600" dirty="0" err="1" smtClean="0"/>
              <a:t>Clin</a:t>
            </a:r>
            <a:r>
              <a:rPr lang="tr-TR" sz="1600" dirty="0" smtClean="0"/>
              <a:t> </a:t>
            </a:r>
            <a:r>
              <a:rPr lang="tr-TR" sz="1600" dirty="0" err="1" smtClean="0"/>
              <a:t>Immunol</a:t>
            </a:r>
            <a:r>
              <a:rPr lang="tr-TR" sz="1600" dirty="0" smtClean="0"/>
              <a:t> 1989; 83:270</a:t>
            </a:r>
          </a:p>
          <a:p>
            <a:r>
              <a:rPr lang="en-US" sz="1600" dirty="0" err="1" smtClean="0"/>
              <a:t>Gavalov</a:t>
            </a:r>
            <a:r>
              <a:rPr lang="en-US" sz="1600" dirty="0" smtClean="0"/>
              <a:t> SM, </a:t>
            </a:r>
            <a:r>
              <a:rPr lang="en-US" sz="1600" dirty="0" err="1" smtClean="0"/>
              <a:t>Petrova</a:t>
            </a:r>
            <a:r>
              <a:rPr lang="en-US" sz="1600" dirty="0" smtClean="0"/>
              <a:t> AR. Experimental Model for the Study of Allergic Sensitization to Vitamins in the Mother-Baby System. Gig </a:t>
            </a:r>
            <a:r>
              <a:rPr lang="en-US" sz="1600" dirty="0" err="1" smtClean="0"/>
              <a:t>Sanit</a:t>
            </a:r>
            <a:r>
              <a:rPr lang="en-US" sz="1600" dirty="0" smtClean="0"/>
              <a:t> 1991; 8:57-9</a:t>
            </a:r>
            <a:endParaRPr lang="tr-TR"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tr-TR" sz="1600" dirty="0" err="1" smtClean="0"/>
              <a:t>BROVVN'a</a:t>
            </a:r>
            <a:r>
              <a:rPr lang="tr-TR" sz="1600" dirty="0" smtClean="0"/>
              <a:t> göre bu reaksiyonlar; </a:t>
            </a:r>
          </a:p>
          <a:p>
            <a:r>
              <a:rPr lang="tr-TR" sz="1600" b="1" dirty="0" smtClean="0"/>
              <a:t>OVERDOZ</a:t>
            </a:r>
            <a:r>
              <a:rPr lang="tr-TR" sz="1600" dirty="0" smtClean="0"/>
              <a:t>: İlacın fazla dozuna, metabolizmasındaki bir patolojiye veya uygunsuz atılımına bağlı olarak gelişen </a:t>
            </a:r>
            <a:r>
              <a:rPr lang="tr-TR" sz="1600" dirty="0" err="1" smtClean="0"/>
              <a:t>toksik</a:t>
            </a:r>
            <a:r>
              <a:rPr lang="tr-TR" sz="1600" dirty="0" smtClean="0"/>
              <a:t> reaksiyonlardır. Klinik bulgular bu ilacın vücutta lokal veya sistemik olarak artmış konsantrasyonuna bağlı olarak ortaya çıkar.</a:t>
            </a:r>
          </a:p>
          <a:p>
            <a:r>
              <a:rPr lang="tr-TR" sz="1600" b="1" dirty="0" smtClean="0"/>
              <a:t>YAN ETKİLER:</a:t>
            </a:r>
            <a:r>
              <a:rPr lang="tr-TR" sz="1600" dirty="0" smtClean="0"/>
              <a:t> İlacın </a:t>
            </a:r>
            <a:r>
              <a:rPr lang="tr-TR" sz="1600" dirty="0" err="1" smtClean="0"/>
              <a:t>terapötik</a:t>
            </a:r>
            <a:r>
              <a:rPr lang="tr-TR" sz="1600" dirty="0" smtClean="0"/>
              <a:t> açıdan istenmeyen, ancak potansiyel olarak önlenemeyen bir farmakolojik etkisine bağlı olarak gelişen ve en sık görülen reaksiyonlardır.</a:t>
            </a:r>
          </a:p>
          <a:p>
            <a:r>
              <a:rPr lang="tr-TR" sz="1600" b="1" dirty="0" smtClean="0"/>
              <a:t>İKİNCİL VEYA İNDİREK ETKİLER: </a:t>
            </a:r>
            <a:r>
              <a:rPr lang="tr-TR" sz="1600" dirty="0" smtClean="0"/>
              <a:t>ilacın </a:t>
            </a:r>
            <a:r>
              <a:rPr lang="tr-TR" sz="1600" dirty="0" err="1" smtClean="0"/>
              <a:t>primer</a:t>
            </a:r>
            <a:r>
              <a:rPr lang="tr-TR" sz="1600" dirty="0" smtClean="0"/>
              <a:t> farmakolojik etkisiyle ilişkisiz, istenmeyen bu etkiler; ilacın oluşturduğu ekolojik bozukluk sonucu mikroorganizmaların büyümesi ile gelişirler. </a:t>
            </a:r>
          </a:p>
          <a:p>
            <a:r>
              <a:rPr lang="tr-TR" sz="1600" b="1" dirty="0" smtClean="0"/>
              <a:t>İLAÇ-İLAÇ ETKİLEŞİMLERİ</a:t>
            </a:r>
            <a:r>
              <a:rPr lang="tr-TR" sz="1600" dirty="0" smtClean="0"/>
              <a:t>: Başka ilacın fonksiyonunu veya </a:t>
            </a:r>
            <a:r>
              <a:rPr lang="tr-TR" sz="1600" dirty="0" err="1" smtClean="0"/>
              <a:t>toksisitesini</a:t>
            </a:r>
            <a:r>
              <a:rPr lang="tr-TR" sz="1600" dirty="0" smtClean="0"/>
              <a:t> etkileyen bir ilaç reaksiyonudur. Klinikte çok fazla görülmez. Ayrıca tüm ilaç etkileşimleri zararlı değildir ve bazıları klinik avantaj sağlayabilir. </a:t>
            </a:r>
          </a:p>
          <a:p>
            <a:endParaRPr lang="tr-TR" sz="16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1988840"/>
            <a:ext cx="8229600" cy="4525963"/>
          </a:xfrm>
        </p:spPr>
        <p:txBody>
          <a:bodyPr>
            <a:normAutofit/>
          </a:bodyPr>
          <a:lstStyle/>
          <a:p>
            <a:r>
              <a:rPr lang="tr-TR" sz="1600" b="1" dirty="0" smtClean="0"/>
              <a:t>İLAÇ İNTORELANSI</a:t>
            </a:r>
            <a:r>
              <a:rPr lang="tr-TR" sz="1600" dirty="0" smtClean="0"/>
              <a:t>: İlacın r-</a:t>
            </a:r>
            <a:r>
              <a:rPr lang="tr-TR" sz="1600" dirty="0" err="1" smtClean="0"/>
              <a:t>rmal</a:t>
            </a:r>
            <a:r>
              <a:rPr lang="tr-TR" sz="1600" dirty="0" smtClean="0"/>
              <a:t> farmakolojik etkisine kişinin genetik olarak çok küçük dozlarda bile cevap vermesi durumudur. Duyarlı kişilerde görülen artmış farmakolojik etki şeklinde de tanımlanabilir. </a:t>
            </a:r>
          </a:p>
          <a:p>
            <a:r>
              <a:rPr lang="tr-TR" sz="1600" b="1" dirty="0" smtClean="0"/>
              <a:t>İDİOSENKRAZİLER:</a:t>
            </a:r>
            <a:r>
              <a:rPr lang="tr-TR" sz="1600" dirty="0" smtClean="0"/>
              <a:t> İlacın farmakolojik etkilerinin dışında beklenmeyen, anormal bir cevap olarak tarif edilen bu durum </a:t>
            </a:r>
            <a:r>
              <a:rPr lang="tr-TR" sz="1600" dirty="0" err="1" smtClean="0"/>
              <a:t>hipersensitiviteye</a:t>
            </a:r>
            <a:r>
              <a:rPr lang="tr-TR" sz="1600" dirty="0" smtClean="0"/>
              <a:t> benzer. Ancak </a:t>
            </a:r>
            <a:r>
              <a:rPr lang="tr-TR" sz="1600" dirty="0" err="1" smtClean="0"/>
              <a:t>allerjik</a:t>
            </a:r>
            <a:r>
              <a:rPr lang="tr-TR" sz="1600" dirty="0" smtClean="0"/>
              <a:t> mekanizmayı içine almamaktadır. </a:t>
            </a:r>
          </a:p>
          <a:p>
            <a:r>
              <a:rPr lang="tr-TR" sz="1600" b="1" dirty="0" smtClean="0"/>
              <a:t>İLAÇ ALLERJİLERİ</a:t>
            </a:r>
            <a:r>
              <a:rPr lang="tr-TR" sz="1600" dirty="0" smtClean="0"/>
              <a:t>: Çok az insanda görülmektedir; ancak </a:t>
            </a:r>
            <a:r>
              <a:rPr lang="tr-TR" sz="1600" dirty="0" err="1" smtClean="0"/>
              <a:t>idiosenkrazinin</a:t>
            </a:r>
            <a:r>
              <a:rPr lang="tr-TR" sz="1600" dirty="0" smtClean="0"/>
              <a:t> aksine aynı ilaç veya </a:t>
            </a:r>
            <a:r>
              <a:rPr lang="tr-TR" sz="1600" dirty="0" err="1" smtClean="0"/>
              <a:t>immünokimyasal</a:t>
            </a:r>
            <a:r>
              <a:rPr lang="tr-TR" sz="1600" dirty="0" smtClean="0"/>
              <a:t> olarak benzer bir maddeyle karşılaşılmasından sonra meydana gelen spesifik antikorlar ve/veya </a:t>
            </a:r>
            <a:r>
              <a:rPr lang="tr-TR" sz="1600" dirty="0" err="1" smtClean="0"/>
              <a:t>duyarlanmış</a:t>
            </a:r>
            <a:r>
              <a:rPr lang="tr-TR" sz="1600" dirty="0" smtClean="0"/>
              <a:t> T lenfositlerle o ilaca karşı gelişen bir </a:t>
            </a:r>
            <a:r>
              <a:rPr lang="tr-TR" sz="1600" dirty="0" err="1" smtClean="0"/>
              <a:t>immün</a:t>
            </a:r>
            <a:r>
              <a:rPr lang="tr-TR" sz="1600" dirty="0" smtClean="0"/>
              <a:t> cevaptır.</a:t>
            </a:r>
          </a:p>
          <a:p>
            <a:endParaRPr lang="tr-TR"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1340768"/>
            <a:ext cx="8229600" cy="1143000"/>
          </a:xfrm>
        </p:spPr>
        <p:txBody>
          <a:bodyPr>
            <a:normAutofit/>
          </a:bodyPr>
          <a:lstStyle/>
          <a:p>
            <a:r>
              <a:rPr lang="tr-TR" dirty="0" smtClean="0"/>
              <a:t>EPİDEMİYOLOJİ</a:t>
            </a:r>
            <a:endParaRPr lang="tr-TR" dirty="0"/>
          </a:p>
        </p:txBody>
      </p:sp>
      <p:sp>
        <p:nvSpPr>
          <p:cNvPr id="3" name="2 İçerik Yer Tutucusu"/>
          <p:cNvSpPr>
            <a:spLocks noGrp="1"/>
          </p:cNvSpPr>
          <p:nvPr>
            <p:ph idx="1"/>
          </p:nvPr>
        </p:nvSpPr>
        <p:spPr>
          <a:xfrm>
            <a:off x="467544" y="2708920"/>
            <a:ext cx="8229600" cy="4525963"/>
          </a:xfrm>
        </p:spPr>
        <p:txBody>
          <a:bodyPr>
            <a:normAutofit/>
          </a:bodyPr>
          <a:lstStyle/>
          <a:p>
            <a:r>
              <a:rPr lang="tr-TR" sz="1600" dirty="0" smtClean="0"/>
              <a:t>İmmünolojik mekanizmaları da içeren </a:t>
            </a:r>
            <a:r>
              <a:rPr lang="tr-TR" sz="1600" dirty="0" err="1" smtClean="0"/>
              <a:t>allerjik</a:t>
            </a:r>
            <a:r>
              <a:rPr lang="tr-TR" sz="1600" dirty="0" smtClean="0"/>
              <a:t> ilaç reaksiyonları; istenmeyen ilaç reaksiyonlarının yaklaşık %5-10'unu oluşturmaktadır. Ne kadar fazla sayıda ilaç alınıyorsa İİR olasılığı da o oranda artar.</a:t>
            </a:r>
          </a:p>
          <a:p>
            <a:r>
              <a:rPr lang="tr-TR" sz="1600" dirty="0" smtClean="0"/>
              <a:t>Bir etkileşim bildirildiğinde ortalama 4-8 ilaç alınmaktadır.</a:t>
            </a:r>
          </a:p>
          <a:p>
            <a:r>
              <a:rPr lang="tr-TR" sz="1600" dirty="0" smtClean="0"/>
              <a:t>En büyük risk grubu fazla ilaç kullandıklarından dolayı doğal olarak yaşlılardır.</a:t>
            </a:r>
          </a:p>
          <a:p>
            <a:r>
              <a:rPr lang="tr-TR" sz="1600" dirty="0" smtClean="0"/>
              <a:t>Bir hastayı farklı hastalıklar için birkaç hekimin tedavi ettiği durumlarda bu tehlike artar.</a:t>
            </a:r>
          </a:p>
          <a:p>
            <a:endParaRPr lang="tr-TR" sz="16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1556792"/>
            <a:ext cx="8229600" cy="1143000"/>
          </a:xfrm>
        </p:spPr>
        <p:txBody>
          <a:bodyPr/>
          <a:lstStyle/>
          <a:p>
            <a:r>
              <a:rPr lang="tr-TR" dirty="0" smtClean="0"/>
              <a:t>PATOGENEZ</a:t>
            </a:r>
            <a:endParaRPr lang="tr-TR" dirty="0"/>
          </a:p>
        </p:txBody>
      </p:sp>
      <p:sp>
        <p:nvSpPr>
          <p:cNvPr id="3" name="2 İçerik Yer Tutucusu"/>
          <p:cNvSpPr>
            <a:spLocks noGrp="1"/>
          </p:cNvSpPr>
          <p:nvPr>
            <p:ph idx="1"/>
          </p:nvPr>
        </p:nvSpPr>
        <p:spPr>
          <a:xfrm>
            <a:off x="467544" y="3068960"/>
            <a:ext cx="8229600" cy="4525963"/>
          </a:xfrm>
        </p:spPr>
        <p:txBody>
          <a:bodyPr>
            <a:normAutofit/>
          </a:bodyPr>
          <a:lstStyle/>
          <a:p>
            <a:r>
              <a:rPr lang="tr-TR" sz="1600" dirty="0" smtClean="0"/>
              <a:t>İlaca karşı </a:t>
            </a:r>
            <a:r>
              <a:rPr lang="tr-TR" sz="1600" dirty="0" err="1" smtClean="0"/>
              <a:t>allerjik</a:t>
            </a:r>
            <a:r>
              <a:rPr lang="tr-TR" sz="1600" dirty="0" smtClean="0"/>
              <a:t> reaksiyon; ilaç veya onun </a:t>
            </a:r>
            <a:r>
              <a:rPr lang="tr-TR" sz="1600" dirty="0" err="1" smtClean="0"/>
              <a:t>metabolitleriyle</a:t>
            </a:r>
            <a:r>
              <a:rPr lang="tr-TR" sz="1600" dirty="0" smtClean="0"/>
              <a:t>, </a:t>
            </a:r>
            <a:r>
              <a:rPr lang="tr-TR" sz="1600" dirty="0" err="1" smtClean="0"/>
              <a:t>immün</a:t>
            </a:r>
            <a:r>
              <a:rPr lang="tr-TR" sz="1600" dirty="0" smtClean="0"/>
              <a:t> sistemin çeşitli </a:t>
            </a:r>
            <a:r>
              <a:rPr lang="tr-TR" sz="1600" dirty="0" err="1" smtClean="0"/>
              <a:t>effektör</a:t>
            </a:r>
            <a:r>
              <a:rPr lang="tr-TR" sz="1600" dirty="0" smtClean="0"/>
              <a:t> hücreleri arasındaki etkileşim sonucu meydana gelir.</a:t>
            </a:r>
          </a:p>
          <a:p>
            <a:r>
              <a:rPr lang="tr-TR" sz="1600" dirty="0" smtClean="0"/>
              <a:t>Birçok ilaç (moleküler ağırlık &lt;1000 </a:t>
            </a:r>
            <a:r>
              <a:rPr lang="tr-TR" sz="1600" dirty="0" err="1" smtClean="0"/>
              <a:t>dalton</a:t>
            </a:r>
            <a:r>
              <a:rPr lang="tr-TR" sz="1600" dirty="0" smtClean="0"/>
              <a:t> ) küçük organik moleküller olduğundan, </a:t>
            </a:r>
            <a:r>
              <a:rPr lang="tr-TR" sz="1600" dirty="0" err="1" smtClean="0"/>
              <a:t>immün</a:t>
            </a:r>
            <a:r>
              <a:rPr lang="tr-TR" sz="1600" dirty="0" smtClean="0"/>
              <a:t> hücreler tarafından tanınmak için hazır değildirler.</a:t>
            </a:r>
          </a:p>
          <a:p>
            <a:endParaRPr lang="tr-TR"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692696"/>
            <a:ext cx="8229600" cy="1143000"/>
          </a:xfrm>
        </p:spPr>
        <p:txBody>
          <a:bodyPr/>
          <a:lstStyle/>
          <a:p>
            <a:r>
              <a:rPr lang="tr-TR" sz="3200" b="1" dirty="0" smtClean="0"/>
              <a:t>SINIFLANDIRMA</a:t>
            </a:r>
            <a:endParaRPr lang="tr-TR" sz="3200" b="1" dirty="0"/>
          </a:p>
        </p:txBody>
      </p:sp>
      <p:sp>
        <p:nvSpPr>
          <p:cNvPr id="3" name="2 İçerik Yer Tutucusu"/>
          <p:cNvSpPr>
            <a:spLocks noGrp="1"/>
          </p:cNvSpPr>
          <p:nvPr>
            <p:ph idx="1"/>
          </p:nvPr>
        </p:nvSpPr>
        <p:spPr>
          <a:xfrm>
            <a:off x="467544" y="1844824"/>
            <a:ext cx="8229600" cy="4525963"/>
          </a:xfrm>
        </p:spPr>
        <p:txBody>
          <a:bodyPr>
            <a:normAutofit/>
          </a:bodyPr>
          <a:lstStyle/>
          <a:p>
            <a:r>
              <a:rPr lang="tr-TR" sz="1600" dirty="0" smtClean="0"/>
              <a:t>ilaç </a:t>
            </a:r>
            <a:r>
              <a:rPr lang="tr-TR" sz="1600" dirty="0" err="1" smtClean="0"/>
              <a:t>allerjisinde</a:t>
            </a:r>
            <a:r>
              <a:rPr lang="tr-TR" sz="1600" dirty="0" smtClean="0"/>
              <a:t>; penisilin </a:t>
            </a:r>
            <a:r>
              <a:rPr lang="tr-TR" sz="1600" dirty="0" err="1" smtClean="0"/>
              <a:t>allerjisi</a:t>
            </a:r>
            <a:r>
              <a:rPr lang="tr-TR" sz="1600" dirty="0" smtClean="0"/>
              <a:t> örneğinde görüldüğü gibi aşağıdaki immünolojik reaksiyonlarda biri veya birden fazla mekanizma rol oynayabilir.</a:t>
            </a:r>
          </a:p>
          <a:p>
            <a:r>
              <a:rPr lang="tr-TR" sz="1600" dirty="0" smtClean="0"/>
              <a:t>Tip I reaksiyon; </a:t>
            </a:r>
            <a:r>
              <a:rPr lang="tr-TR" sz="1600" dirty="0" err="1" smtClean="0"/>
              <a:t>anaflaksi</a:t>
            </a:r>
            <a:r>
              <a:rPr lang="tr-TR" sz="1600" dirty="0" smtClean="0"/>
              <a:t>, ürtiker ve serum hastalığı olarak ortaya çıkar. Total </a:t>
            </a:r>
            <a:r>
              <a:rPr lang="tr-TR" sz="1600" dirty="0" err="1" smtClean="0"/>
              <a:t>IgE</a:t>
            </a:r>
            <a:r>
              <a:rPr lang="tr-TR" sz="1600" dirty="0" smtClean="0"/>
              <a:t> yükselmiş olarak bulunurken, spesifik </a:t>
            </a:r>
            <a:r>
              <a:rPr lang="tr-TR" sz="1600" dirty="0" err="1" smtClean="0"/>
              <a:t>IgE</a:t>
            </a:r>
            <a:r>
              <a:rPr lang="tr-TR" sz="1600" dirty="0" smtClean="0"/>
              <a:t>, ilaç eğer tam bir antijen özelliğinde ise tespit edilmektedir. </a:t>
            </a:r>
          </a:p>
          <a:p>
            <a:r>
              <a:rPr lang="tr-TR" sz="1600" dirty="0" smtClean="0"/>
              <a:t>Tip II reaksiyon; ilaç antijeninin </a:t>
            </a:r>
            <a:r>
              <a:rPr lang="tr-TR" sz="1600" dirty="0" err="1" smtClean="0"/>
              <a:t>kompleman</a:t>
            </a:r>
            <a:r>
              <a:rPr lang="tr-TR" sz="1600" dirty="0" smtClean="0"/>
              <a:t> aracılığıyla </a:t>
            </a:r>
            <a:r>
              <a:rPr lang="tr-TR" sz="1600" dirty="0" err="1" smtClean="0"/>
              <a:t>immün</a:t>
            </a:r>
            <a:r>
              <a:rPr lang="tr-TR" sz="1600" dirty="0" smtClean="0"/>
              <a:t> sistem hücreleriyle karşılaşması sonucu görülür. </a:t>
            </a:r>
            <a:r>
              <a:rPr lang="tr-TR" sz="1600" dirty="0" err="1" smtClean="0"/>
              <a:t>İmmün</a:t>
            </a:r>
            <a:r>
              <a:rPr lang="tr-TR" sz="1600" dirty="0" smtClean="0"/>
              <a:t> </a:t>
            </a:r>
            <a:r>
              <a:rPr lang="tr-TR" sz="1600" dirty="0" err="1" smtClean="0"/>
              <a:t>hemolitik</a:t>
            </a:r>
            <a:r>
              <a:rPr lang="tr-TR" sz="1600" dirty="0" smtClean="0"/>
              <a:t> anemi, </a:t>
            </a:r>
            <a:r>
              <a:rPr lang="tr-TR" sz="1600" dirty="0" err="1" smtClean="0"/>
              <a:t>trombositopeni</a:t>
            </a:r>
            <a:r>
              <a:rPr lang="tr-TR" sz="1600" dirty="0" smtClean="0"/>
              <a:t> ve </a:t>
            </a:r>
            <a:r>
              <a:rPr lang="tr-TR" sz="1600" dirty="0" err="1" smtClean="0"/>
              <a:t>lökopeni</a:t>
            </a:r>
            <a:r>
              <a:rPr lang="tr-TR" sz="1600" dirty="0" smtClean="0"/>
              <a:t> bu grupta sayılmaktadır.</a:t>
            </a:r>
          </a:p>
          <a:p>
            <a:r>
              <a:rPr lang="tr-TR" sz="1600" dirty="0" smtClean="0"/>
              <a:t>Tip III reaksiyon; </a:t>
            </a:r>
            <a:r>
              <a:rPr lang="tr-TR" sz="1600" dirty="0" err="1" smtClean="0"/>
              <a:t>immün</a:t>
            </a:r>
            <a:r>
              <a:rPr lang="tr-TR" sz="1600" dirty="0" smtClean="0"/>
              <a:t> kompleks hastalığıdır. Serum hastalığının bir kısmında, </a:t>
            </a:r>
            <a:r>
              <a:rPr lang="tr-TR" sz="1600" dirty="0" err="1" smtClean="0"/>
              <a:t>vaskülit</a:t>
            </a:r>
            <a:r>
              <a:rPr lang="tr-TR" sz="1600" dirty="0" smtClean="0"/>
              <a:t> ve </a:t>
            </a:r>
            <a:r>
              <a:rPr lang="tr-TR" sz="1600" dirty="0" err="1" smtClean="0"/>
              <a:t>LE'de</a:t>
            </a:r>
            <a:r>
              <a:rPr lang="tr-TR" sz="1600" dirty="0" smtClean="0"/>
              <a:t> rol oynayan mekanizmadır. </a:t>
            </a:r>
            <a:r>
              <a:rPr lang="tr-TR" sz="1600" dirty="0" err="1" smtClean="0"/>
              <a:t>Hemolitik</a:t>
            </a:r>
            <a:r>
              <a:rPr lang="tr-TR" sz="1600" dirty="0" smtClean="0"/>
              <a:t> anemi ve </a:t>
            </a:r>
            <a:r>
              <a:rPr lang="tr-TR" sz="1600" dirty="0" err="1" smtClean="0"/>
              <a:t>trombositopeninin</a:t>
            </a:r>
            <a:r>
              <a:rPr lang="tr-TR" sz="1600" dirty="0" smtClean="0"/>
              <a:t> bazı formları da bu grupta yer alır. </a:t>
            </a:r>
          </a:p>
          <a:p>
            <a:r>
              <a:rPr lang="tr-TR" sz="1600" dirty="0" smtClean="0"/>
              <a:t>Tip IV reaksiyonları; </a:t>
            </a:r>
            <a:r>
              <a:rPr lang="tr-TR" sz="1600" dirty="0" err="1" smtClean="0"/>
              <a:t>allerjik</a:t>
            </a:r>
            <a:r>
              <a:rPr lang="tr-TR" sz="1600" dirty="0" smtClean="0"/>
              <a:t> </a:t>
            </a:r>
            <a:r>
              <a:rPr lang="tr-TR" sz="1600" dirty="0" err="1" smtClean="0"/>
              <a:t>kontakt</a:t>
            </a:r>
            <a:r>
              <a:rPr lang="tr-TR" sz="1600" dirty="0" smtClean="0"/>
              <a:t> dermatit ve </a:t>
            </a:r>
            <a:r>
              <a:rPr lang="tr-TR" sz="1600" dirty="0" err="1" smtClean="0"/>
              <a:t>allerjik</a:t>
            </a:r>
            <a:r>
              <a:rPr lang="tr-TR" sz="1600" dirty="0" smtClean="0"/>
              <a:t> </a:t>
            </a:r>
            <a:r>
              <a:rPr lang="tr-TR" sz="1600" dirty="0" err="1" smtClean="0"/>
              <a:t>fotodermatit</a:t>
            </a:r>
            <a:r>
              <a:rPr lang="tr-TR" sz="1600" dirty="0" smtClean="0"/>
              <a:t> gibi hücre aracılı konakçı hasarı sonucu meydana gelen hastalıklardır. </a:t>
            </a:r>
            <a:r>
              <a:rPr lang="tr-TR" sz="1600" dirty="0" err="1" smtClean="0"/>
              <a:t>Makülopapüler</a:t>
            </a:r>
            <a:r>
              <a:rPr lang="tr-TR" sz="1600" dirty="0" smtClean="0"/>
              <a:t> döküntüler, </a:t>
            </a:r>
            <a:r>
              <a:rPr lang="tr-TR" sz="1600" dirty="0" err="1" smtClean="0"/>
              <a:t>nitrofurantoinle</a:t>
            </a:r>
            <a:r>
              <a:rPr lang="tr-TR" sz="1600" dirty="0" smtClean="0"/>
              <a:t> gelişen </a:t>
            </a:r>
            <a:r>
              <a:rPr lang="tr-TR" sz="1600" dirty="0" err="1" smtClean="0"/>
              <a:t>pulmoner</a:t>
            </a:r>
            <a:r>
              <a:rPr lang="tr-TR" sz="1600" dirty="0" smtClean="0"/>
              <a:t> reaksiyon, </a:t>
            </a:r>
            <a:r>
              <a:rPr lang="tr-TR" sz="1600" dirty="0" err="1" smtClean="0"/>
              <a:t>interstisiyel</a:t>
            </a:r>
            <a:r>
              <a:rPr lang="tr-TR" sz="1600" dirty="0" smtClean="0"/>
              <a:t> nefrit ve ilaç ateşi sayılabilir</a:t>
            </a:r>
          </a:p>
          <a:p>
            <a:endParaRPr lang="tr-TR"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467544" y="1556792"/>
            <a:ext cx="8229600" cy="1143000"/>
          </a:xfrm>
        </p:spPr>
        <p:txBody>
          <a:bodyPr/>
          <a:lstStyle/>
          <a:p>
            <a:r>
              <a:rPr lang="tr-TR" sz="3200" b="1" dirty="0" smtClean="0"/>
              <a:t>TANI</a:t>
            </a:r>
            <a:endParaRPr lang="tr-TR" sz="3200" b="1" dirty="0"/>
          </a:p>
        </p:txBody>
      </p:sp>
      <p:sp>
        <p:nvSpPr>
          <p:cNvPr id="5" name="4 İçerik Yer Tutucusu"/>
          <p:cNvSpPr>
            <a:spLocks noGrp="1"/>
          </p:cNvSpPr>
          <p:nvPr>
            <p:ph idx="1"/>
          </p:nvPr>
        </p:nvSpPr>
        <p:spPr>
          <a:xfrm>
            <a:off x="467544" y="2780928"/>
            <a:ext cx="8229600" cy="2188839"/>
          </a:xfrm>
        </p:spPr>
        <p:txBody>
          <a:bodyPr>
            <a:normAutofit/>
          </a:bodyPr>
          <a:lstStyle/>
          <a:p>
            <a:r>
              <a:rPr lang="tr-TR" sz="1600" dirty="0" smtClean="0"/>
              <a:t>İlaç </a:t>
            </a:r>
            <a:r>
              <a:rPr lang="tr-TR" sz="1600" dirty="0" err="1" smtClean="0"/>
              <a:t>hipersensitivitesinin</a:t>
            </a:r>
            <a:r>
              <a:rPr lang="tr-TR" sz="1600" dirty="0" smtClean="0"/>
              <a:t> gelişimini önceden belirlemek her ne kadar imkansızsa da, ilaç-spesifik </a:t>
            </a:r>
            <a:r>
              <a:rPr lang="tr-TR" sz="1600" dirty="0" err="1" smtClean="0"/>
              <a:t>immün</a:t>
            </a:r>
            <a:r>
              <a:rPr lang="tr-TR" sz="1600" dirty="0" smtClean="0"/>
              <a:t> cevapların oluşumu ve bu ajanlara karşı klinik cevapları açıklayacak bir takım faktörler tanımlanmıştır. Bu risk faktörlerini belirlemek şüpheli hastaların bu ajanlardan korunması için gereklidir.</a:t>
            </a:r>
            <a:endParaRPr lang="tr-TR"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1268760"/>
            <a:ext cx="8229600" cy="1143000"/>
          </a:xfrm>
        </p:spPr>
        <p:txBody>
          <a:bodyPr>
            <a:normAutofit/>
          </a:bodyPr>
          <a:lstStyle/>
          <a:p>
            <a:r>
              <a:rPr lang="tr-TR" sz="3200" b="1" dirty="0" smtClean="0"/>
              <a:t>TEDAVİYE AİT FAKTÖRLER</a:t>
            </a:r>
            <a:endParaRPr lang="tr-TR" sz="3200" b="1" dirty="0"/>
          </a:p>
        </p:txBody>
      </p:sp>
      <p:sp>
        <p:nvSpPr>
          <p:cNvPr id="3" name="2 İçerik Yer Tutucusu"/>
          <p:cNvSpPr>
            <a:spLocks noGrp="1"/>
          </p:cNvSpPr>
          <p:nvPr>
            <p:ph idx="1"/>
          </p:nvPr>
        </p:nvSpPr>
        <p:spPr>
          <a:xfrm>
            <a:off x="467544" y="2636912"/>
            <a:ext cx="8229600" cy="3484984"/>
          </a:xfrm>
        </p:spPr>
        <p:txBody>
          <a:bodyPr>
            <a:normAutofit/>
          </a:bodyPr>
          <a:lstStyle/>
          <a:p>
            <a:r>
              <a:rPr lang="tr-TR" sz="1600" b="1" dirty="0" smtClean="0"/>
              <a:t>İlacın Yapısı</a:t>
            </a:r>
            <a:r>
              <a:rPr lang="tr-TR" sz="1600" dirty="0" smtClean="0"/>
              <a:t>: Özellikle protein yapıdaki ilaçlar </a:t>
            </a:r>
            <a:r>
              <a:rPr lang="tr-TR" sz="1600" dirty="0" err="1" smtClean="0"/>
              <a:t>allerjik</a:t>
            </a:r>
            <a:r>
              <a:rPr lang="tr-TR" sz="1600" dirty="0" smtClean="0"/>
              <a:t> reaksiyonların gelişmesi açısından çok önemlidir</a:t>
            </a:r>
          </a:p>
          <a:p>
            <a:r>
              <a:rPr lang="tr-TR" sz="1600" b="1" dirty="0" err="1" smtClean="0"/>
              <a:t>Cross</a:t>
            </a:r>
            <a:r>
              <a:rPr lang="tr-TR" sz="1600" b="1" dirty="0" smtClean="0"/>
              <a:t> </a:t>
            </a:r>
            <a:r>
              <a:rPr lang="tr-TR" sz="1600" b="1" dirty="0" err="1" smtClean="0"/>
              <a:t>sensitizasyon</a:t>
            </a:r>
            <a:r>
              <a:rPr lang="tr-TR" sz="1600" b="1" dirty="0" smtClean="0"/>
              <a:t>: </a:t>
            </a:r>
            <a:r>
              <a:rPr lang="tr-TR" sz="1600" dirty="0" smtClean="0"/>
              <a:t>Yakın yapısal kimyasal ilişki sonucu veya </a:t>
            </a:r>
            <a:r>
              <a:rPr lang="tr-TR" sz="1600" dirty="0" err="1" smtClean="0"/>
              <a:t>immünokimyasal</a:t>
            </a:r>
            <a:r>
              <a:rPr lang="tr-TR" sz="1600" dirty="0" smtClean="0"/>
              <a:t> olarak benzer </a:t>
            </a:r>
            <a:r>
              <a:rPr lang="tr-TR" sz="1600" dirty="0" err="1" smtClean="0"/>
              <a:t>metabolitlerle</a:t>
            </a:r>
            <a:r>
              <a:rPr lang="tr-TR" sz="1600" dirty="0" smtClean="0"/>
              <a:t> de reaksiyon görülür</a:t>
            </a:r>
          </a:p>
          <a:p>
            <a:r>
              <a:rPr lang="tr-TR" sz="1600" b="1" dirty="0" smtClean="0"/>
              <a:t>Veriliş yolu: </a:t>
            </a:r>
            <a:r>
              <a:rPr lang="tr-TR" sz="1600" dirty="0" err="1" smtClean="0"/>
              <a:t>Topikal</a:t>
            </a:r>
            <a:r>
              <a:rPr lang="tr-TR" sz="1600" dirty="0" smtClean="0"/>
              <a:t> uygulanış </a:t>
            </a:r>
            <a:r>
              <a:rPr lang="tr-TR" sz="1600" dirty="0" err="1" smtClean="0"/>
              <a:t>sensitizasyon</a:t>
            </a:r>
            <a:r>
              <a:rPr lang="tr-TR" sz="1600" dirty="0" smtClean="0"/>
              <a:t> </a:t>
            </a:r>
            <a:r>
              <a:rPr lang="tr-TR" sz="1600" dirty="0" err="1" smtClean="0"/>
              <a:t>insidansını</a:t>
            </a:r>
            <a:r>
              <a:rPr lang="tr-TR" sz="1600" dirty="0" smtClean="0"/>
              <a:t> arttırdığından özellikle </a:t>
            </a:r>
            <a:r>
              <a:rPr lang="tr-TR" sz="1600" dirty="0" err="1" smtClean="0"/>
              <a:t>inflamatuar</a:t>
            </a:r>
            <a:r>
              <a:rPr lang="tr-TR" sz="1600" dirty="0" smtClean="0"/>
              <a:t> olayların geliştiği ciltte penisilin, </a:t>
            </a:r>
            <a:r>
              <a:rPr lang="tr-TR" sz="1600" dirty="0" err="1" smtClean="0"/>
              <a:t>sülfonamid</a:t>
            </a:r>
            <a:r>
              <a:rPr lang="tr-TR" sz="1600" dirty="0" smtClean="0"/>
              <a:t> ve </a:t>
            </a:r>
            <a:r>
              <a:rPr lang="tr-TR" sz="1600" dirty="0" err="1" smtClean="0"/>
              <a:t>antihistaminikler</a:t>
            </a:r>
            <a:r>
              <a:rPr lang="tr-TR" sz="1600" dirty="0" smtClean="0"/>
              <a:t> gibi bazı ilaçların </a:t>
            </a:r>
            <a:r>
              <a:rPr lang="tr-TR" sz="1600" dirty="0" err="1" smtClean="0"/>
              <a:t>topikal</a:t>
            </a:r>
            <a:r>
              <a:rPr lang="tr-TR" sz="1600" dirty="0" smtClean="0"/>
              <a:t> kullanımından sakınılmalıdır. Oral yoldan sonra </a:t>
            </a:r>
            <a:r>
              <a:rPr lang="tr-TR" sz="1600" dirty="0" err="1" smtClean="0"/>
              <a:t>anaflaksi</a:t>
            </a:r>
            <a:r>
              <a:rPr lang="tr-TR" sz="1600" dirty="0" smtClean="0"/>
              <a:t> görülme sıklığı çok nadir olarak tarif edilmektedir. </a:t>
            </a:r>
            <a:r>
              <a:rPr lang="tr-TR" sz="1600" dirty="0" err="1" smtClean="0"/>
              <a:t>Parenteral</a:t>
            </a:r>
            <a:r>
              <a:rPr lang="tr-TR" sz="1600" dirty="0" smtClean="0"/>
              <a:t> verilişte ise I.V. yol en az </a:t>
            </a:r>
            <a:r>
              <a:rPr lang="tr-TR" sz="1600" dirty="0" err="1" smtClean="0"/>
              <a:t>sensitize</a:t>
            </a:r>
            <a:r>
              <a:rPr lang="tr-TR" sz="1600" dirty="0" smtClean="0"/>
              <a:t> edici form olmasına karşın yine de ölümcül </a:t>
            </a:r>
            <a:r>
              <a:rPr lang="tr-TR" sz="1600" dirty="0" err="1" smtClean="0"/>
              <a:t>anaflaktik</a:t>
            </a:r>
            <a:r>
              <a:rPr lang="tr-TR" sz="1600" dirty="0" smtClean="0"/>
              <a:t> reaksiyonlar bildirilmiştir. </a:t>
            </a:r>
            <a:endParaRPr lang="tr-TR" sz="1600"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197</TotalTime>
  <Words>1555</Words>
  <Application>Microsoft Office PowerPoint</Application>
  <PresentationFormat>Ekran Gösterisi (4:3)</PresentationFormat>
  <Paragraphs>302</Paragraphs>
  <Slides>24</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24</vt:i4>
      </vt:variant>
    </vt:vector>
  </HeadingPairs>
  <TitlesOfParts>
    <vt:vector size="27" baseType="lpstr">
      <vt:lpstr>Arial</vt:lpstr>
      <vt:lpstr>Calibri</vt:lpstr>
      <vt:lpstr>Ofis Teması</vt:lpstr>
      <vt:lpstr>İLAÇ ALLERJİLERİ</vt:lpstr>
      <vt:lpstr>PowerPoint Sunusu</vt:lpstr>
      <vt:lpstr>PowerPoint Sunusu</vt:lpstr>
      <vt:lpstr>PowerPoint Sunusu</vt:lpstr>
      <vt:lpstr>EPİDEMİYOLOJİ</vt:lpstr>
      <vt:lpstr>PATOGENEZ</vt:lpstr>
      <vt:lpstr>SINIFLANDIRMA</vt:lpstr>
      <vt:lpstr>TANI</vt:lpstr>
      <vt:lpstr>TEDAVİYE AİT FAKTÖRLER</vt:lpstr>
      <vt:lpstr>HASTAYA AİT FAKTÖRLER</vt:lpstr>
      <vt:lpstr>GENETİK VE KONSTİTÜSYONEL FAKTÖRLER</vt:lpstr>
      <vt:lpstr>PowerPoint Sunusu</vt:lpstr>
      <vt:lpstr>PROFİLAKSİ VE TEDAVİ </vt:lpstr>
      <vt:lpstr>VİTAMİNLER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İLAÇ ALLERJİLERİ</dc:title>
  <dc:creator>Denis</dc:creator>
  <cp:lastModifiedBy>KILIÇ</cp:lastModifiedBy>
  <cp:revision>23</cp:revision>
  <dcterms:created xsi:type="dcterms:W3CDTF">2020-03-05T07:40:43Z</dcterms:created>
  <dcterms:modified xsi:type="dcterms:W3CDTF">2020-03-19T12:40:42Z</dcterms:modified>
</cp:coreProperties>
</file>