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57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94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17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82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8585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69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818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23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206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70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4D76B-0AF0-435E-8BC7-6B00891DD4C7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F7ABF-771B-4A17-BA85-855D11B05A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00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>
          <a:xfrm>
            <a:off x="2782888" y="549275"/>
            <a:ext cx="7086600" cy="731838"/>
          </a:xfrm>
        </p:spPr>
        <p:txBody>
          <a:bodyPr/>
          <a:lstStyle/>
          <a:p>
            <a:r>
              <a:rPr lang="tr-TR" altLang="tr-TR" b="1" smtClean="0"/>
              <a:t>Feedback Mekanizması</a:t>
            </a:r>
            <a:endParaRPr lang="tr-TR" altLang="tr-TR" smtClean="0"/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>
          <a:xfrm>
            <a:off x="1919288" y="1341439"/>
            <a:ext cx="6553200" cy="5183187"/>
          </a:xfrm>
        </p:spPr>
        <p:txBody>
          <a:bodyPr/>
          <a:lstStyle/>
          <a:p>
            <a:pPr algn="just"/>
            <a:r>
              <a:rPr lang="tr-TR" altLang="tr-TR" sz="2000" b="1"/>
              <a:t>FSH</a:t>
            </a:r>
            <a:r>
              <a:rPr lang="tr-TR" altLang="tr-TR" sz="2000"/>
              <a:t> nın artan biçimde salgılanması folliküler gelişmeyi hızlandırarak, folliküllerin </a:t>
            </a:r>
            <a:r>
              <a:rPr lang="tr-TR" altLang="tr-TR" sz="2000" b="1"/>
              <a:t>teka interna </a:t>
            </a:r>
            <a:r>
              <a:rPr lang="tr-TR" altLang="tr-TR" sz="2000"/>
              <a:t>ve </a:t>
            </a:r>
            <a:r>
              <a:rPr lang="tr-TR" altLang="tr-TR" sz="2000" b="1"/>
              <a:t>membrana granulosa</a:t>
            </a:r>
            <a:r>
              <a:rPr lang="tr-TR" altLang="tr-TR" sz="2000"/>
              <a:t> hücreleri tarafından salgılanan </a:t>
            </a:r>
            <a:r>
              <a:rPr lang="tr-TR" altLang="tr-TR" sz="2000" b="1"/>
              <a:t>östrojenlerin</a:t>
            </a:r>
            <a:r>
              <a:rPr lang="tr-TR" altLang="tr-TR" sz="2000"/>
              <a:t> follikül sıvısı içerisinde artan ölçülerde çoğalmasını sağlar</a:t>
            </a:r>
          </a:p>
          <a:p>
            <a:pPr algn="just"/>
            <a:r>
              <a:rPr lang="tr-TR" altLang="tr-TR" sz="2000" b="1"/>
              <a:t>Östrojen</a:t>
            </a:r>
            <a:r>
              <a:rPr lang="tr-TR" altLang="tr-TR" sz="2000"/>
              <a:t> hormonu kanda belirli bir düzeye ulaştığında, </a:t>
            </a:r>
            <a:r>
              <a:rPr lang="tr-TR" altLang="tr-TR" sz="2000" b="1"/>
              <a:t>adenohipofize</a:t>
            </a:r>
            <a:r>
              <a:rPr lang="tr-TR" altLang="tr-TR" sz="2000"/>
              <a:t> olumlu, </a:t>
            </a:r>
            <a:r>
              <a:rPr lang="tr-TR" altLang="tr-TR" sz="2000" b="1"/>
              <a:t>hipotalamusa</a:t>
            </a:r>
            <a:r>
              <a:rPr lang="tr-TR" altLang="tr-TR" sz="2000"/>
              <a:t> ise olumsuz geri etkilemeyle pozitif ve negatif başa tepki yapar. </a:t>
            </a:r>
          </a:p>
          <a:p>
            <a:pPr algn="just"/>
            <a:r>
              <a:rPr lang="tr-TR" altLang="tr-TR" sz="2000"/>
              <a:t>Gonadotropik kompleks içinde yer alan </a:t>
            </a:r>
            <a:r>
              <a:rPr lang="tr-TR" altLang="tr-TR" sz="2000" b="1"/>
              <a:t>LH</a:t>
            </a:r>
            <a:r>
              <a:rPr lang="tr-TR" altLang="tr-TR" sz="2000"/>
              <a:t> hormonunun salgılanmasını uyarırken, öte yandan da hipotalamustan </a:t>
            </a:r>
            <a:r>
              <a:rPr lang="tr-TR" altLang="tr-TR" sz="2000" b="1"/>
              <a:t>FSH-RH</a:t>
            </a:r>
            <a:r>
              <a:rPr lang="tr-TR" altLang="tr-TR" sz="2000"/>
              <a:t> salgısını engeller. Böylece FSH hormonu salgılanması azalırken, gonadtropik kompleks içerisinde artan ölçülerde salgılanan LH, </a:t>
            </a:r>
            <a:r>
              <a:rPr lang="tr-TR" altLang="tr-TR" sz="2000" b="1"/>
              <a:t>Graaf follikülünü </a:t>
            </a:r>
            <a:r>
              <a:rPr lang="tr-TR" altLang="tr-TR" sz="2000"/>
              <a:t>etkileyerek </a:t>
            </a:r>
            <a:r>
              <a:rPr lang="tr-TR" altLang="tr-TR" sz="2000" b="1"/>
              <a:t>ovulasyonun</a:t>
            </a:r>
            <a:r>
              <a:rPr lang="tr-TR" altLang="tr-TR" sz="2000"/>
              <a:t> şekillenmesini sağlar</a:t>
            </a:r>
          </a:p>
          <a:p>
            <a:pPr algn="just"/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3554019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Başlık"/>
          <p:cNvSpPr>
            <a:spLocks noGrp="1"/>
          </p:cNvSpPr>
          <p:nvPr>
            <p:ph type="title"/>
          </p:nvPr>
        </p:nvSpPr>
        <p:spPr>
          <a:xfrm>
            <a:off x="2782888" y="549275"/>
            <a:ext cx="7086600" cy="731838"/>
          </a:xfrm>
        </p:spPr>
        <p:txBody>
          <a:bodyPr/>
          <a:lstStyle/>
          <a:p>
            <a:r>
              <a:rPr lang="tr-TR" altLang="tr-TR" b="1" smtClean="0"/>
              <a:t>Feedback Mekanizması</a:t>
            </a:r>
            <a:endParaRPr lang="tr-TR" altLang="tr-TR" smtClean="0"/>
          </a:p>
        </p:txBody>
      </p:sp>
      <p:sp>
        <p:nvSpPr>
          <p:cNvPr id="39939" name="2 İçerik Yer Tutucusu"/>
          <p:cNvSpPr>
            <a:spLocks noGrp="1"/>
          </p:cNvSpPr>
          <p:nvPr>
            <p:ph idx="1"/>
          </p:nvPr>
        </p:nvSpPr>
        <p:spPr>
          <a:xfrm>
            <a:off x="1847851" y="1341438"/>
            <a:ext cx="6551613" cy="5111750"/>
          </a:xfrm>
        </p:spPr>
        <p:txBody>
          <a:bodyPr/>
          <a:lstStyle/>
          <a:p>
            <a:pPr algn="just"/>
            <a:r>
              <a:rPr lang="tr-TR" altLang="tr-TR" sz="2000"/>
              <a:t>Graaf follikülü patladıktan sonra yerinde oluşan çukurlukta </a:t>
            </a:r>
            <a:r>
              <a:rPr lang="tr-TR" altLang="tr-TR" sz="2000" b="1"/>
              <a:t>LH</a:t>
            </a:r>
            <a:r>
              <a:rPr lang="tr-TR" altLang="tr-TR" sz="2000"/>
              <a:t> ve </a:t>
            </a:r>
            <a:r>
              <a:rPr lang="tr-TR" altLang="tr-TR" sz="2000" b="1"/>
              <a:t>LHT (prolaktin) </a:t>
            </a:r>
            <a:r>
              <a:rPr lang="tr-TR" altLang="tr-TR" sz="2000"/>
              <a:t>nın birlikte etkimesi sonucu </a:t>
            </a:r>
            <a:r>
              <a:rPr lang="tr-TR" altLang="tr-TR" sz="2000" b="1"/>
              <a:t>corpus luteum periodicum</a:t>
            </a:r>
            <a:r>
              <a:rPr lang="tr-TR" altLang="tr-TR" sz="2000"/>
              <a:t> şekillenir ve yeni oluşan bu yapı </a:t>
            </a:r>
            <a:r>
              <a:rPr lang="tr-TR" altLang="tr-TR" sz="2000" b="1"/>
              <a:t>progesteron</a:t>
            </a:r>
            <a:r>
              <a:rPr lang="tr-TR" altLang="tr-TR" sz="2000"/>
              <a:t> salgılamaya başlar</a:t>
            </a:r>
          </a:p>
          <a:p>
            <a:pPr algn="just"/>
            <a:r>
              <a:rPr lang="tr-TR" altLang="tr-TR" sz="2000"/>
              <a:t>Salgılanan </a:t>
            </a:r>
            <a:r>
              <a:rPr lang="tr-TR" altLang="tr-TR" sz="2000" b="1"/>
              <a:t>progesteron</a:t>
            </a:r>
            <a:r>
              <a:rPr lang="tr-TR" altLang="tr-TR" sz="2000"/>
              <a:t> bu kez östrojenin tam karşıtı olarak </a:t>
            </a:r>
            <a:r>
              <a:rPr lang="tr-TR" altLang="tr-TR" sz="2000" b="1"/>
              <a:t>adenohipofize</a:t>
            </a:r>
            <a:r>
              <a:rPr lang="tr-TR" altLang="tr-TR" sz="2000"/>
              <a:t> olumsuz </a:t>
            </a:r>
            <a:r>
              <a:rPr lang="tr-TR" altLang="tr-TR" sz="2000" b="1"/>
              <a:t>(negatif)</a:t>
            </a:r>
            <a:r>
              <a:rPr lang="tr-TR" altLang="tr-TR" sz="2000"/>
              <a:t>, </a:t>
            </a:r>
            <a:r>
              <a:rPr lang="tr-TR" altLang="tr-TR" sz="2000" b="1"/>
              <a:t>hipotalamusa</a:t>
            </a:r>
            <a:r>
              <a:rPr lang="tr-TR" altLang="tr-TR" sz="2000"/>
              <a:t> olumlu </a:t>
            </a:r>
            <a:r>
              <a:rPr lang="tr-TR" altLang="tr-TR" sz="2000" b="1"/>
              <a:t>(pozitif) </a:t>
            </a:r>
            <a:r>
              <a:rPr lang="tr-TR" altLang="tr-TR" sz="2000"/>
              <a:t>başa tepkiyle gonadotropik kompleks içerisinde FSH salgılanmasını durdurarak, yeni folliküllerin oluşmasını ve gelişmesini engellemektedir</a:t>
            </a:r>
          </a:p>
          <a:p>
            <a:pPr algn="just"/>
            <a:r>
              <a:rPr lang="tr-TR" altLang="tr-TR" sz="2000" b="1"/>
              <a:t>Corpus luteum periodicumun </a:t>
            </a:r>
            <a:r>
              <a:rPr lang="tr-TR" altLang="tr-TR" sz="2000"/>
              <a:t>luteolizi sonucu </a:t>
            </a:r>
            <a:r>
              <a:rPr lang="tr-TR" altLang="tr-TR" sz="2000" b="1"/>
              <a:t>progesteron</a:t>
            </a:r>
            <a:r>
              <a:rPr lang="tr-TR" altLang="tr-TR" sz="2000"/>
              <a:t> salgılanmasının azalması nedeniyle, progesteronun </a:t>
            </a:r>
            <a:r>
              <a:rPr lang="tr-TR" altLang="tr-TR" sz="2000" b="1"/>
              <a:t>adenohipofiz</a:t>
            </a:r>
            <a:r>
              <a:rPr lang="tr-TR" altLang="tr-TR" sz="2000"/>
              <a:t> üzerindeki </a:t>
            </a:r>
            <a:r>
              <a:rPr lang="tr-TR" altLang="tr-TR" sz="2000" b="1"/>
              <a:t>olumsuz geri tepkimesi </a:t>
            </a:r>
            <a:r>
              <a:rPr lang="tr-TR" altLang="tr-TR" sz="2000"/>
              <a:t>kalkacağından </a:t>
            </a:r>
            <a:r>
              <a:rPr lang="tr-TR" altLang="tr-TR" sz="2000" b="1"/>
              <a:t>FSH</a:t>
            </a:r>
            <a:r>
              <a:rPr lang="tr-TR" altLang="tr-TR" sz="2000"/>
              <a:t> salgılanmaya başlar ve </a:t>
            </a:r>
            <a:r>
              <a:rPr lang="tr-TR" altLang="tr-TR" sz="2000" b="1"/>
              <a:t>folliküler gelişim </a:t>
            </a:r>
            <a:r>
              <a:rPr lang="tr-TR" altLang="tr-TR" sz="2000"/>
              <a:t>yeniden hızlanır</a:t>
            </a:r>
          </a:p>
        </p:txBody>
      </p:sp>
    </p:spTree>
    <p:extLst>
      <p:ext uri="{BB962C8B-B14F-4D97-AF65-F5344CB8AC3E}">
        <p14:creationId xmlns:p14="http://schemas.microsoft.com/office/powerpoint/2010/main" val="363620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Geniş ekran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Feedback Mekanizması</vt:lpstr>
      <vt:lpstr>Feedback Mekanizması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Mekanizması</dc:title>
  <dc:creator>Tuna</dc:creator>
  <cp:lastModifiedBy>Tuna</cp:lastModifiedBy>
  <cp:revision>1</cp:revision>
  <dcterms:created xsi:type="dcterms:W3CDTF">2021-05-18T12:37:01Z</dcterms:created>
  <dcterms:modified xsi:type="dcterms:W3CDTF">2021-05-18T12:37:04Z</dcterms:modified>
</cp:coreProperties>
</file>